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0000"/>
    <a:srgbClr val="003153"/>
    <a:srgbClr val="004F88"/>
    <a:srgbClr val="FFFFFF"/>
    <a:srgbClr val="F8F8F8"/>
    <a:srgbClr val="466D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4660"/>
  </p:normalViewPr>
  <p:slideViewPr>
    <p:cSldViewPr snapToGrid="0">
      <p:cViewPr varScale="1">
        <p:scale>
          <a:sx n="57" d="100"/>
          <a:sy n="57" d="100"/>
        </p:scale>
        <p:origin x="547"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FB155B-246D-4F5F-B63B-8A9D5C06C252}" type="doc">
      <dgm:prSet loTypeId="urn:microsoft.com/office/officeart/2005/8/layout/chevron2" loCatId="list" qsTypeId="urn:microsoft.com/office/officeart/2005/8/quickstyle/simple1" qsCatId="simple" csTypeId="urn:microsoft.com/office/officeart/2005/8/colors/accent5_2" csCatId="accent5" phldr="1"/>
      <dgm:spPr/>
      <dgm:t>
        <a:bodyPr/>
        <a:lstStyle/>
        <a:p>
          <a:endParaRPr lang="en-US"/>
        </a:p>
      </dgm:t>
    </dgm:pt>
    <dgm:pt modelId="{98D3E86B-C7BF-4852-9679-C1D7889ACEFA}">
      <dgm:prSet phldrT="[Text]" custT="1"/>
      <dgm:spPr>
        <a:xfrm rot="5400000">
          <a:off x="-126697" y="128610"/>
          <a:ext cx="844647" cy="591252"/>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500" dirty="0">
            <a:solidFill>
              <a:srgbClr val="FFFFFF"/>
            </a:solidFill>
            <a:latin typeface="Arial"/>
            <a:ea typeface="+mn-ea"/>
            <a:cs typeface="+mn-cs"/>
          </a:endParaRPr>
        </a:p>
      </dgm:t>
    </dgm:pt>
    <dgm:pt modelId="{64D5C461-CAAF-44EC-A34E-881C6D38E94B}" type="parTrans" cxnId="{9C8DA358-64C6-4C4C-ACFC-9996A7C5E023}">
      <dgm:prSet/>
      <dgm:spPr/>
      <dgm:t>
        <a:bodyPr/>
        <a:lstStyle/>
        <a:p>
          <a:endParaRPr lang="en-US" sz="1500"/>
        </a:p>
      </dgm:t>
    </dgm:pt>
    <dgm:pt modelId="{D01D79E7-E470-4966-83CE-06ED8EA9896B}" type="sibTrans" cxnId="{9C8DA358-64C6-4C4C-ACFC-9996A7C5E023}">
      <dgm:prSet/>
      <dgm:spPr/>
      <dgm:t>
        <a:bodyPr/>
        <a:lstStyle/>
        <a:p>
          <a:endParaRPr lang="en-US" sz="1500"/>
        </a:p>
      </dgm:t>
    </dgm:pt>
    <dgm:pt modelId="{F12548E3-2640-408D-B394-89A87552388E}">
      <dgm:prSet phldrT="[Text]" custT="1"/>
      <dgm:spPr>
        <a:xfrm rot="5400000">
          <a:off x="-126697" y="818150"/>
          <a:ext cx="844647" cy="591252"/>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500" dirty="0">
            <a:solidFill>
              <a:srgbClr val="FFFFFF"/>
            </a:solidFill>
            <a:latin typeface="Arial"/>
            <a:ea typeface="+mn-ea"/>
            <a:cs typeface="+mn-cs"/>
          </a:endParaRPr>
        </a:p>
      </dgm:t>
    </dgm:pt>
    <dgm:pt modelId="{4663B5D7-4539-4CD9-A49E-F78A79FB6BFB}" type="parTrans" cxnId="{00BD188F-665B-4186-AD84-4551FE06CB5A}">
      <dgm:prSet/>
      <dgm:spPr/>
      <dgm:t>
        <a:bodyPr/>
        <a:lstStyle/>
        <a:p>
          <a:endParaRPr lang="en-US" sz="1500"/>
        </a:p>
      </dgm:t>
    </dgm:pt>
    <dgm:pt modelId="{FCB4C2BE-59BB-407D-BCA1-A06ADEFB8819}" type="sibTrans" cxnId="{00BD188F-665B-4186-AD84-4551FE06CB5A}">
      <dgm:prSet/>
      <dgm:spPr/>
      <dgm:t>
        <a:bodyPr/>
        <a:lstStyle/>
        <a:p>
          <a:endParaRPr lang="en-US" sz="1500"/>
        </a:p>
      </dgm:t>
    </dgm:pt>
    <dgm:pt modelId="{8B1F4AB3-81A1-4CCF-93F1-D21FF6897CA6}">
      <dgm:prSet phldrT="[Text]" custT="1"/>
      <dgm:spPr>
        <a:xfrm rot="5400000">
          <a:off x="-126697" y="1507691"/>
          <a:ext cx="844647" cy="591252"/>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500" dirty="0">
            <a:solidFill>
              <a:srgbClr val="FFFFFF"/>
            </a:solidFill>
            <a:latin typeface="Arial"/>
            <a:ea typeface="+mn-ea"/>
            <a:cs typeface="+mn-cs"/>
          </a:endParaRPr>
        </a:p>
      </dgm:t>
    </dgm:pt>
    <dgm:pt modelId="{966E86B5-02FC-425D-99F7-A67CA1C7E546}" type="parTrans" cxnId="{A58DAA3B-C662-456C-A9D2-1255B60A63C2}">
      <dgm:prSet/>
      <dgm:spPr/>
      <dgm:t>
        <a:bodyPr/>
        <a:lstStyle/>
        <a:p>
          <a:endParaRPr lang="en-US" sz="1500"/>
        </a:p>
      </dgm:t>
    </dgm:pt>
    <dgm:pt modelId="{0E4ECF8C-8AD1-4793-8832-A589E1523D1A}" type="sibTrans" cxnId="{A58DAA3B-C662-456C-A9D2-1255B60A63C2}">
      <dgm:prSet/>
      <dgm:spPr/>
      <dgm:t>
        <a:bodyPr/>
        <a:lstStyle/>
        <a:p>
          <a:endParaRPr lang="en-US" sz="1500"/>
        </a:p>
      </dgm:t>
    </dgm:pt>
    <dgm:pt modelId="{D4A3F18B-1FDF-441E-96DD-2031EAB61F41}">
      <dgm:prSet phldrT="[Text]" custT="1"/>
      <dgm:spPr>
        <a:xfrm rot="5400000">
          <a:off x="-126697" y="2197231"/>
          <a:ext cx="844647" cy="591252"/>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endParaRPr lang="en-US" sz="1500" b="0" i="0" u="none" strike="noStrike" kern="1200" cap="none" dirty="0">
            <a:solidFill>
              <a:srgbClr val="FFFFFF"/>
            </a:solidFill>
            <a:latin typeface="Montserrat" panose="00000500000000000000" pitchFamily="2" charset="0"/>
            <a:ea typeface="MS Mincho" panose="02020609040205080304" pitchFamily="49" charset="-128"/>
            <a:cs typeface="Arial"/>
          </a:endParaRPr>
        </a:p>
      </dgm:t>
    </dgm:pt>
    <dgm:pt modelId="{57AF7AEA-734D-4D2B-9225-9F2F188B33BB}" type="parTrans" cxnId="{2C721629-9FF0-4F25-827B-A8BEF30791BF}">
      <dgm:prSet/>
      <dgm:spPr/>
      <dgm:t>
        <a:bodyPr/>
        <a:lstStyle/>
        <a:p>
          <a:endParaRPr lang="en-US" sz="1500"/>
        </a:p>
      </dgm:t>
    </dgm:pt>
    <dgm:pt modelId="{C34529BB-579C-483F-831C-0C3371202790}" type="sibTrans" cxnId="{2C721629-9FF0-4F25-827B-A8BEF30791BF}">
      <dgm:prSet/>
      <dgm:spPr/>
      <dgm:t>
        <a:bodyPr/>
        <a:lstStyle/>
        <a:p>
          <a:endParaRPr lang="en-US" sz="1500"/>
        </a:p>
      </dgm:t>
    </dgm:pt>
    <dgm:pt modelId="{12DAF9BA-EAC5-4B35-A0BC-ACF52D37E0AA}">
      <dgm:prSet custT="1"/>
      <dgm:spPr>
        <a:xfrm rot="5400000">
          <a:off x="4731464" y="-3448757"/>
          <a:ext cx="549020" cy="8829443"/>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marL="171450" lvl="1" indent="-171450" algn="l" defTabSz="800100">
            <a:lnSpc>
              <a:spcPct val="90000"/>
            </a:lnSpc>
            <a:spcBef>
              <a:spcPct val="0"/>
            </a:spcBef>
            <a:spcAft>
              <a:spcPct val="15000"/>
            </a:spcAft>
            <a:buFontTx/>
            <a:buNone/>
          </a:pPr>
          <a:r>
            <a:rPr lang="en-US" sz="1500" kern="1200" dirty="0">
              <a:solidFill>
                <a:srgbClr val="000000">
                  <a:hueOff val="0"/>
                  <a:satOff val="0"/>
                  <a:lumOff val="0"/>
                  <a:alphaOff val="0"/>
                </a:srgbClr>
              </a:solidFill>
              <a:latin typeface="Arial"/>
              <a:ea typeface="+mn-ea"/>
              <a:cs typeface="+mn-cs"/>
            </a:rPr>
            <a:t>(2) Project objectives and justification.</a:t>
          </a:r>
          <a:endParaRPr lang="en-US" sz="15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gm:t>
    </dgm:pt>
    <dgm:pt modelId="{5E3B7C0F-40D6-4BCE-8655-E707EE97715F}" type="parTrans" cxnId="{05EAB44A-B886-4A49-8AEA-BDCE2DA65F15}">
      <dgm:prSet/>
      <dgm:spPr/>
      <dgm:t>
        <a:bodyPr/>
        <a:lstStyle/>
        <a:p>
          <a:endParaRPr lang="en-US" sz="1500"/>
        </a:p>
      </dgm:t>
    </dgm:pt>
    <dgm:pt modelId="{34ECB556-0CCB-4212-A0A1-46580D63A7F9}" type="sibTrans" cxnId="{05EAB44A-B886-4A49-8AEA-BDCE2DA65F15}">
      <dgm:prSet/>
      <dgm:spPr/>
      <dgm:t>
        <a:bodyPr/>
        <a:lstStyle/>
        <a:p>
          <a:endParaRPr lang="en-US" sz="1500"/>
        </a:p>
      </dgm:t>
    </dgm:pt>
    <dgm:pt modelId="{873B776D-5B95-4374-8A9B-E5DDA746A6AA}">
      <dgm:prSet custT="1"/>
      <dgm:spPr>
        <a:xfrm rot="5400000">
          <a:off x="4731464" y="-2759216"/>
          <a:ext cx="549020" cy="8829443"/>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r>
            <a:rPr lang="en-US" sz="1500" kern="1200" dirty="0">
              <a:solidFill>
                <a:srgbClr val="000000">
                  <a:hueOff val="0"/>
                  <a:satOff val="0"/>
                  <a:lumOff val="0"/>
                  <a:alphaOff val="0"/>
                </a:srgbClr>
              </a:solidFill>
              <a:latin typeface="Arial"/>
              <a:ea typeface="+mn-ea"/>
              <a:cs typeface="+mn-cs"/>
            </a:rPr>
            <a:t>(3) Summary of the technical assessment of the sub-project</a:t>
          </a:r>
          <a:endParaRPr lang="en-US" sz="15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gm:t>
    </dgm:pt>
    <dgm:pt modelId="{AD264470-3D4C-43EC-83F0-642F8AF31121}" type="parTrans" cxnId="{A37B04CC-C9E8-470B-82F6-4C7157698F2C}">
      <dgm:prSet/>
      <dgm:spPr/>
      <dgm:t>
        <a:bodyPr/>
        <a:lstStyle/>
        <a:p>
          <a:endParaRPr lang="en-US" sz="1500"/>
        </a:p>
      </dgm:t>
    </dgm:pt>
    <dgm:pt modelId="{F61F207E-B793-4BBD-8862-FD9C12479C88}" type="sibTrans" cxnId="{A37B04CC-C9E8-470B-82F6-4C7157698F2C}">
      <dgm:prSet/>
      <dgm:spPr/>
      <dgm:t>
        <a:bodyPr/>
        <a:lstStyle/>
        <a:p>
          <a:endParaRPr lang="en-US" sz="1500"/>
        </a:p>
      </dgm:t>
    </dgm:pt>
    <dgm:pt modelId="{E915DC75-7368-487F-B926-72598937AE66}">
      <dgm:prSet custT="1"/>
      <dgm:spPr>
        <a:xfrm rot="5400000">
          <a:off x="4731464" y="-2090116"/>
          <a:ext cx="549020" cy="8829443"/>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None/>
          </a:pPr>
          <a:r>
            <a:rPr lang="en-US" sz="1500" dirty="0">
              <a:solidFill>
                <a:srgbClr val="000000">
                  <a:hueOff val="0"/>
                  <a:satOff val="0"/>
                  <a:lumOff val="0"/>
                  <a:alphaOff val="0"/>
                </a:srgbClr>
              </a:solidFill>
              <a:latin typeface="Arial"/>
              <a:ea typeface="+mn-ea"/>
              <a:cs typeface="+mn-cs"/>
            </a:rPr>
            <a:t>(4) Baseline energy consumption data and the sub-project's projected energy savings.</a:t>
          </a:r>
        </a:p>
      </dgm:t>
    </dgm:pt>
    <dgm:pt modelId="{1C365741-92C1-4652-8ED2-A1BA90721124}" type="parTrans" cxnId="{4690E0D4-686E-4DEE-9FD2-765B8D1170EB}">
      <dgm:prSet/>
      <dgm:spPr/>
      <dgm:t>
        <a:bodyPr/>
        <a:lstStyle/>
        <a:p>
          <a:endParaRPr lang="en-US" sz="1500"/>
        </a:p>
      </dgm:t>
    </dgm:pt>
    <dgm:pt modelId="{3C17648E-FCD2-4AF1-AFE4-DCAE48FBA894}" type="sibTrans" cxnId="{4690E0D4-686E-4DEE-9FD2-765B8D1170EB}">
      <dgm:prSet/>
      <dgm:spPr/>
      <dgm:t>
        <a:bodyPr/>
        <a:lstStyle/>
        <a:p>
          <a:endParaRPr lang="en-US" sz="1500"/>
        </a:p>
      </dgm:t>
    </dgm:pt>
    <dgm:pt modelId="{6CDF7527-DDFD-41A2-924B-1E2EE8764688}">
      <dgm:prSet custT="1"/>
      <dgm:spPr>
        <a:xfrm rot="5400000">
          <a:off x="4731464" y="-4140211"/>
          <a:ext cx="549020" cy="8829443"/>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dgm:spPr>
      <dgm:t>
        <a:bodyPr/>
        <a:lstStyle/>
        <a:p>
          <a:pPr>
            <a:buFontTx/>
            <a:buNone/>
          </a:pPr>
          <a:r>
            <a:rPr lang="en-US" sz="1500" dirty="0">
              <a:solidFill>
                <a:srgbClr val="000000">
                  <a:hueOff val="0"/>
                  <a:satOff val="0"/>
                  <a:lumOff val="0"/>
                  <a:alphaOff val="0"/>
                </a:srgbClr>
              </a:solidFill>
              <a:latin typeface="Arial"/>
              <a:ea typeface="+mn-ea"/>
              <a:cs typeface="+mn-cs"/>
            </a:rPr>
            <a:t>(1) General description of the scope of the sub-project and the end-borrowing enterprise.</a:t>
          </a:r>
        </a:p>
      </dgm:t>
    </dgm:pt>
    <dgm:pt modelId="{14C78E7C-0B3C-49D1-9003-5EEAF35CC037}" type="sibTrans" cxnId="{A4A2452B-6687-40EA-BE8A-F7FD53FF15A0}">
      <dgm:prSet/>
      <dgm:spPr/>
      <dgm:t>
        <a:bodyPr/>
        <a:lstStyle/>
        <a:p>
          <a:endParaRPr lang="en-US" sz="1500"/>
        </a:p>
      </dgm:t>
    </dgm:pt>
    <dgm:pt modelId="{522BFBAD-8121-4E16-BC72-B1881112F3DA}" type="parTrans" cxnId="{A4A2452B-6687-40EA-BE8A-F7FD53FF15A0}">
      <dgm:prSet/>
      <dgm:spPr/>
      <dgm:t>
        <a:bodyPr/>
        <a:lstStyle/>
        <a:p>
          <a:endParaRPr lang="en-US" sz="1500"/>
        </a:p>
      </dgm:t>
    </dgm:pt>
    <dgm:pt modelId="{79F213A2-2E19-44D0-8955-738CD7E15BF7}" type="pres">
      <dgm:prSet presAssocID="{E9FB155B-246D-4F5F-B63B-8A9D5C06C252}" presName="linearFlow" presStyleCnt="0">
        <dgm:presLayoutVars>
          <dgm:dir/>
          <dgm:animLvl val="lvl"/>
          <dgm:resizeHandles val="exact"/>
        </dgm:presLayoutVars>
      </dgm:prSet>
      <dgm:spPr/>
    </dgm:pt>
    <dgm:pt modelId="{CDCC397D-EB9F-4C31-BF7A-B866A61059F7}" type="pres">
      <dgm:prSet presAssocID="{98D3E86B-C7BF-4852-9679-C1D7889ACEFA}" presName="composite" presStyleCnt="0"/>
      <dgm:spPr/>
    </dgm:pt>
    <dgm:pt modelId="{B36B9058-1204-4D7C-A408-057C1D1B71F0}" type="pres">
      <dgm:prSet presAssocID="{98D3E86B-C7BF-4852-9679-C1D7889ACEFA}" presName="parentText" presStyleLbl="alignNode1" presStyleIdx="0" presStyleCnt="4">
        <dgm:presLayoutVars>
          <dgm:chMax val="1"/>
          <dgm:bulletEnabled val="1"/>
        </dgm:presLayoutVars>
      </dgm:prSet>
      <dgm:spPr/>
    </dgm:pt>
    <dgm:pt modelId="{59EB71A0-D151-464A-9DC2-35E207F51B7E}" type="pres">
      <dgm:prSet presAssocID="{98D3E86B-C7BF-4852-9679-C1D7889ACEFA}" presName="descendantText" presStyleLbl="alignAcc1" presStyleIdx="0" presStyleCnt="4" custLinFactNeighborX="1251" custLinFactNeighborY="-6357">
        <dgm:presLayoutVars>
          <dgm:bulletEnabled val="1"/>
        </dgm:presLayoutVars>
      </dgm:prSet>
      <dgm:spPr/>
    </dgm:pt>
    <dgm:pt modelId="{8FA865EC-29EF-403C-B2E0-3A11FD8D236C}" type="pres">
      <dgm:prSet presAssocID="{D01D79E7-E470-4966-83CE-06ED8EA9896B}" presName="sp" presStyleCnt="0"/>
      <dgm:spPr/>
    </dgm:pt>
    <dgm:pt modelId="{4470462C-F313-44B9-AEC1-F6151812475C}" type="pres">
      <dgm:prSet presAssocID="{F12548E3-2640-408D-B394-89A87552388E}" presName="composite" presStyleCnt="0"/>
      <dgm:spPr/>
    </dgm:pt>
    <dgm:pt modelId="{9D3BFB27-32F3-437F-A000-51407419EA18}" type="pres">
      <dgm:prSet presAssocID="{F12548E3-2640-408D-B394-89A87552388E}" presName="parentText" presStyleLbl="alignNode1" presStyleIdx="1" presStyleCnt="4">
        <dgm:presLayoutVars>
          <dgm:chMax val="1"/>
          <dgm:bulletEnabled val="1"/>
        </dgm:presLayoutVars>
      </dgm:prSet>
      <dgm:spPr/>
    </dgm:pt>
    <dgm:pt modelId="{349ED7BB-481E-45C7-8708-E80EFD9FC3F8}" type="pres">
      <dgm:prSet presAssocID="{F12548E3-2640-408D-B394-89A87552388E}" presName="descendantText" presStyleLbl="alignAcc1" presStyleIdx="1" presStyleCnt="4">
        <dgm:presLayoutVars>
          <dgm:bulletEnabled val="1"/>
        </dgm:presLayoutVars>
      </dgm:prSet>
      <dgm:spPr/>
    </dgm:pt>
    <dgm:pt modelId="{A5078E81-8176-4D9C-8973-ED1AA530E53F}" type="pres">
      <dgm:prSet presAssocID="{FCB4C2BE-59BB-407D-BCA1-A06ADEFB8819}" presName="sp" presStyleCnt="0"/>
      <dgm:spPr/>
    </dgm:pt>
    <dgm:pt modelId="{541323EA-9959-4AA9-B9E0-881A1BC2759C}" type="pres">
      <dgm:prSet presAssocID="{8B1F4AB3-81A1-4CCF-93F1-D21FF6897CA6}" presName="composite" presStyleCnt="0"/>
      <dgm:spPr/>
    </dgm:pt>
    <dgm:pt modelId="{7587F133-C55D-421C-8C6E-AB9519DFD200}" type="pres">
      <dgm:prSet presAssocID="{8B1F4AB3-81A1-4CCF-93F1-D21FF6897CA6}" presName="parentText" presStyleLbl="alignNode1" presStyleIdx="2" presStyleCnt="4">
        <dgm:presLayoutVars>
          <dgm:chMax val="1"/>
          <dgm:bulletEnabled val="1"/>
        </dgm:presLayoutVars>
      </dgm:prSet>
      <dgm:spPr/>
    </dgm:pt>
    <dgm:pt modelId="{89FEDE5B-A4DB-4076-917A-05A91A33D646}" type="pres">
      <dgm:prSet presAssocID="{8B1F4AB3-81A1-4CCF-93F1-D21FF6897CA6}" presName="descendantText" presStyleLbl="alignAcc1" presStyleIdx="2" presStyleCnt="4">
        <dgm:presLayoutVars>
          <dgm:bulletEnabled val="1"/>
        </dgm:presLayoutVars>
      </dgm:prSet>
      <dgm:spPr/>
    </dgm:pt>
    <dgm:pt modelId="{B44CBF4A-7BE1-4027-B21D-3EC7E8D6F36D}" type="pres">
      <dgm:prSet presAssocID="{0E4ECF8C-8AD1-4793-8832-A589E1523D1A}" presName="sp" presStyleCnt="0"/>
      <dgm:spPr/>
    </dgm:pt>
    <dgm:pt modelId="{0B751DC4-2381-4B0A-B53D-ADF9F6788854}" type="pres">
      <dgm:prSet presAssocID="{D4A3F18B-1FDF-441E-96DD-2031EAB61F41}" presName="composite" presStyleCnt="0"/>
      <dgm:spPr/>
    </dgm:pt>
    <dgm:pt modelId="{FD5F38E0-56C8-4FA1-9634-EE766758B618}" type="pres">
      <dgm:prSet presAssocID="{D4A3F18B-1FDF-441E-96DD-2031EAB61F41}" presName="parentText" presStyleLbl="alignNode1" presStyleIdx="3" presStyleCnt="4">
        <dgm:presLayoutVars>
          <dgm:chMax val="1"/>
          <dgm:bulletEnabled val="1"/>
        </dgm:presLayoutVars>
      </dgm:prSet>
      <dgm:spPr/>
    </dgm:pt>
    <dgm:pt modelId="{6FD20350-1B37-446B-845E-397486F9DFA0}" type="pres">
      <dgm:prSet presAssocID="{D4A3F18B-1FDF-441E-96DD-2031EAB61F41}" presName="descendantText" presStyleLbl="alignAcc1" presStyleIdx="3" presStyleCnt="4" custLinFactNeighborX="78" custLinFactNeighborY="-3723">
        <dgm:presLayoutVars>
          <dgm:bulletEnabled val="1"/>
        </dgm:presLayoutVars>
      </dgm:prSet>
      <dgm:spPr/>
    </dgm:pt>
  </dgm:ptLst>
  <dgm:cxnLst>
    <dgm:cxn modelId="{21C01405-44F4-4B4F-8529-8BD9D46972F6}" type="presOf" srcId="{6CDF7527-DDFD-41A2-924B-1E2EE8764688}" destId="{59EB71A0-D151-464A-9DC2-35E207F51B7E}" srcOrd="0" destOrd="0" presId="urn:microsoft.com/office/officeart/2005/8/layout/chevron2"/>
    <dgm:cxn modelId="{FB1BDD25-02F8-4141-9F3B-27FD45045C91}" type="presOf" srcId="{8B1F4AB3-81A1-4CCF-93F1-D21FF6897CA6}" destId="{7587F133-C55D-421C-8C6E-AB9519DFD200}" srcOrd="0" destOrd="0" presId="urn:microsoft.com/office/officeart/2005/8/layout/chevron2"/>
    <dgm:cxn modelId="{2C721629-9FF0-4F25-827B-A8BEF30791BF}" srcId="{E9FB155B-246D-4F5F-B63B-8A9D5C06C252}" destId="{D4A3F18B-1FDF-441E-96DD-2031EAB61F41}" srcOrd="3" destOrd="0" parTransId="{57AF7AEA-734D-4D2B-9225-9F2F188B33BB}" sibTransId="{C34529BB-579C-483F-831C-0C3371202790}"/>
    <dgm:cxn modelId="{A4A2452B-6687-40EA-BE8A-F7FD53FF15A0}" srcId="{98D3E86B-C7BF-4852-9679-C1D7889ACEFA}" destId="{6CDF7527-DDFD-41A2-924B-1E2EE8764688}" srcOrd="0" destOrd="0" parTransId="{522BFBAD-8121-4E16-BC72-B1881112F3DA}" sibTransId="{14C78E7C-0B3C-49D1-9003-5EEAF35CC037}"/>
    <dgm:cxn modelId="{9F86B32C-BF4E-4D44-9407-1131AD2EA41B}" type="presOf" srcId="{F12548E3-2640-408D-B394-89A87552388E}" destId="{9D3BFB27-32F3-437F-A000-51407419EA18}" srcOrd="0" destOrd="0" presId="urn:microsoft.com/office/officeart/2005/8/layout/chevron2"/>
    <dgm:cxn modelId="{A58DAA3B-C662-456C-A9D2-1255B60A63C2}" srcId="{E9FB155B-246D-4F5F-B63B-8A9D5C06C252}" destId="{8B1F4AB3-81A1-4CCF-93F1-D21FF6897CA6}" srcOrd="2" destOrd="0" parTransId="{966E86B5-02FC-425D-99F7-A67CA1C7E546}" sibTransId="{0E4ECF8C-8AD1-4793-8832-A589E1523D1A}"/>
    <dgm:cxn modelId="{D2269E44-2884-4EE1-8F68-C83F16E40873}" type="presOf" srcId="{12DAF9BA-EAC5-4B35-A0BC-ACF52D37E0AA}" destId="{349ED7BB-481E-45C7-8708-E80EFD9FC3F8}" srcOrd="0" destOrd="0" presId="urn:microsoft.com/office/officeart/2005/8/layout/chevron2"/>
    <dgm:cxn modelId="{05EAB44A-B886-4A49-8AEA-BDCE2DA65F15}" srcId="{F12548E3-2640-408D-B394-89A87552388E}" destId="{12DAF9BA-EAC5-4B35-A0BC-ACF52D37E0AA}" srcOrd="0" destOrd="0" parTransId="{5E3B7C0F-40D6-4BCE-8655-E707EE97715F}" sibTransId="{34ECB556-0CCB-4212-A0A1-46580D63A7F9}"/>
    <dgm:cxn modelId="{376DA871-ED60-4E2D-A698-057885CE5CC7}" type="presOf" srcId="{D4A3F18B-1FDF-441E-96DD-2031EAB61F41}" destId="{FD5F38E0-56C8-4FA1-9634-EE766758B618}" srcOrd="0" destOrd="0" presId="urn:microsoft.com/office/officeart/2005/8/layout/chevron2"/>
    <dgm:cxn modelId="{9C8DA358-64C6-4C4C-ACFC-9996A7C5E023}" srcId="{E9FB155B-246D-4F5F-B63B-8A9D5C06C252}" destId="{98D3E86B-C7BF-4852-9679-C1D7889ACEFA}" srcOrd="0" destOrd="0" parTransId="{64D5C461-CAAF-44EC-A34E-881C6D38E94B}" sibTransId="{D01D79E7-E470-4966-83CE-06ED8EA9896B}"/>
    <dgm:cxn modelId="{B65DA27F-59DD-4E73-B382-6B835FC7A7D1}" type="presOf" srcId="{E9FB155B-246D-4F5F-B63B-8A9D5C06C252}" destId="{79F213A2-2E19-44D0-8955-738CD7E15BF7}" srcOrd="0" destOrd="0" presId="urn:microsoft.com/office/officeart/2005/8/layout/chevron2"/>
    <dgm:cxn modelId="{365BFE8D-47D5-4B59-A24F-BA9990D2264D}" type="presOf" srcId="{E915DC75-7368-487F-B926-72598937AE66}" destId="{6FD20350-1B37-446B-845E-397486F9DFA0}" srcOrd="0" destOrd="0" presId="urn:microsoft.com/office/officeart/2005/8/layout/chevron2"/>
    <dgm:cxn modelId="{00BD188F-665B-4186-AD84-4551FE06CB5A}" srcId="{E9FB155B-246D-4F5F-B63B-8A9D5C06C252}" destId="{F12548E3-2640-408D-B394-89A87552388E}" srcOrd="1" destOrd="0" parTransId="{4663B5D7-4539-4CD9-A49E-F78A79FB6BFB}" sibTransId="{FCB4C2BE-59BB-407D-BCA1-A06ADEFB8819}"/>
    <dgm:cxn modelId="{96CBAC94-3366-420C-BF7C-6FA731E206A6}" type="presOf" srcId="{98D3E86B-C7BF-4852-9679-C1D7889ACEFA}" destId="{B36B9058-1204-4D7C-A408-057C1D1B71F0}" srcOrd="0" destOrd="0" presId="urn:microsoft.com/office/officeart/2005/8/layout/chevron2"/>
    <dgm:cxn modelId="{A37B04CC-C9E8-470B-82F6-4C7157698F2C}" srcId="{8B1F4AB3-81A1-4CCF-93F1-D21FF6897CA6}" destId="{873B776D-5B95-4374-8A9B-E5DDA746A6AA}" srcOrd="0" destOrd="0" parTransId="{AD264470-3D4C-43EC-83F0-642F8AF31121}" sibTransId="{F61F207E-B793-4BBD-8862-FD9C12479C88}"/>
    <dgm:cxn modelId="{A53343D2-12AA-43E3-8AEC-2821C7185597}" type="presOf" srcId="{873B776D-5B95-4374-8A9B-E5DDA746A6AA}" destId="{89FEDE5B-A4DB-4076-917A-05A91A33D646}" srcOrd="0" destOrd="0" presId="urn:microsoft.com/office/officeart/2005/8/layout/chevron2"/>
    <dgm:cxn modelId="{4690E0D4-686E-4DEE-9FD2-765B8D1170EB}" srcId="{D4A3F18B-1FDF-441E-96DD-2031EAB61F41}" destId="{E915DC75-7368-487F-B926-72598937AE66}" srcOrd="0" destOrd="0" parTransId="{1C365741-92C1-4652-8ED2-A1BA90721124}" sibTransId="{3C17648E-FCD2-4AF1-AFE4-DCAE48FBA894}"/>
    <dgm:cxn modelId="{275481B2-A175-4F16-8DAF-76B44EAC2080}" type="presParOf" srcId="{79F213A2-2E19-44D0-8955-738CD7E15BF7}" destId="{CDCC397D-EB9F-4C31-BF7A-B866A61059F7}" srcOrd="0" destOrd="0" presId="urn:microsoft.com/office/officeart/2005/8/layout/chevron2"/>
    <dgm:cxn modelId="{EAD11EA1-584D-4E67-A67F-6E183D4FF9B7}" type="presParOf" srcId="{CDCC397D-EB9F-4C31-BF7A-B866A61059F7}" destId="{B36B9058-1204-4D7C-A408-057C1D1B71F0}" srcOrd="0" destOrd="0" presId="urn:microsoft.com/office/officeart/2005/8/layout/chevron2"/>
    <dgm:cxn modelId="{245D0E96-42EE-4DA4-92EB-E4741200E746}" type="presParOf" srcId="{CDCC397D-EB9F-4C31-BF7A-B866A61059F7}" destId="{59EB71A0-D151-464A-9DC2-35E207F51B7E}" srcOrd="1" destOrd="0" presId="urn:microsoft.com/office/officeart/2005/8/layout/chevron2"/>
    <dgm:cxn modelId="{5ECF69F9-81F6-4BDB-8AB4-397E53288252}" type="presParOf" srcId="{79F213A2-2E19-44D0-8955-738CD7E15BF7}" destId="{8FA865EC-29EF-403C-B2E0-3A11FD8D236C}" srcOrd="1" destOrd="0" presId="urn:microsoft.com/office/officeart/2005/8/layout/chevron2"/>
    <dgm:cxn modelId="{64D4B37A-C389-49C3-817F-A5E2623BDA9B}" type="presParOf" srcId="{79F213A2-2E19-44D0-8955-738CD7E15BF7}" destId="{4470462C-F313-44B9-AEC1-F6151812475C}" srcOrd="2" destOrd="0" presId="urn:microsoft.com/office/officeart/2005/8/layout/chevron2"/>
    <dgm:cxn modelId="{2211E0FD-CE5C-461E-8029-C7D508988001}" type="presParOf" srcId="{4470462C-F313-44B9-AEC1-F6151812475C}" destId="{9D3BFB27-32F3-437F-A000-51407419EA18}" srcOrd="0" destOrd="0" presId="urn:microsoft.com/office/officeart/2005/8/layout/chevron2"/>
    <dgm:cxn modelId="{A45D8614-4922-48AF-88D3-9297B5D14401}" type="presParOf" srcId="{4470462C-F313-44B9-AEC1-F6151812475C}" destId="{349ED7BB-481E-45C7-8708-E80EFD9FC3F8}" srcOrd="1" destOrd="0" presId="urn:microsoft.com/office/officeart/2005/8/layout/chevron2"/>
    <dgm:cxn modelId="{6795EEB1-8F8D-4F29-BC94-88E996497731}" type="presParOf" srcId="{79F213A2-2E19-44D0-8955-738CD7E15BF7}" destId="{A5078E81-8176-4D9C-8973-ED1AA530E53F}" srcOrd="3" destOrd="0" presId="urn:microsoft.com/office/officeart/2005/8/layout/chevron2"/>
    <dgm:cxn modelId="{46E97DCF-88A2-4FE2-AB35-AA2E980D2190}" type="presParOf" srcId="{79F213A2-2E19-44D0-8955-738CD7E15BF7}" destId="{541323EA-9959-4AA9-B9E0-881A1BC2759C}" srcOrd="4" destOrd="0" presId="urn:microsoft.com/office/officeart/2005/8/layout/chevron2"/>
    <dgm:cxn modelId="{9CDD848F-117C-4F9D-865B-F56990187705}" type="presParOf" srcId="{541323EA-9959-4AA9-B9E0-881A1BC2759C}" destId="{7587F133-C55D-421C-8C6E-AB9519DFD200}" srcOrd="0" destOrd="0" presId="urn:microsoft.com/office/officeart/2005/8/layout/chevron2"/>
    <dgm:cxn modelId="{C0429371-DE8C-4448-9EFE-F75A4DCFD728}" type="presParOf" srcId="{541323EA-9959-4AA9-B9E0-881A1BC2759C}" destId="{89FEDE5B-A4DB-4076-917A-05A91A33D646}" srcOrd="1" destOrd="0" presId="urn:microsoft.com/office/officeart/2005/8/layout/chevron2"/>
    <dgm:cxn modelId="{D6C8945F-1268-414A-A4F3-BF82731A95A0}" type="presParOf" srcId="{79F213A2-2E19-44D0-8955-738CD7E15BF7}" destId="{B44CBF4A-7BE1-4027-B21D-3EC7E8D6F36D}" srcOrd="5" destOrd="0" presId="urn:microsoft.com/office/officeart/2005/8/layout/chevron2"/>
    <dgm:cxn modelId="{38018DE6-845A-4BE2-99EA-42AE4E25B2D8}" type="presParOf" srcId="{79F213A2-2E19-44D0-8955-738CD7E15BF7}" destId="{0B751DC4-2381-4B0A-B53D-ADF9F6788854}" srcOrd="6" destOrd="0" presId="urn:microsoft.com/office/officeart/2005/8/layout/chevron2"/>
    <dgm:cxn modelId="{FFAC037A-5BFA-4F39-AE4C-403B28D2CE11}" type="presParOf" srcId="{0B751DC4-2381-4B0A-B53D-ADF9F6788854}" destId="{FD5F38E0-56C8-4FA1-9634-EE766758B618}" srcOrd="0" destOrd="0" presId="urn:microsoft.com/office/officeart/2005/8/layout/chevron2"/>
    <dgm:cxn modelId="{618B67E8-41F6-4F4B-9717-9428F11FB588}" type="presParOf" srcId="{0B751DC4-2381-4B0A-B53D-ADF9F6788854}" destId="{6FD20350-1B37-446B-845E-397486F9DFA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1879C2-85F9-4E92-8C7F-25B2DC0EDE2A}"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1F7D1342-A544-4317-8227-1448AAFD7768}">
      <dgm:prSet phldrT="[Text]"/>
      <dgm:spPr>
        <a:xfrm>
          <a:off x="763494" y="1053"/>
          <a:ext cx="2016050" cy="1209630"/>
        </a:xfrm>
        <a:prstGeom prst="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(1) Feasibility study of the sub-project, </a:t>
          </a:r>
          <a:endParaRPr lang="en-US" dirty="0">
            <a:solidFill>
              <a:srgbClr val="FFFFFF"/>
            </a:solidFill>
            <a:latin typeface="Arial"/>
            <a:ea typeface="+mn-ea"/>
            <a:cs typeface="+mn-cs"/>
          </a:endParaRPr>
        </a:p>
      </dgm:t>
    </dgm:pt>
    <dgm:pt modelId="{E98E4A80-8C4A-4517-8EFE-28E98B167F3F}" type="parTrans" cxnId="{D45E04D2-DAAC-45F4-B6EE-0535B5739081}">
      <dgm:prSet/>
      <dgm:spPr/>
      <dgm:t>
        <a:bodyPr/>
        <a:lstStyle/>
        <a:p>
          <a:endParaRPr lang="en-US"/>
        </a:p>
      </dgm:t>
    </dgm:pt>
    <dgm:pt modelId="{2C995C21-1142-4894-8763-7153874B5443}" type="sibTrans" cxnId="{D45E04D2-DAAC-45F4-B6EE-0535B5739081}">
      <dgm:prSet/>
      <dgm:spPr/>
      <dgm:t>
        <a:bodyPr/>
        <a:lstStyle/>
        <a:p>
          <a:endParaRPr lang="en-US"/>
        </a:p>
      </dgm:t>
    </dgm:pt>
    <dgm:pt modelId="{D549B526-C7A9-4789-A42A-59B950DF6EEA}">
      <dgm:prSet/>
      <dgm:spPr>
        <a:xfrm>
          <a:off x="3621246" y="1053"/>
          <a:ext cx="2016050" cy="1209630"/>
        </a:xfrm>
        <a:prstGeom prst="rect">
          <a:avLst/>
        </a:prstGeom>
        <a:solidFill>
          <a:srgbClr val="10CF9B">
            <a:hueOff val="-1173315"/>
            <a:satOff val="-12043"/>
            <a:lumOff val="5033"/>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(2) Government approval for project implementation (if required),</a:t>
          </a:r>
          <a:endParaRPr lang="vi-VN" dirty="0">
            <a:solidFill>
              <a:srgbClr val="FFFFFF"/>
            </a:solidFill>
            <a:latin typeface="Times New Roman" panose="02020603050405020304" pitchFamily="18" charset="0"/>
            <a:ea typeface="+mn-ea"/>
            <a:cs typeface="Arial" panose="020B0604020202020204" pitchFamily="34" charset="0"/>
          </a:endParaRPr>
        </a:p>
      </dgm:t>
    </dgm:pt>
    <dgm:pt modelId="{D2CCDD66-0D91-45F8-94E3-78261DE859CC}" type="parTrans" cxnId="{00FFA47D-7AF8-4E24-A9E4-D631FAD308F4}">
      <dgm:prSet/>
      <dgm:spPr/>
      <dgm:t>
        <a:bodyPr/>
        <a:lstStyle/>
        <a:p>
          <a:endParaRPr lang="en-US"/>
        </a:p>
      </dgm:t>
    </dgm:pt>
    <dgm:pt modelId="{C4719094-E060-4E16-8DCB-502429A31E13}" type="sibTrans" cxnId="{00FFA47D-7AF8-4E24-A9E4-D631FAD308F4}">
      <dgm:prSet/>
      <dgm:spPr/>
      <dgm:t>
        <a:bodyPr/>
        <a:lstStyle/>
        <a:p>
          <a:endParaRPr lang="en-US"/>
        </a:p>
      </dgm:t>
    </dgm:pt>
    <dgm:pt modelId="{05C42342-3A57-4FF9-A7A7-F586328B8F2D}">
      <dgm:prSet/>
      <dgm:spPr>
        <a:xfrm>
          <a:off x="773655" y="1412289"/>
          <a:ext cx="2016050" cy="1209630"/>
        </a:xfrm>
        <a:prstGeom prst="rect">
          <a:avLst/>
        </a:prstGeom>
        <a:solidFill>
          <a:srgbClr val="10CF9B">
            <a:hueOff val="-2346630"/>
            <a:satOff val="-24086"/>
            <a:lumOff val="10066"/>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(3) Government environmental approval, and</a:t>
          </a:r>
          <a:endParaRPr lang="vi-VN" dirty="0">
            <a:solidFill>
              <a:srgbClr val="FFFFFF"/>
            </a:solidFill>
            <a:latin typeface="Times New Roman" panose="02020603050405020304" pitchFamily="18" charset="0"/>
            <a:ea typeface="+mn-ea"/>
            <a:cs typeface="Arial" panose="020B0604020202020204" pitchFamily="34" charset="0"/>
          </a:endParaRPr>
        </a:p>
      </dgm:t>
    </dgm:pt>
    <dgm:pt modelId="{EB9324D8-DDAB-454F-AA5E-3A8BBE14A2F2}" type="parTrans" cxnId="{FA2B972A-6A18-47C3-AB6E-5D69EAD88490}">
      <dgm:prSet/>
      <dgm:spPr/>
      <dgm:t>
        <a:bodyPr/>
        <a:lstStyle/>
        <a:p>
          <a:endParaRPr lang="en-US"/>
        </a:p>
      </dgm:t>
    </dgm:pt>
    <dgm:pt modelId="{764936AD-4EC8-428C-8D77-359441AF7F90}" type="sibTrans" cxnId="{FA2B972A-6A18-47C3-AB6E-5D69EAD88490}">
      <dgm:prSet/>
      <dgm:spPr/>
      <dgm:t>
        <a:bodyPr/>
        <a:lstStyle/>
        <a:p>
          <a:endParaRPr lang="en-US"/>
        </a:p>
      </dgm:t>
    </dgm:pt>
    <dgm:pt modelId="{EF44EB9B-E1B6-4CCC-A08E-98321439E93B}">
      <dgm:prSet/>
      <dgm:spPr>
        <a:xfrm>
          <a:off x="3611085" y="1412289"/>
          <a:ext cx="2016050" cy="1209630"/>
        </a:xfrm>
        <a:prstGeom prst="rect">
          <a:avLst/>
        </a:prstGeom>
        <a:solidFill>
          <a:srgbClr val="10CF9B">
            <a:hueOff val="-3519944"/>
            <a:satOff val="-36129"/>
            <a:lumOff val="15099"/>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(4) Other relevant documents such as baseline energy audit reports.</a:t>
          </a:r>
          <a:endParaRPr lang="vi-VN" dirty="0">
            <a:solidFill>
              <a:srgbClr val="FFFFFF"/>
            </a:solidFill>
            <a:latin typeface="Times New Roman" panose="02020603050405020304" pitchFamily="18" charset="0"/>
            <a:ea typeface="+mn-ea"/>
            <a:cs typeface="Arial" panose="020B0604020202020204" pitchFamily="34" charset="0"/>
          </a:endParaRPr>
        </a:p>
      </dgm:t>
    </dgm:pt>
    <dgm:pt modelId="{0A8497C2-EF45-467A-A943-7286C86F831E}" type="parTrans" cxnId="{03468A3E-3100-46C4-8A3C-64211EA5E914}">
      <dgm:prSet/>
      <dgm:spPr/>
      <dgm:t>
        <a:bodyPr/>
        <a:lstStyle/>
        <a:p>
          <a:endParaRPr lang="en-US"/>
        </a:p>
      </dgm:t>
    </dgm:pt>
    <dgm:pt modelId="{D4FDC6FE-A475-44A8-BDA4-62664D04EA88}" type="sibTrans" cxnId="{03468A3E-3100-46C4-8A3C-64211EA5E914}">
      <dgm:prSet/>
      <dgm:spPr/>
      <dgm:t>
        <a:bodyPr/>
        <a:lstStyle/>
        <a:p>
          <a:endParaRPr lang="en-US"/>
        </a:p>
      </dgm:t>
    </dgm:pt>
    <dgm:pt modelId="{C29DB2C5-9E7C-4D36-9833-0A60B8136E68}" type="pres">
      <dgm:prSet presAssocID="{CF1879C2-85F9-4E92-8C7F-25B2DC0EDE2A}" presName="diagram" presStyleCnt="0">
        <dgm:presLayoutVars>
          <dgm:dir/>
          <dgm:resizeHandles val="exact"/>
        </dgm:presLayoutVars>
      </dgm:prSet>
      <dgm:spPr/>
    </dgm:pt>
    <dgm:pt modelId="{4163BC73-4FD2-4AD7-A679-F1F72380052E}" type="pres">
      <dgm:prSet presAssocID="{1F7D1342-A544-4317-8227-1448AAFD7768}" presName="node" presStyleLbl="node1" presStyleIdx="0" presStyleCnt="4" custLinFactNeighborX="-7056">
        <dgm:presLayoutVars>
          <dgm:bulletEnabled val="1"/>
        </dgm:presLayoutVars>
      </dgm:prSet>
      <dgm:spPr/>
    </dgm:pt>
    <dgm:pt modelId="{9B0B0897-9C8F-4AC4-B2A2-6BB3744E721D}" type="pres">
      <dgm:prSet presAssocID="{2C995C21-1142-4894-8763-7153874B5443}" presName="sibTrans" presStyleCnt="0"/>
      <dgm:spPr/>
    </dgm:pt>
    <dgm:pt modelId="{EA18632E-0D86-4B13-A6CB-FE278F743FB6}" type="pres">
      <dgm:prSet presAssocID="{D549B526-C7A9-4789-A42A-59B950DF6EEA}" presName="node" presStyleLbl="node1" presStyleIdx="1" presStyleCnt="4" custLinFactNeighborX="24694">
        <dgm:presLayoutVars>
          <dgm:bulletEnabled val="1"/>
        </dgm:presLayoutVars>
      </dgm:prSet>
      <dgm:spPr/>
    </dgm:pt>
    <dgm:pt modelId="{A9822217-EBD0-4CA8-B873-5CFC8F7390C1}" type="pres">
      <dgm:prSet presAssocID="{C4719094-E060-4E16-8DCB-502429A31E13}" presName="sibTrans" presStyleCnt="0"/>
      <dgm:spPr/>
    </dgm:pt>
    <dgm:pt modelId="{B233631D-7FDE-4441-AE74-E34BE444F209}" type="pres">
      <dgm:prSet presAssocID="{05C42342-3A57-4FF9-A7A7-F586328B8F2D}" presName="node" presStyleLbl="node1" presStyleIdx="2" presStyleCnt="4" custLinFactNeighborX="-6552">
        <dgm:presLayoutVars>
          <dgm:bulletEnabled val="1"/>
        </dgm:presLayoutVars>
      </dgm:prSet>
      <dgm:spPr/>
    </dgm:pt>
    <dgm:pt modelId="{6108C1F2-BF55-4D33-B79F-0C1B78A8E09C}" type="pres">
      <dgm:prSet presAssocID="{764936AD-4EC8-428C-8D77-359441AF7F90}" presName="sibTrans" presStyleCnt="0"/>
      <dgm:spPr/>
    </dgm:pt>
    <dgm:pt modelId="{9B881CC7-1EED-4015-A667-EF24EBEE878B}" type="pres">
      <dgm:prSet presAssocID="{EF44EB9B-E1B6-4CCC-A08E-98321439E93B}" presName="node" presStyleLbl="node1" presStyleIdx="3" presStyleCnt="4" custLinFactNeighborX="24190">
        <dgm:presLayoutVars>
          <dgm:bulletEnabled val="1"/>
        </dgm:presLayoutVars>
      </dgm:prSet>
      <dgm:spPr/>
    </dgm:pt>
  </dgm:ptLst>
  <dgm:cxnLst>
    <dgm:cxn modelId="{38D37505-5B98-43CF-8375-8CB90E212F10}" type="presOf" srcId="{05C42342-3A57-4FF9-A7A7-F586328B8F2D}" destId="{B233631D-7FDE-4441-AE74-E34BE444F209}" srcOrd="0" destOrd="0" presId="urn:microsoft.com/office/officeart/2005/8/layout/default"/>
    <dgm:cxn modelId="{20D14D13-D98D-47DB-980B-B889DC109FBA}" type="presOf" srcId="{EF44EB9B-E1B6-4CCC-A08E-98321439E93B}" destId="{9B881CC7-1EED-4015-A667-EF24EBEE878B}" srcOrd="0" destOrd="0" presId="urn:microsoft.com/office/officeart/2005/8/layout/default"/>
    <dgm:cxn modelId="{B035F71A-416B-4BFA-A264-920323C7418C}" type="presOf" srcId="{1F7D1342-A544-4317-8227-1448AAFD7768}" destId="{4163BC73-4FD2-4AD7-A679-F1F72380052E}" srcOrd="0" destOrd="0" presId="urn:microsoft.com/office/officeart/2005/8/layout/default"/>
    <dgm:cxn modelId="{FA2B972A-6A18-47C3-AB6E-5D69EAD88490}" srcId="{CF1879C2-85F9-4E92-8C7F-25B2DC0EDE2A}" destId="{05C42342-3A57-4FF9-A7A7-F586328B8F2D}" srcOrd="2" destOrd="0" parTransId="{EB9324D8-DDAB-454F-AA5E-3A8BBE14A2F2}" sibTransId="{764936AD-4EC8-428C-8D77-359441AF7F90}"/>
    <dgm:cxn modelId="{03468A3E-3100-46C4-8A3C-64211EA5E914}" srcId="{CF1879C2-85F9-4E92-8C7F-25B2DC0EDE2A}" destId="{EF44EB9B-E1B6-4CCC-A08E-98321439E93B}" srcOrd="3" destOrd="0" parTransId="{0A8497C2-EF45-467A-A943-7286C86F831E}" sibTransId="{D4FDC6FE-A475-44A8-BDA4-62664D04EA88}"/>
    <dgm:cxn modelId="{47CC055C-66DC-419D-91A9-14845D965BE6}" type="presOf" srcId="{CF1879C2-85F9-4E92-8C7F-25B2DC0EDE2A}" destId="{C29DB2C5-9E7C-4D36-9833-0A60B8136E68}" srcOrd="0" destOrd="0" presId="urn:microsoft.com/office/officeart/2005/8/layout/default"/>
    <dgm:cxn modelId="{14C5856E-6AB3-469A-B608-F2E77B50236D}" type="presOf" srcId="{D549B526-C7A9-4789-A42A-59B950DF6EEA}" destId="{EA18632E-0D86-4B13-A6CB-FE278F743FB6}" srcOrd="0" destOrd="0" presId="urn:microsoft.com/office/officeart/2005/8/layout/default"/>
    <dgm:cxn modelId="{00FFA47D-7AF8-4E24-A9E4-D631FAD308F4}" srcId="{CF1879C2-85F9-4E92-8C7F-25B2DC0EDE2A}" destId="{D549B526-C7A9-4789-A42A-59B950DF6EEA}" srcOrd="1" destOrd="0" parTransId="{D2CCDD66-0D91-45F8-94E3-78261DE859CC}" sibTransId="{C4719094-E060-4E16-8DCB-502429A31E13}"/>
    <dgm:cxn modelId="{D45E04D2-DAAC-45F4-B6EE-0535B5739081}" srcId="{CF1879C2-85F9-4E92-8C7F-25B2DC0EDE2A}" destId="{1F7D1342-A544-4317-8227-1448AAFD7768}" srcOrd="0" destOrd="0" parTransId="{E98E4A80-8C4A-4517-8EFE-28E98B167F3F}" sibTransId="{2C995C21-1142-4894-8763-7153874B5443}"/>
    <dgm:cxn modelId="{AF52A4C3-E98B-4991-AE99-B6CAFAAC80FC}" type="presParOf" srcId="{C29DB2C5-9E7C-4D36-9833-0A60B8136E68}" destId="{4163BC73-4FD2-4AD7-A679-F1F72380052E}" srcOrd="0" destOrd="0" presId="urn:microsoft.com/office/officeart/2005/8/layout/default"/>
    <dgm:cxn modelId="{74D39B3C-F983-4762-9803-ABC0A78B7DD0}" type="presParOf" srcId="{C29DB2C5-9E7C-4D36-9833-0A60B8136E68}" destId="{9B0B0897-9C8F-4AC4-B2A2-6BB3744E721D}" srcOrd="1" destOrd="0" presId="urn:microsoft.com/office/officeart/2005/8/layout/default"/>
    <dgm:cxn modelId="{7C61A39A-9D4B-4B62-8642-B0351219AB2B}" type="presParOf" srcId="{C29DB2C5-9E7C-4D36-9833-0A60B8136E68}" destId="{EA18632E-0D86-4B13-A6CB-FE278F743FB6}" srcOrd="2" destOrd="0" presId="urn:microsoft.com/office/officeart/2005/8/layout/default"/>
    <dgm:cxn modelId="{1D56605F-BAC2-4227-B9DD-62917F3B458B}" type="presParOf" srcId="{C29DB2C5-9E7C-4D36-9833-0A60B8136E68}" destId="{A9822217-EBD0-4CA8-B873-5CFC8F7390C1}" srcOrd="3" destOrd="0" presId="urn:microsoft.com/office/officeart/2005/8/layout/default"/>
    <dgm:cxn modelId="{C5EE875F-A04A-45AA-9F82-C8A744044498}" type="presParOf" srcId="{C29DB2C5-9E7C-4D36-9833-0A60B8136E68}" destId="{B233631D-7FDE-4441-AE74-E34BE444F209}" srcOrd="4" destOrd="0" presId="urn:microsoft.com/office/officeart/2005/8/layout/default"/>
    <dgm:cxn modelId="{0688490E-070A-4D11-9DE8-C94B94EAAA8A}" type="presParOf" srcId="{C29DB2C5-9E7C-4D36-9833-0A60B8136E68}" destId="{6108C1F2-BF55-4D33-B79F-0C1B78A8E09C}" srcOrd="5" destOrd="0" presId="urn:microsoft.com/office/officeart/2005/8/layout/default"/>
    <dgm:cxn modelId="{24F8DA9D-991A-4879-9B44-AE1DF26F1EA3}" type="presParOf" srcId="{C29DB2C5-9E7C-4D36-9833-0A60B8136E68}" destId="{9B881CC7-1EED-4015-A667-EF24EBEE878B}"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97479D5-7A69-46AF-B8EC-A96C1827094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8390AF1D-5773-4118-B352-9DF5DA8BE28E}">
      <dgm:prSet phldrT="[Text]"/>
      <dgm:spPr>
        <a:xfrm>
          <a:off x="0" y="14979"/>
          <a:ext cx="6316869" cy="60840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(1) Assessment of the technical feasibility of the sub-project</a:t>
          </a:r>
          <a:endParaRPr lang="en-US" dirty="0">
            <a:solidFill>
              <a:srgbClr val="FFFFFF"/>
            </a:solidFill>
            <a:latin typeface="Arial"/>
            <a:ea typeface="+mn-ea"/>
            <a:cs typeface="+mn-cs"/>
          </a:endParaRPr>
        </a:p>
      </dgm:t>
    </dgm:pt>
    <dgm:pt modelId="{C11BEF4D-BC32-4958-9744-8E1EC467017B}" type="parTrans" cxnId="{B1C41AD4-F602-402C-9E4C-F399343D95D2}">
      <dgm:prSet/>
      <dgm:spPr/>
      <dgm:t>
        <a:bodyPr/>
        <a:lstStyle/>
        <a:p>
          <a:endParaRPr lang="en-US"/>
        </a:p>
      </dgm:t>
    </dgm:pt>
    <dgm:pt modelId="{8DE9D09C-A43D-4D21-AE19-9C8F3E9E459A}" type="sibTrans" cxnId="{B1C41AD4-F602-402C-9E4C-F399343D95D2}">
      <dgm:prSet/>
      <dgm:spPr/>
      <dgm:t>
        <a:bodyPr/>
        <a:lstStyle/>
        <a:p>
          <a:endParaRPr lang="en-US"/>
        </a:p>
      </dgm:t>
    </dgm:pt>
    <dgm:pt modelId="{9F2A0D2C-41CD-4D41-96C7-8A574841403A}">
      <dgm:prSet/>
      <dgm:spPr>
        <a:xfrm>
          <a:off x="0" y="669459"/>
          <a:ext cx="6316869" cy="608400"/>
        </a:xfrm>
        <a:prstGeom prst="roundRect">
          <a:avLst/>
        </a:prstGeom>
        <a:solidFill>
          <a:srgbClr val="10CF9B">
            <a:hueOff val="-879986"/>
            <a:satOff val="-9032"/>
            <a:lumOff val="3775"/>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(2) Technical implementation plan</a:t>
          </a:r>
        </a:p>
      </dgm:t>
    </dgm:pt>
    <dgm:pt modelId="{0128E753-28BD-426A-BD08-E720F58BCB93}" type="parTrans" cxnId="{615D3F74-4E7C-4D4A-9F9E-F104E3890FC8}">
      <dgm:prSet/>
      <dgm:spPr/>
      <dgm:t>
        <a:bodyPr/>
        <a:lstStyle/>
        <a:p>
          <a:endParaRPr lang="en-US"/>
        </a:p>
      </dgm:t>
    </dgm:pt>
    <dgm:pt modelId="{7EBF510C-49DB-425B-B790-ED3A8FEAA537}" type="sibTrans" cxnId="{615D3F74-4E7C-4D4A-9F9E-F104E3890FC8}">
      <dgm:prSet/>
      <dgm:spPr/>
      <dgm:t>
        <a:bodyPr/>
        <a:lstStyle/>
        <a:p>
          <a:endParaRPr lang="en-US"/>
        </a:p>
      </dgm:t>
    </dgm:pt>
    <dgm:pt modelId="{8403B303-4B55-4FF7-9B53-622F776739FE}">
      <dgm:prSet/>
      <dgm:spPr>
        <a:xfrm>
          <a:off x="0" y="1323939"/>
          <a:ext cx="6316869" cy="608400"/>
        </a:xfrm>
        <a:prstGeom prst="roundRect">
          <a:avLst/>
        </a:prstGeom>
        <a:solidFill>
          <a:srgbClr val="10CF9B">
            <a:hueOff val="-1759972"/>
            <a:satOff val="-18065"/>
            <a:lumOff val="7550"/>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(3) Investment cost estimate and cost details</a:t>
          </a:r>
        </a:p>
      </dgm:t>
    </dgm:pt>
    <dgm:pt modelId="{2E4F5461-FB57-4BEC-B41B-320B5B245FE6}" type="parTrans" cxnId="{A3F97A9E-7525-40FD-9F2F-873DCB04E444}">
      <dgm:prSet/>
      <dgm:spPr/>
      <dgm:t>
        <a:bodyPr/>
        <a:lstStyle/>
        <a:p>
          <a:endParaRPr lang="en-US"/>
        </a:p>
      </dgm:t>
    </dgm:pt>
    <dgm:pt modelId="{901D082A-152F-432D-B6BD-FCF04982AEC4}" type="sibTrans" cxnId="{A3F97A9E-7525-40FD-9F2F-873DCB04E444}">
      <dgm:prSet/>
      <dgm:spPr/>
      <dgm:t>
        <a:bodyPr/>
        <a:lstStyle/>
        <a:p>
          <a:endParaRPr lang="en-US"/>
        </a:p>
      </dgm:t>
    </dgm:pt>
    <dgm:pt modelId="{BE2D22BB-E682-48D5-B9C5-851431699820}">
      <dgm:prSet/>
      <dgm:spPr>
        <a:xfrm>
          <a:off x="0" y="1978420"/>
          <a:ext cx="6316869" cy="608400"/>
        </a:xfrm>
        <a:prstGeom prst="roundRect">
          <a:avLst/>
        </a:prstGeom>
        <a:solidFill>
          <a:srgbClr val="10CF9B">
            <a:hueOff val="-2639958"/>
            <a:satOff val="-27097"/>
            <a:lumOff val="11324"/>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(4) Baseline energy audit study before sub-project implementation and projected energy savings</a:t>
          </a:r>
        </a:p>
      </dgm:t>
    </dgm:pt>
    <dgm:pt modelId="{BA816C68-2BA2-440B-AD36-CC0D37B398EA}" type="parTrans" cxnId="{82DD08A2-8599-4EA9-A8D9-B5D3D1747C1B}">
      <dgm:prSet/>
      <dgm:spPr/>
      <dgm:t>
        <a:bodyPr/>
        <a:lstStyle/>
        <a:p>
          <a:endParaRPr lang="en-US"/>
        </a:p>
      </dgm:t>
    </dgm:pt>
    <dgm:pt modelId="{4696E753-9C26-4EF6-8D7D-5A1DA363DB08}" type="sibTrans" cxnId="{82DD08A2-8599-4EA9-A8D9-B5D3D1747C1B}">
      <dgm:prSet/>
      <dgm:spPr/>
      <dgm:t>
        <a:bodyPr/>
        <a:lstStyle/>
        <a:p>
          <a:endParaRPr lang="en-US"/>
        </a:p>
      </dgm:t>
    </dgm:pt>
    <dgm:pt modelId="{12550AA3-F26E-43C1-B4C8-5AEDAF4ADDDE}">
      <dgm:prSet/>
      <dgm:spPr>
        <a:xfrm>
          <a:off x="0" y="2632900"/>
          <a:ext cx="6316869" cy="608400"/>
        </a:xfrm>
        <a:prstGeom prst="roundRect">
          <a:avLst/>
        </a:prstGeom>
        <a:solidFill>
          <a:srgbClr val="10CF9B">
            <a:hueOff val="-3519944"/>
            <a:satOff val="-36129"/>
            <a:lumOff val="15099"/>
            <a:alphaOff val="0"/>
          </a:srgbClr>
        </a:solidFill>
        <a:ln w="25400" cap="flat" cmpd="sng" algn="ctr">
          <a:solidFill>
            <a:srgbClr val="FFFFFF">
              <a:hueOff val="0"/>
              <a:satOff val="0"/>
              <a:lumOff val="0"/>
              <a:alphaOff val="0"/>
            </a:srgbClr>
          </a:solidFill>
          <a:prstDash val="solid"/>
        </a:ln>
        <a:effectLst/>
      </dgm:spPr>
      <dgm:t>
        <a:bodyPr/>
        <a:lstStyle/>
        <a:p>
          <a:pPr>
            <a:buNone/>
          </a:pPr>
          <a:r>
            <a:rPr lang="en-US" dirty="0">
              <a:solidFill>
                <a:srgbClr val="FFFFFF"/>
              </a:solidFill>
              <a:latin typeface="Arial"/>
              <a:ea typeface="+mn-ea"/>
              <a:cs typeface="Arial" panose="020B0604020202020204" pitchFamily="34" charset="0"/>
            </a:rPr>
            <a:t>(5) Environmental impact assessment of the sub-project and mitigation measures (if required)</a:t>
          </a:r>
        </a:p>
      </dgm:t>
    </dgm:pt>
    <dgm:pt modelId="{B0898904-611C-4D2E-8EEB-2926C8B48D89}" type="parTrans" cxnId="{580DDC0C-8EBF-4594-A3FA-4E348EAB4DE8}">
      <dgm:prSet/>
      <dgm:spPr/>
      <dgm:t>
        <a:bodyPr/>
        <a:lstStyle/>
        <a:p>
          <a:endParaRPr lang="en-US"/>
        </a:p>
      </dgm:t>
    </dgm:pt>
    <dgm:pt modelId="{318F1F5D-C1AA-4AAD-9252-3EA92CB17A5F}" type="sibTrans" cxnId="{580DDC0C-8EBF-4594-A3FA-4E348EAB4DE8}">
      <dgm:prSet/>
      <dgm:spPr/>
      <dgm:t>
        <a:bodyPr/>
        <a:lstStyle/>
        <a:p>
          <a:endParaRPr lang="en-US"/>
        </a:p>
      </dgm:t>
    </dgm:pt>
    <dgm:pt modelId="{C786671F-D3D0-42E8-920D-21C84A2096FC}" type="pres">
      <dgm:prSet presAssocID="{A97479D5-7A69-46AF-B8EC-A96C18270941}" presName="linear" presStyleCnt="0">
        <dgm:presLayoutVars>
          <dgm:animLvl val="lvl"/>
          <dgm:resizeHandles val="exact"/>
        </dgm:presLayoutVars>
      </dgm:prSet>
      <dgm:spPr/>
    </dgm:pt>
    <dgm:pt modelId="{3CC51E7C-86B0-43AC-A4C8-3D430B9DB3FE}" type="pres">
      <dgm:prSet presAssocID="{8390AF1D-5773-4118-B352-9DF5DA8BE28E}" presName="parentText" presStyleLbl="node1" presStyleIdx="0" presStyleCnt="5">
        <dgm:presLayoutVars>
          <dgm:chMax val="0"/>
          <dgm:bulletEnabled val="1"/>
        </dgm:presLayoutVars>
      </dgm:prSet>
      <dgm:spPr/>
    </dgm:pt>
    <dgm:pt modelId="{5413FE90-25A4-4D7B-A29A-3ABC7E589E7E}" type="pres">
      <dgm:prSet presAssocID="{8DE9D09C-A43D-4D21-AE19-9C8F3E9E459A}" presName="spacer" presStyleCnt="0"/>
      <dgm:spPr/>
    </dgm:pt>
    <dgm:pt modelId="{9E5CB466-B095-480E-B0BB-922FC543A5A3}" type="pres">
      <dgm:prSet presAssocID="{9F2A0D2C-41CD-4D41-96C7-8A574841403A}" presName="parentText" presStyleLbl="node1" presStyleIdx="1" presStyleCnt="5">
        <dgm:presLayoutVars>
          <dgm:chMax val="0"/>
          <dgm:bulletEnabled val="1"/>
        </dgm:presLayoutVars>
      </dgm:prSet>
      <dgm:spPr/>
    </dgm:pt>
    <dgm:pt modelId="{D2162E8F-221C-4FF5-AFF9-027077850357}" type="pres">
      <dgm:prSet presAssocID="{7EBF510C-49DB-425B-B790-ED3A8FEAA537}" presName="spacer" presStyleCnt="0"/>
      <dgm:spPr/>
    </dgm:pt>
    <dgm:pt modelId="{C3A9E50D-A39E-4D7A-88A5-97A5A7420F1A}" type="pres">
      <dgm:prSet presAssocID="{8403B303-4B55-4FF7-9B53-622F776739FE}" presName="parentText" presStyleLbl="node1" presStyleIdx="2" presStyleCnt="5">
        <dgm:presLayoutVars>
          <dgm:chMax val="0"/>
          <dgm:bulletEnabled val="1"/>
        </dgm:presLayoutVars>
      </dgm:prSet>
      <dgm:spPr/>
    </dgm:pt>
    <dgm:pt modelId="{EC7526BB-CC7A-43AA-B2A6-479985516C46}" type="pres">
      <dgm:prSet presAssocID="{901D082A-152F-432D-B6BD-FCF04982AEC4}" presName="spacer" presStyleCnt="0"/>
      <dgm:spPr/>
    </dgm:pt>
    <dgm:pt modelId="{73AB4ADB-B4CB-424E-84BF-46168606B337}" type="pres">
      <dgm:prSet presAssocID="{BE2D22BB-E682-48D5-B9C5-851431699820}" presName="parentText" presStyleLbl="node1" presStyleIdx="3" presStyleCnt="5">
        <dgm:presLayoutVars>
          <dgm:chMax val="0"/>
          <dgm:bulletEnabled val="1"/>
        </dgm:presLayoutVars>
      </dgm:prSet>
      <dgm:spPr/>
    </dgm:pt>
    <dgm:pt modelId="{5C64DEF1-FC11-49CB-A323-556DDE5E91CE}" type="pres">
      <dgm:prSet presAssocID="{4696E753-9C26-4EF6-8D7D-5A1DA363DB08}" presName="spacer" presStyleCnt="0"/>
      <dgm:spPr/>
    </dgm:pt>
    <dgm:pt modelId="{B763AEE7-8964-43BD-B09F-ADB6D8C39235}" type="pres">
      <dgm:prSet presAssocID="{12550AA3-F26E-43C1-B4C8-5AEDAF4ADDDE}" presName="parentText" presStyleLbl="node1" presStyleIdx="4" presStyleCnt="5">
        <dgm:presLayoutVars>
          <dgm:chMax val="0"/>
          <dgm:bulletEnabled val="1"/>
        </dgm:presLayoutVars>
      </dgm:prSet>
      <dgm:spPr/>
    </dgm:pt>
  </dgm:ptLst>
  <dgm:cxnLst>
    <dgm:cxn modelId="{5E7D9200-FE66-4FB8-B03C-08EA54759CA6}" type="presOf" srcId="{BE2D22BB-E682-48D5-B9C5-851431699820}" destId="{73AB4ADB-B4CB-424E-84BF-46168606B337}" srcOrd="0" destOrd="0" presId="urn:microsoft.com/office/officeart/2005/8/layout/vList2"/>
    <dgm:cxn modelId="{580DDC0C-8EBF-4594-A3FA-4E348EAB4DE8}" srcId="{A97479D5-7A69-46AF-B8EC-A96C18270941}" destId="{12550AA3-F26E-43C1-B4C8-5AEDAF4ADDDE}" srcOrd="4" destOrd="0" parTransId="{B0898904-611C-4D2E-8EEB-2926C8B48D89}" sibTransId="{318F1F5D-C1AA-4AAD-9252-3EA92CB17A5F}"/>
    <dgm:cxn modelId="{CBD7F644-568E-4725-B79D-48E31B23EC7F}" type="presOf" srcId="{8403B303-4B55-4FF7-9B53-622F776739FE}" destId="{C3A9E50D-A39E-4D7A-88A5-97A5A7420F1A}" srcOrd="0" destOrd="0" presId="urn:microsoft.com/office/officeart/2005/8/layout/vList2"/>
    <dgm:cxn modelId="{615D3F74-4E7C-4D4A-9F9E-F104E3890FC8}" srcId="{A97479D5-7A69-46AF-B8EC-A96C18270941}" destId="{9F2A0D2C-41CD-4D41-96C7-8A574841403A}" srcOrd="1" destOrd="0" parTransId="{0128E753-28BD-426A-BD08-E720F58BCB93}" sibTransId="{7EBF510C-49DB-425B-B790-ED3A8FEAA537}"/>
    <dgm:cxn modelId="{72E3E397-FB1D-4086-909E-3392DC7AD5A3}" type="presOf" srcId="{8390AF1D-5773-4118-B352-9DF5DA8BE28E}" destId="{3CC51E7C-86B0-43AC-A4C8-3D430B9DB3FE}" srcOrd="0" destOrd="0" presId="urn:microsoft.com/office/officeart/2005/8/layout/vList2"/>
    <dgm:cxn modelId="{A3F97A9E-7525-40FD-9F2F-873DCB04E444}" srcId="{A97479D5-7A69-46AF-B8EC-A96C18270941}" destId="{8403B303-4B55-4FF7-9B53-622F776739FE}" srcOrd="2" destOrd="0" parTransId="{2E4F5461-FB57-4BEC-B41B-320B5B245FE6}" sibTransId="{901D082A-152F-432D-B6BD-FCF04982AEC4}"/>
    <dgm:cxn modelId="{82DD08A2-8599-4EA9-A8D9-B5D3D1747C1B}" srcId="{A97479D5-7A69-46AF-B8EC-A96C18270941}" destId="{BE2D22BB-E682-48D5-B9C5-851431699820}" srcOrd="3" destOrd="0" parTransId="{BA816C68-2BA2-440B-AD36-CC0D37B398EA}" sibTransId="{4696E753-9C26-4EF6-8D7D-5A1DA363DB08}"/>
    <dgm:cxn modelId="{EB225CAD-26E7-4505-9CA3-A1DA073A65C4}" type="presOf" srcId="{A97479D5-7A69-46AF-B8EC-A96C18270941}" destId="{C786671F-D3D0-42E8-920D-21C84A2096FC}" srcOrd="0" destOrd="0" presId="urn:microsoft.com/office/officeart/2005/8/layout/vList2"/>
    <dgm:cxn modelId="{7B549DC3-D7CB-4DCD-9787-7D8196F08E55}" type="presOf" srcId="{12550AA3-F26E-43C1-B4C8-5AEDAF4ADDDE}" destId="{B763AEE7-8964-43BD-B09F-ADB6D8C39235}" srcOrd="0" destOrd="0" presId="urn:microsoft.com/office/officeart/2005/8/layout/vList2"/>
    <dgm:cxn modelId="{8B148FC9-42BF-406F-8433-5CEDCD187EEB}" type="presOf" srcId="{9F2A0D2C-41CD-4D41-96C7-8A574841403A}" destId="{9E5CB466-B095-480E-B0BB-922FC543A5A3}" srcOrd="0" destOrd="0" presId="urn:microsoft.com/office/officeart/2005/8/layout/vList2"/>
    <dgm:cxn modelId="{B1C41AD4-F602-402C-9E4C-F399343D95D2}" srcId="{A97479D5-7A69-46AF-B8EC-A96C18270941}" destId="{8390AF1D-5773-4118-B352-9DF5DA8BE28E}" srcOrd="0" destOrd="0" parTransId="{C11BEF4D-BC32-4958-9744-8E1EC467017B}" sibTransId="{8DE9D09C-A43D-4D21-AE19-9C8F3E9E459A}"/>
    <dgm:cxn modelId="{FC48FC8D-F659-4769-8773-54C6EF5A22AD}" type="presParOf" srcId="{C786671F-D3D0-42E8-920D-21C84A2096FC}" destId="{3CC51E7C-86B0-43AC-A4C8-3D430B9DB3FE}" srcOrd="0" destOrd="0" presId="urn:microsoft.com/office/officeart/2005/8/layout/vList2"/>
    <dgm:cxn modelId="{E27D9DA9-10BC-43D1-825C-D0780A686261}" type="presParOf" srcId="{C786671F-D3D0-42E8-920D-21C84A2096FC}" destId="{5413FE90-25A4-4D7B-A29A-3ABC7E589E7E}" srcOrd="1" destOrd="0" presId="urn:microsoft.com/office/officeart/2005/8/layout/vList2"/>
    <dgm:cxn modelId="{1B91D411-B24B-4F19-820C-73E20838FB4D}" type="presParOf" srcId="{C786671F-D3D0-42E8-920D-21C84A2096FC}" destId="{9E5CB466-B095-480E-B0BB-922FC543A5A3}" srcOrd="2" destOrd="0" presId="urn:microsoft.com/office/officeart/2005/8/layout/vList2"/>
    <dgm:cxn modelId="{D8C64C44-7492-44FE-AF3A-7AED2322BE50}" type="presParOf" srcId="{C786671F-D3D0-42E8-920D-21C84A2096FC}" destId="{D2162E8F-221C-4FF5-AFF9-027077850357}" srcOrd="3" destOrd="0" presId="urn:microsoft.com/office/officeart/2005/8/layout/vList2"/>
    <dgm:cxn modelId="{E17AC63B-CE9D-4CEB-AFE0-3C4197BF1402}" type="presParOf" srcId="{C786671F-D3D0-42E8-920D-21C84A2096FC}" destId="{C3A9E50D-A39E-4D7A-88A5-97A5A7420F1A}" srcOrd="4" destOrd="0" presId="urn:microsoft.com/office/officeart/2005/8/layout/vList2"/>
    <dgm:cxn modelId="{C22FA262-ED15-421C-A86D-F6E062505B6C}" type="presParOf" srcId="{C786671F-D3D0-42E8-920D-21C84A2096FC}" destId="{EC7526BB-CC7A-43AA-B2A6-479985516C46}" srcOrd="5" destOrd="0" presId="urn:microsoft.com/office/officeart/2005/8/layout/vList2"/>
    <dgm:cxn modelId="{968B6615-CFF0-496A-82D1-2A709CF0F8E1}" type="presParOf" srcId="{C786671F-D3D0-42E8-920D-21C84A2096FC}" destId="{73AB4ADB-B4CB-424E-84BF-46168606B337}" srcOrd="6" destOrd="0" presId="urn:microsoft.com/office/officeart/2005/8/layout/vList2"/>
    <dgm:cxn modelId="{A3CDE2AF-6ECB-43CE-B52E-23B9E2F7FB3D}" type="presParOf" srcId="{C786671F-D3D0-42E8-920D-21C84A2096FC}" destId="{5C64DEF1-FC11-49CB-A323-556DDE5E91CE}" srcOrd="7" destOrd="0" presId="urn:microsoft.com/office/officeart/2005/8/layout/vList2"/>
    <dgm:cxn modelId="{E7333CDA-BFAC-4F51-86BF-94EBCCA42190}" type="presParOf" srcId="{C786671F-D3D0-42E8-920D-21C84A2096FC}" destId="{B763AEE7-8964-43BD-B09F-ADB6D8C39235}"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97479D5-7A69-46AF-B8EC-A96C1827094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8390AF1D-5773-4118-B352-9DF5DA8BE28E}">
      <dgm:prSet phldrT="[Text]" custT="1"/>
      <dgm:spPr>
        <a:xfrm>
          <a:off x="0" y="3286"/>
          <a:ext cx="6316869" cy="74880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700" dirty="0">
              <a:solidFill>
                <a:srgbClr val="FFFFFF"/>
              </a:solidFill>
              <a:latin typeface="Arial"/>
              <a:ea typeface="+mn-ea"/>
              <a:cs typeface="Arial" panose="020B0604020202020204" pitchFamily="34" charset="0"/>
            </a:rPr>
            <a:t>(1) </a:t>
          </a:r>
          <a:r>
            <a:rPr lang="en-US" sz="1700" b="0" i="0" dirty="0">
              <a:solidFill>
                <a:srgbClr val="FFFFFF"/>
              </a:solidFill>
              <a:latin typeface="Arial"/>
              <a:ea typeface="+mn-ea"/>
              <a:cs typeface="+mn-cs"/>
            </a:rPr>
            <a:t>Assessment of the Technical Feasibility of the Sub-project</a:t>
          </a:r>
          <a:endParaRPr lang="en-US" sz="1700" b="0" dirty="0">
            <a:solidFill>
              <a:srgbClr val="FFFFFF"/>
            </a:solidFill>
            <a:latin typeface="Arial"/>
            <a:ea typeface="+mn-ea"/>
            <a:cs typeface="+mn-cs"/>
          </a:endParaRPr>
        </a:p>
      </dgm:t>
    </dgm:pt>
    <dgm:pt modelId="{C11BEF4D-BC32-4958-9744-8E1EC467017B}" type="parTrans" cxnId="{B1C41AD4-F602-402C-9E4C-F399343D95D2}">
      <dgm:prSet/>
      <dgm:spPr/>
      <dgm:t>
        <a:bodyPr/>
        <a:lstStyle/>
        <a:p>
          <a:endParaRPr lang="en-US"/>
        </a:p>
      </dgm:t>
    </dgm:pt>
    <dgm:pt modelId="{8DE9D09C-A43D-4D21-AE19-9C8F3E9E459A}" type="sibTrans" cxnId="{B1C41AD4-F602-402C-9E4C-F399343D95D2}">
      <dgm:prSet/>
      <dgm:spPr/>
      <dgm:t>
        <a:bodyPr/>
        <a:lstStyle/>
        <a:p>
          <a:endParaRPr lang="en-US"/>
        </a:p>
      </dgm:t>
    </dgm:pt>
    <dgm:pt modelId="{C786671F-D3D0-42E8-920D-21C84A2096FC}" type="pres">
      <dgm:prSet presAssocID="{A97479D5-7A69-46AF-B8EC-A96C18270941}" presName="linear" presStyleCnt="0">
        <dgm:presLayoutVars>
          <dgm:animLvl val="lvl"/>
          <dgm:resizeHandles val="exact"/>
        </dgm:presLayoutVars>
      </dgm:prSet>
      <dgm:spPr/>
    </dgm:pt>
    <dgm:pt modelId="{3CC51E7C-86B0-43AC-A4C8-3D430B9DB3FE}" type="pres">
      <dgm:prSet presAssocID="{8390AF1D-5773-4118-B352-9DF5DA8BE28E}" presName="parentText" presStyleLbl="node1" presStyleIdx="0" presStyleCnt="1">
        <dgm:presLayoutVars>
          <dgm:chMax val="0"/>
          <dgm:bulletEnabled val="1"/>
        </dgm:presLayoutVars>
      </dgm:prSet>
      <dgm:spPr/>
    </dgm:pt>
  </dgm:ptLst>
  <dgm:cxnLst>
    <dgm:cxn modelId="{72E3E397-FB1D-4086-909E-3392DC7AD5A3}" type="presOf" srcId="{8390AF1D-5773-4118-B352-9DF5DA8BE28E}" destId="{3CC51E7C-86B0-43AC-A4C8-3D430B9DB3FE}" srcOrd="0" destOrd="0" presId="urn:microsoft.com/office/officeart/2005/8/layout/vList2"/>
    <dgm:cxn modelId="{EB225CAD-26E7-4505-9CA3-A1DA073A65C4}" type="presOf" srcId="{A97479D5-7A69-46AF-B8EC-A96C18270941}" destId="{C786671F-D3D0-42E8-920D-21C84A2096FC}" srcOrd="0" destOrd="0" presId="urn:microsoft.com/office/officeart/2005/8/layout/vList2"/>
    <dgm:cxn modelId="{B1C41AD4-F602-402C-9E4C-F399343D95D2}" srcId="{A97479D5-7A69-46AF-B8EC-A96C18270941}" destId="{8390AF1D-5773-4118-B352-9DF5DA8BE28E}" srcOrd="0" destOrd="0" parTransId="{C11BEF4D-BC32-4958-9744-8E1EC467017B}" sibTransId="{8DE9D09C-A43D-4D21-AE19-9C8F3E9E459A}"/>
    <dgm:cxn modelId="{FC48FC8D-F659-4769-8773-54C6EF5A22AD}" type="presParOf" srcId="{C786671F-D3D0-42E8-920D-21C84A2096FC}" destId="{3CC51E7C-86B0-43AC-A4C8-3D430B9DB3FE}"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7479D5-7A69-46AF-B8EC-A96C1827094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9F2A0D2C-41CD-4D41-96C7-8A574841403A}">
      <dgm:prSet custT="1"/>
      <dgm:spPr>
        <a:xfrm>
          <a:off x="0" y="6"/>
          <a:ext cx="6316869" cy="506139"/>
        </a:xfrm>
        <a:prstGeom prst="roundRect">
          <a:avLst/>
        </a:prstGeom>
        <a:solidFill>
          <a:srgbClr val="1CD676"/>
        </a:solidFill>
        <a:ln w="25400" cap="flat" cmpd="sng" algn="ctr">
          <a:solidFill>
            <a:srgbClr val="FFFFFF">
              <a:hueOff val="0"/>
              <a:satOff val="0"/>
              <a:lumOff val="0"/>
              <a:alphaOff val="0"/>
            </a:srgbClr>
          </a:solidFill>
          <a:prstDash val="solid"/>
        </a:ln>
        <a:effectLst/>
      </dgm:spPr>
      <dgm:t>
        <a:bodyPr/>
        <a:lstStyle/>
        <a:p>
          <a:pPr marL="0" lvl="0" indent="0" algn="l" defTabSz="1066800">
            <a:lnSpc>
              <a:spcPct val="90000"/>
            </a:lnSpc>
            <a:spcBef>
              <a:spcPct val="0"/>
            </a:spcBef>
            <a:spcAft>
              <a:spcPct val="35000"/>
            </a:spcAft>
            <a:buNone/>
          </a:pPr>
          <a:r>
            <a:rPr lang="en-US" sz="2300" kern="1200" dirty="0">
              <a:solidFill>
                <a:srgbClr val="FFFFFF"/>
              </a:solidFill>
              <a:latin typeface="Arial"/>
              <a:ea typeface="+mn-ea"/>
              <a:cs typeface="Arial" panose="020B0604020202020204" pitchFamily="34" charset="0"/>
            </a:rPr>
            <a:t>(2) </a:t>
          </a:r>
          <a:r>
            <a:rPr lang="en-US" sz="2300" b="0" i="0" kern="1200" dirty="0">
              <a:solidFill>
                <a:srgbClr val="FFFFFF"/>
              </a:solidFill>
              <a:latin typeface="Arial"/>
              <a:ea typeface="+mn-ea"/>
              <a:cs typeface="+mn-cs"/>
            </a:rPr>
            <a:t>Technical implementation plan</a:t>
          </a:r>
          <a:endParaRPr lang="en-US" sz="2300" kern="1200" dirty="0">
            <a:solidFill>
              <a:srgbClr val="FFFFFF"/>
            </a:solidFill>
            <a:latin typeface="Arial"/>
            <a:ea typeface="+mn-ea"/>
            <a:cs typeface="Arial" panose="020B0604020202020204" pitchFamily="34" charset="0"/>
          </a:endParaRPr>
        </a:p>
      </dgm:t>
    </dgm:pt>
    <dgm:pt modelId="{0128E753-28BD-426A-BD08-E720F58BCB93}" type="parTrans" cxnId="{615D3F74-4E7C-4D4A-9F9E-F104E3890FC8}">
      <dgm:prSet/>
      <dgm:spPr/>
      <dgm:t>
        <a:bodyPr/>
        <a:lstStyle/>
        <a:p>
          <a:endParaRPr lang="en-US" sz="2300"/>
        </a:p>
      </dgm:t>
    </dgm:pt>
    <dgm:pt modelId="{7EBF510C-49DB-425B-B790-ED3A8FEAA537}" type="sibTrans" cxnId="{615D3F74-4E7C-4D4A-9F9E-F104E3890FC8}">
      <dgm:prSet/>
      <dgm:spPr/>
      <dgm:t>
        <a:bodyPr/>
        <a:lstStyle/>
        <a:p>
          <a:endParaRPr lang="en-US" sz="2300"/>
        </a:p>
      </dgm:t>
    </dgm:pt>
    <dgm:pt modelId="{C786671F-D3D0-42E8-920D-21C84A2096FC}" type="pres">
      <dgm:prSet presAssocID="{A97479D5-7A69-46AF-B8EC-A96C18270941}" presName="linear" presStyleCnt="0">
        <dgm:presLayoutVars>
          <dgm:animLvl val="lvl"/>
          <dgm:resizeHandles val="exact"/>
        </dgm:presLayoutVars>
      </dgm:prSet>
      <dgm:spPr/>
    </dgm:pt>
    <dgm:pt modelId="{9E5CB466-B095-480E-B0BB-922FC543A5A3}" type="pres">
      <dgm:prSet presAssocID="{9F2A0D2C-41CD-4D41-96C7-8A574841403A}" presName="parentText" presStyleLbl="node1" presStyleIdx="0" presStyleCnt="1">
        <dgm:presLayoutVars>
          <dgm:chMax val="0"/>
          <dgm:bulletEnabled val="1"/>
        </dgm:presLayoutVars>
      </dgm:prSet>
      <dgm:spPr/>
    </dgm:pt>
  </dgm:ptLst>
  <dgm:cxnLst>
    <dgm:cxn modelId="{615D3F74-4E7C-4D4A-9F9E-F104E3890FC8}" srcId="{A97479D5-7A69-46AF-B8EC-A96C18270941}" destId="{9F2A0D2C-41CD-4D41-96C7-8A574841403A}" srcOrd="0" destOrd="0" parTransId="{0128E753-28BD-426A-BD08-E720F58BCB93}" sibTransId="{7EBF510C-49DB-425B-B790-ED3A8FEAA537}"/>
    <dgm:cxn modelId="{EB225CAD-26E7-4505-9CA3-A1DA073A65C4}" type="presOf" srcId="{A97479D5-7A69-46AF-B8EC-A96C18270941}" destId="{C786671F-D3D0-42E8-920D-21C84A2096FC}" srcOrd="0" destOrd="0" presId="urn:microsoft.com/office/officeart/2005/8/layout/vList2"/>
    <dgm:cxn modelId="{8B148FC9-42BF-406F-8433-5CEDCD187EEB}" type="presOf" srcId="{9F2A0D2C-41CD-4D41-96C7-8A574841403A}" destId="{9E5CB466-B095-480E-B0BB-922FC543A5A3}" srcOrd="0" destOrd="0" presId="urn:microsoft.com/office/officeart/2005/8/layout/vList2"/>
    <dgm:cxn modelId="{1B91D411-B24B-4F19-820C-73E20838FB4D}" type="presParOf" srcId="{C786671F-D3D0-42E8-920D-21C84A2096FC}" destId="{9E5CB466-B095-480E-B0BB-922FC543A5A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97479D5-7A69-46AF-B8EC-A96C1827094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8403B303-4B55-4FF7-9B53-622F776739FE}">
      <dgm:prSet custT="1"/>
      <dgm:spPr>
        <a:xfrm>
          <a:off x="0" y="1899"/>
          <a:ext cx="6316869" cy="93600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300" dirty="0">
              <a:solidFill>
                <a:srgbClr val="FFFFFF"/>
              </a:solidFill>
              <a:latin typeface="Arial"/>
              <a:ea typeface="+mn-ea"/>
              <a:cs typeface="Arial" panose="020B0604020202020204" pitchFamily="34" charset="0"/>
            </a:rPr>
            <a:t>(3) </a:t>
          </a:r>
          <a:r>
            <a:rPr lang="en-US" sz="2300" b="0" i="0" dirty="0">
              <a:solidFill>
                <a:srgbClr val="FFFFFF"/>
              </a:solidFill>
              <a:latin typeface="Arial"/>
              <a:ea typeface="+mn-ea"/>
              <a:cs typeface="+mn-cs"/>
            </a:rPr>
            <a:t>Investment cost estimate and cost details</a:t>
          </a:r>
          <a:endParaRPr lang="en-US" sz="2300" dirty="0">
            <a:solidFill>
              <a:srgbClr val="FFFFFF"/>
            </a:solidFill>
            <a:latin typeface="Arial"/>
            <a:ea typeface="+mn-ea"/>
            <a:cs typeface="Arial" panose="020B0604020202020204" pitchFamily="34" charset="0"/>
          </a:endParaRPr>
        </a:p>
      </dgm:t>
    </dgm:pt>
    <dgm:pt modelId="{2E4F5461-FB57-4BEC-B41B-320B5B245FE6}" type="parTrans" cxnId="{A3F97A9E-7525-40FD-9F2F-873DCB04E444}">
      <dgm:prSet/>
      <dgm:spPr/>
      <dgm:t>
        <a:bodyPr/>
        <a:lstStyle/>
        <a:p>
          <a:endParaRPr lang="en-US"/>
        </a:p>
      </dgm:t>
    </dgm:pt>
    <dgm:pt modelId="{901D082A-152F-432D-B6BD-FCF04982AEC4}" type="sibTrans" cxnId="{A3F97A9E-7525-40FD-9F2F-873DCB04E444}">
      <dgm:prSet/>
      <dgm:spPr/>
      <dgm:t>
        <a:bodyPr/>
        <a:lstStyle/>
        <a:p>
          <a:endParaRPr lang="en-US"/>
        </a:p>
      </dgm:t>
    </dgm:pt>
    <dgm:pt modelId="{C786671F-D3D0-42E8-920D-21C84A2096FC}" type="pres">
      <dgm:prSet presAssocID="{A97479D5-7A69-46AF-B8EC-A96C18270941}" presName="linear" presStyleCnt="0">
        <dgm:presLayoutVars>
          <dgm:animLvl val="lvl"/>
          <dgm:resizeHandles val="exact"/>
        </dgm:presLayoutVars>
      </dgm:prSet>
      <dgm:spPr/>
    </dgm:pt>
    <dgm:pt modelId="{C3A9E50D-A39E-4D7A-88A5-97A5A7420F1A}" type="pres">
      <dgm:prSet presAssocID="{8403B303-4B55-4FF7-9B53-622F776739FE}" presName="parentText" presStyleLbl="node1" presStyleIdx="0" presStyleCnt="1">
        <dgm:presLayoutVars>
          <dgm:chMax val="0"/>
          <dgm:bulletEnabled val="1"/>
        </dgm:presLayoutVars>
      </dgm:prSet>
      <dgm:spPr/>
    </dgm:pt>
  </dgm:ptLst>
  <dgm:cxnLst>
    <dgm:cxn modelId="{CBD7F644-568E-4725-B79D-48E31B23EC7F}" type="presOf" srcId="{8403B303-4B55-4FF7-9B53-622F776739FE}" destId="{C3A9E50D-A39E-4D7A-88A5-97A5A7420F1A}" srcOrd="0" destOrd="0" presId="urn:microsoft.com/office/officeart/2005/8/layout/vList2"/>
    <dgm:cxn modelId="{A3F97A9E-7525-40FD-9F2F-873DCB04E444}" srcId="{A97479D5-7A69-46AF-B8EC-A96C18270941}" destId="{8403B303-4B55-4FF7-9B53-622F776739FE}" srcOrd="0" destOrd="0" parTransId="{2E4F5461-FB57-4BEC-B41B-320B5B245FE6}" sibTransId="{901D082A-152F-432D-B6BD-FCF04982AEC4}"/>
    <dgm:cxn modelId="{EB225CAD-26E7-4505-9CA3-A1DA073A65C4}" type="presOf" srcId="{A97479D5-7A69-46AF-B8EC-A96C18270941}" destId="{C786671F-D3D0-42E8-920D-21C84A2096FC}" srcOrd="0" destOrd="0" presId="urn:microsoft.com/office/officeart/2005/8/layout/vList2"/>
    <dgm:cxn modelId="{E17AC63B-CE9D-4CEB-AFE0-3C4197BF1402}" type="presParOf" srcId="{C786671F-D3D0-42E8-920D-21C84A2096FC}" destId="{C3A9E50D-A39E-4D7A-88A5-97A5A7420F1A}" srcOrd="0" destOrd="0" presId="urn:microsoft.com/office/officeart/2005/8/layout/vList2"/>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7479D5-7A69-46AF-B8EC-A96C1827094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BE2D22BB-E682-48D5-B9C5-851431699820}">
      <dgm:prSet custT="1"/>
      <dgm:spPr>
        <a:xfrm>
          <a:off x="0" y="8120"/>
          <a:ext cx="7625081" cy="748800"/>
        </a:xfrm>
        <a:prstGeom prst="roundRect">
          <a:avLst/>
        </a:prstGeom>
        <a:solidFill>
          <a:srgbClr val="4ACF49"/>
        </a:solidFill>
        <a:ln w="25400" cap="flat" cmpd="sng" algn="ctr">
          <a:solidFill>
            <a:srgbClr val="FFFFFF">
              <a:hueOff val="0"/>
              <a:satOff val="0"/>
              <a:lumOff val="0"/>
              <a:alphaOff val="0"/>
            </a:srgbClr>
          </a:solidFill>
          <a:prstDash val="solid"/>
        </a:ln>
        <a:effectLst/>
      </dgm:spPr>
      <dgm:t>
        <a:bodyPr/>
        <a:lstStyle/>
        <a:p>
          <a:pPr>
            <a:buNone/>
          </a:pPr>
          <a:r>
            <a:rPr lang="en-US" sz="1800" dirty="0">
              <a:solidFill>
                <a:srgbClr val="FFFFFF"/>
              </a:solidFill>
              <a:latin typeface="Arial"/>
              <a:ea typeface="+mn-ea"/>
              <a:cs typeface="Arial" panose="020B0604020202020204" pitchFamily="34" charset="0"/>
            </a:rPr>
            <a:t>(4) Baseline energy audit study before sub-project implementation and expected energy savings</a:t>
          </a:r>
        </a:p>
      </dgm:t>
    </dgm:pt>
    <dgm:pt modelId="{BA816C68-2BA2-440B-AD36-CC0D37B398EA}" type="parTrans" cxnId="{82DD08A2-8599-4EA9-A8D9-B5D3D1747C1B}">
      <dgm:prSet/>
      <dgm:spPr/>
      <dgm:t>
        <a:bodyPr/>
        <a:lstStyle/>
        <a:p>
          <a:endParaRPr lang="en-US"/>
        </a:p>
      </dgm:t>
    </dgm:pt>
    <dgm:pt modelId="{4696E753-9C26-4EF6-8D7D-5A1DA363DB08}" type="sibTrans" cxnId="{82DD08A2-8599-4EA9-A8D9-B5D3D1747C1B}">
      <dgm:prSet/>
      <dgm:spPr/>
      <dgm:t>
        <a:bodyPr/>
        <a:lstStyle/>
        <a:p>
          <a:endParaRPr lang="en-US"/>
        </a:p>
      </dgm:t>
    </dgm:pt>
    <dgm:pt modelId="{C786671F-D3D0-42E8-920D-21C84A2096FC}" type="pres">
      <dgm:prSet presAssocID="{A97479D5-7A69-46AF-B8EC-A96C18270941}" presName="linear" presStyleCnt="0">
        <dgm:presLayoutVars>
          <dgm:animLvl val="lvl"/>
          <dgm:resizeHandles val="exact"/>
        </dgm:presLayoutVars>
      </dgm:prSet>
      <dgm:spPr/>
    </dgm:pt>
    <dgm:pt modelId="{73AB4ADB-B4CB-424E-84BF-46168606B337}" type="pres">
      <dgm:prSet presAssocID="{BE2D22BB-E682-48D5-B9C5-851431699820}" presName="parentText" presStyleLbl="node1" presStyleIdx="0" presStyleCnt="1" custLinFactNeighborY="39858">
        <dgm:presLayoutVars>
          <dgm:chMax val="0"/>
          <dgm:bulletEnabled val="1"/>
        </dgm:presLayoutVars>
      </dgm:prSet>
      <dgm:spPr/>
    </dgm:pt>
  </dgm:ptLst>
  <dgm:cxnLst>
    <dgm:cxn modelId="{5E7D9200-FE66-4FB8-B03C-08EA54759CA6}" type="presOf" srcId="{BE2D22BB-E682-48D5-B9C5-851431699820}" destId="{73AB4ADB-B4CB-424E-84BF-46168606B337}" srcOrd="0" destOrd="0" presId="urn:microsoft.com/office/officeart/2005/8/layout/vList2"/>
    <dgm:cxn modelId="{82DD08A2-8599-4EA9-A8D9-B5D3D1747C1B}" srcId="{A97479D5-7A69-46AF-B8EC-A96C18270941}" destId="{BE2D22BB-E682-48D5-B9C5-851431699820}" srcOrd="0" destOrd="0" parTransId="{BA816C68-2BA2-440B-AD36-CC0D37B398EA}" sibTransId="{4696E753-9C26-4EF6-8D7D-5A1DA363DB08}"/>
    <dgm:cxn modelId="{EB225CAD-26E7-4505-9CA3-A1DA073A65C4}" type="presOf" srcId="{A97479D5-7A69-46AF-B8EC-A96C18270941}" destId="{C786671F-D3D0-42E8-920D-21C84A2096FC}" srcOrd="0" destOrd="0" presId="urn:microsoft.com/office/officeart/2005/8/layout/vList2"/>
    <dgm:cxn modelId="{968B6615-CFF0-496A-82D1-2A709CF0F8E1}" type="presParOf" srcId="{C786671F-D3D0-42E8-920D-21C84A2096FC}" destId="{73AB4ADB-B4CB-424E-84BF-46168606B33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97479D5-7A69-46AF-B8EC-A96C18270941}"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12550AA3-F26E-43C1-B4C8-5AEDAF4ADDDE}">
      <dgm:prSet custT="1"/>
      <dgm:spPr>
        <a:xfrm>
          <a:off x="0" y="468"/>
          <a:ext cx="7239001" cy="63950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1800" dirty="0">
              <a:solidFill>
                <a:srgbClr val="FFFFFF"/>
              </a:solidFill>
              <a:latin typeface="Arial"/>
              <a:ea typeface="+mn-ea"/>
              <a:cs typeface="Arial" panose="020B0604020202020204" pitchFamily="34" charset="0"/>
            </a:rPr>
            <a:t>(5) </a:t>
          </a:r>
          <a:r>
            <a:rPr lang="en-US" sz="1800" b="0" i="0" dirty="0">
              <a:solidFill>
                <a:srgbClr val="FFFFFF"/>
              </a:solidFill>
              <a:latin typeface="Arial"/>
              <a:ea typeface="+mn-ea"/>
              <a:cs typeface="+mn-cs"/>
            </a:rPr>
            <a:t>Environmental impact assessment of the sub-project and mitigation measures (if required).</a:t>
          </a:r>
          <a:endParaRPr lang="en-US" sz="1800" dirty="0">
            <a:solidFill>
              <a:srgbClr val="FFFFFF"/>
            </a:solidFill>
            <a:latin typeface="Arial"/>
            <a:ea typeface="+mn-ea"/>
            <a:cs typeface="Arial" panose="020B0604020202020204" pitchFamily="34" charset="0"/>
          </a:endParaRPr>
        </a:p>
      </dgm:t>
    </dgm:pt>
    <dgm:pt modelId="{318F1F5D-C1AA-4AAD-9252-3EA92CB17A5F}" type="sibTrans" cxnId="{580DDC0C-8EBF-4594-A3FA-4E348EAB4DE8}">
      <dgm:prSet/>
      <dgm:spPr/>
      <dgm:t>
        <a:bodyPr/>
        <a:lstStyle/>
        <a:p>
          <a:endParaRPr lang="en-US"/>
        </a:p>
      </dgm:t>
    </dgm:pt>
    <dgm:pt modelId="{B0898904-611C-4D2E-8EEB-2926C8B48D89}" type="parTrans" cxnId="{580DDC0C-8EBF-4594-A3FA-4E348EAB4DE8}">
      <dgm:prSet/>
      <dgm:spPr/>
      <dgm:t>
        <a:bodyPr/>
        <a:lstStyle/>
        <a:p>
          <a:endParaRPr lang="en-US"/>
        </a:p>
      </dgm:t>
    </dgm:pt>
    <dgm:pt modelId="{C786671F-D3D0-42E8-920D-21C84A2096FC}" type="pres">
      <dgm:prSet presAssocID="{A97479D5-7A69-46AF-B8EC-A96C18270941}" presName="linear" presStyleCnt="0">
        <dgm:presLayoutVars>
          <dgm:animLvl val="lvl"/>
          <dgm:resizeHandles val="exact"/>
        </dgm:presLayoutVars>
      </dgm:prSet>
      <dgm:spPr/>
    </dgm:pt>
    <dgm:pt modelId="{B763AEE7-8964-43BD-B09F-ADB6D8C39235}" type="pres">
      <dgm:prSet presAssocID="{12550AA3-F26E-43C1-B4C8-5AEDAF4ADDDE}" presName="parentText" presStyleLbl="node1" presStyleIdx="0" presStyleCnt="1" custLinFactNeighborX="-1877" custLinFactNeighborY="28">
        <dgm:presLayoutVars>
          <dgm:chMax val="0"/>
          <dgm:bulletEnabled val="1"/>
        </dgm:presLayoutVars>
      </dgm:prSet>
      <dgm:spPr/>
    </dgm:pt>
  </dgm:ptLst>
  <dgm:cxnLst>
    <dgm:cxn modelId="{580DDC0C-8EBF-4594-A3FA-4E348EAB4DE8}" srcId="{A97479D5-7A69-46AF-B8EC-A96C18270941}" destId="{12550AA3-F26E-43C1-B4C8-5AEDAF4ADDDE}" srcOrd="0" destOrd="0" parTransId="{B0898904-611C-4D2E-8EEB-2926C8B48D89}" sibTransId="{318F1F5D-C1AA-4AAD-9252-3EA92CB17A5F}"/>
    <dgm:cxn modelId="{EB225CAD-26E7-4505-9CA3-A1DA073A65C4}" type="presOf" srcId="{A97479D5-7A69-46AF-B8EC-A96C18270941}" destId="{C786671F-D3D0-42E8-920D-21C84A2096FC}" srcOrd="0" destOrd="0" presId="urn:microsoft.com/office/officeart/2005/8/layout/vList2"/>
    <dgm:cxn modelId="{7B549DC3-D7CB-4DCD-9787-7D8196F08E55}" type="presOf" srcId="{12550AA3-F26E-43C1-B4C8-5AEDAF4ADDDE}" destId="{B763AEE7-8964-43BD-B09F-ADB6D8C39235}" srcOrd="0" destOrd="0" presId="urn:microsoft.com/office/officeart/2005/8/layout/vList2"/>
    <dgm:cxn modelId="{E7333CDA-BFAC-4F51-86BF-94EBCCA42190}" type="presParOf" srcId="{C786671F-D3D0-42E8-920D-21C84A2096FC}" destId="{B763AEE7-8964-43BD-B09F-ADB6D8C39235}" srcOrd="0" destOrd="0" presId="urn:microsoft.com/office/officeart/2005/8/layout/vList2"/>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6B9058-1204-4D7C-A408-057C1D1B71F0}">
      <dsp:nvSpPr>
        <dsp:cNvPr id="0" name=""/>
        <dsp:cNvSpPr/>
      </dsp:nvSpPr>
      <dsp:spPr>
        <a:xfrm rot="5400000">
          <a:off x="-114519" y="115429"/>
          <a:ext cx="763463" cy="534424"/>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endParaRPr lang="en-US" sz="1500" kern="1200" dirty="0">
            <a:solidFill>
              <a:srgbClr val="FFFFFF"/>
            </a:solidFill>
            <a:latin typeface="Arial"/>
            <a:ea typeface="+mn-ea"/>
            <a:cs typeface="+mn-cs"/>
          </a:endParaRPr>
        </a:p>
      </dsp:txBody>
      <dsp:txXfrm rot="-5400000">
        <a:off x="1" y="268121"/>
        <a:ext cx="534424" cy="229039"/>
      </dsp:txXfrm>
    </dsp:sp>
    <dsp:sp modelId="{59EB71A0-D151-464A-9DC2-35E207F51B7E}">
      <dsp:nvSpPr>
        <dsp:cNvPr id="0" name=""/>
        <dsp:cNvSpPr/>
      </dsp:nvSpPr>
      <dsp:spPr>
        <a:xfrm rot="5400000">
          <a:off x="4114216" y="-3579792"/>
          <a:ext cx="496251" cy="765583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FontTx/>
            <a:buNone/>
          </a:pPr>
          <a:r>
            <a:rPr lang="en-US" sz="1500" kern="1200" dirty="0">
              <a:solidFill>
                <a:srgbClr val="000000">
                  <a:hueOff val="0"/>
                  <a:satOff val="0"/>
                  <a:lumOff val="0"/>
                  <a:alphaOff val="0"/>
                </a:srgbClr>
              </a:solidFill>
              <a:latin typeface="Arial"/>
              <a:ea typeface="+mn-ea"/>
              <a:cs typeface="+mn-cs"/>
            </a:rPr>
            <a:t>(1) General description of the scope of the sub-project and the end-borrowing enterprise.</a:t>
          </a:r>
        </a:p>
      </dsp:txBody>
      <dsp:txXfrm rot="-5400000">
        <a:off x="534425" y="24224"/>
        <a:ext cx="7631610" cy="447801"/>
      </dsp:txXfrm>
    </dsp:sp>
    <dsp:sp modelId="{9D3BFB27-32F3-437F-A000-51407419EA18}">
      <dsp:nvSpPr>
        <dsp:cNvPr id="0" name=""/>
        <dsp:cNvSpPr/>
      </dsp:nvSpPr>
      <dsp:spPr>
        <a:xfrm rot="5400000">
          <a:off x="-114519" y="720386"/>
          <a:ext cx="763463" cy="534424"/>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endParaRPr lang="en-US" sz="1500" kern="1200" dirty="0">
            <a:solidFill>
              <a:srgbClr val="FFFFFF"/>
            </a:solidFill>
            <a:latin typeface="Arial"/>
            <a:ea typeface="+mn-ea"/>
            <a:cs typeface="+mn-cs"/>
          </a:endParaRPr>
        </a:p>
      </dsp:txBody>
      <dsp:txXfrm rot="-5400000">
        <a:off x="1" y="873078"/>
        <a:ext cx="534424" cy="229039"/>
      </dsp:txXfrm>
    </dsp:sp>
    <dsp:sp modelId="{349ED7BB-481E-45C7-8708-E80EFD9FC3F8}">
      <dsp:nvSpPr>
        <dsp:cNvPr id="0" name=""/>
        <dsp:cNvSpPr/>
      </dsp:nvSpPr>
      <dsp:spPr>
        <a:xfrm rot="5400000">
          <a:off x="4114216" y="-2973925"/>
          <a:ext cx="496251" cy="765583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71450" lvl="1" indent="-171450" algn="l" defTabSz="800100">
            <a:lnSpc>
              <a:spcPct val="90000"/>
            </a:lnSpc>
            <a:spcBef>
              <a:spcPct val="0"/>
            </a:spcBef>
            <a:spcAft>
              <a:spcPct val="15000"/>
            </a:spcAft>
            <a:buFontTx/>
            <a:buNone/>
          </a:pPr>
          <a:r>
            <a:rPr lang="en-US" sz="1500" kern="1200" dirty="0">
              <a:solidFill>
                <a:srgbClr val="000000">
                  <a:hueOff val="0"/>
                  <a:satOff val="0"/>
                  <a:lumOff val="0"/>
                  <a:alphaOff val="0"/>
                </a:srgbClr>
              </a:solidFill>
              <a:latin typeface="Arial"/>
              <a:ea typeface="+mn-ea"/>
              <a:cs typeface="+mn-cs"/>
            </a:rPr>
            <a:t>(2) Project objectives and justification.</a:t>
          </a:r>
          <a:endParaRPr lang="en-US" sz="15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sp:txBody>
      <dsp:txXfrm rot="-5400000">
        <a:off x="534425" y="630091"/>
        <a:ext cx="7631610" cy="447801"/>
      </dsp:txXfrm>
    </dsp:sp>
    <dsp:sp modelId="{7587F133-C55D-421C-8C6E-AB9519DFD200}">
      <dsp:nvSpPr>
        <dsp:cNvPr id="0" name=""/>
        <dsp:cNvSpPr/>
      </dsp:nvSpPr>
      <dsp:spPr>
        <a:xfrm rot="5400000">
          <a:off x="-114519" y="1325343"/>
          <a:ext cx="763463" cy="534424"/>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endParaRPr lang="en-US" sz="1500" kern="1200" dirty="0">
            <a:solidFill>
              <a:srgbClr val="FFFFFF"/>
            </a:solidFill>
            <a:latin typeface="Arial"/>
            <a:ea typeface="+mn-ea"/>
            <a:cs typeface="+mn-cs"/>
          </a:endParaRPr>
        </a:p>
      </dsp:txBody>
      <dsp:txXfrm rot="-5400000">
        <a:off x="1" y="1478035"/>
        <a:ext cx="534424" cy="229039"/>
      </dsp:txXfrm>
    </dsp:sp>
    <dsp:sp modelId="{89FEDE5B-A4DB-4076-917A-05A91A33D646}">
      <dsp:nvSpPr>
        <dsp:cNvPr id="0" name=""/>
        <dsp:cNvSpPr/>
      </dsp:nvSpPr>
      <dsp:spPr>
        <a:xfrm rot="5400000">
          <a:off x="4114216" y="-2368968"/>
          <a:ext cx="496251" cy="765583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None/>
          </a:pPr>
          <a:r>
            <a:rPr lang="en-US" sz="1500" kern="1200" dirty="0">
              <a:solidFill>
                <a:srgbClr val="000000">
                  <a:hueOff val="0"/>
                  <a:satOff val="0"/>
                  <a:lumOff val="0"/>
                  <a:alphaOff val="0"/>
                </a:srgbClr>
              </a:solidFill>
              <a:latin typeface="Arial"/>
              <a:ea typeface="+mn-ea"/>
              <a:cs typeface="+mn-cs"/>
            </a:rPr>
            <a:t>(3) Summary of the technical assessment of the sub-project</a:t>
          </a:r>
          <a:endParaRPr lang="en-US" sz="1500" b="0" i="0" u="none" strike="noStrike" kern="1200" cap="none" dirty="0">
            <a:solidFill>
              <a:srgbClr val="000000">
                <a:hueOff val="0"/>
                <a:satOff val="0"/>
                <a:lumOff val="0"/>
                <a:alphaOff val="0"/>
              </a:srgbClr>
            </a:solidFill>
            <a:latin typeface="Montserrat" panose="00000500000000000000" pitchFamily="2" charset="0"/>
            <a:ea typeface="MS Mincho" panose="02020609040205080304" pitchFamily="49" charset="-128"/>
            <a:cs typeface="Arial"/>
          </a:endParaRPr>
        </a:p>
      </dsp:txBody>
      <dsp:txXfrm rot="-5400000">
        <a:off x="534425" y="1235048"/>
        <a:ext cx="7631610" cy="447801"/>
      </dsp:txXfrm>
    </dsp:sp>
    <dsp:sp modelId="{FD5F38E0-56C8-4FA1-9634-EE766758B618}">
      <dsp:nvSpPr>
        <dsp:cNvPr id="0" name=""/>
        <dsp:cNvSpPr/>
      </dsp:nvSpPr>
      <dsp:spPr>
        <a:xfrm rot="5400000">
          <a:off x="-114519" y="1930299"/>
          <a:ext cx="763463" cy="534424"/>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endParaRPr lang="en-US" sz="1500" b="0" i="0" u="none" strike="noStrike" kern="1200" cap="none" dirty="0">
            <a:solidFill>
              <a:srgbClr val="FFFFFF"/>
            </a:solidFill>
            <a:latin typeface="Montserrat" panose="00000500000000000000" pitchFamily="2" charset="0"/>
            <a:ea typeface="MS Mincho" panose="02020609040205080304" pitchFamily="49" charset="-128"/>
            <a:cs typeface="Arial"/>
          </a:endParaRPr>
        </a:p>
      </dsp:txBody>
      <dsp:txXfrm rot="-5400000">
        <a:off x="1" y="2082991"/>
        <a:ext cx="534424" cy="229039"/>
      </dsp:txXfrm>
    </dsp:sp>
    <dsp:sp modelId="{6FD20350-1B37-446B-845E-397486F9DFA0}">
      <dsp:nvSpPr>
        <dsp:cNvPr id="0" name=""/>
        <dsp:cNvSpPr/>
      </dsp:nvSpPr>
      <dsp:spPr>
        <a:xfrm rot="5400000">
          <a:off x="4114216" y="-1782487"/>
          <a:ext cx="496251" cy="765583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None/>
          </a:pPr>
          <a:r>
            <a:rPr lang="en-US" sz="1500" kern="1200" dirty="0">
              <a:solidFill>
                <a:srgbClr val="000000">
                  <a:hueOff val="0"/>
                  <a:satOff val="0"/>
                  <a:lumOff val="0"/>
                  <a:alphaOff val="0"/>
                </a:srgbClr>
              </a:solidFill>
              <a:latin typeface="Arial"/>
              <a:ea typeface="+mn-ea"/>
              <a:cs typeface="+mn-cs"/>
            </a:rPr>
            <a:t>(4) Baseline energy consumption data and the sub-project's projected energy savings.</a:t>
          </a:r>
        </a:p>
      </dsp:txBody>
      <dsp:txXfrm rot="-5400000">
        <a:off x="534425" y="1821529"/>
        <a:ext cx="7631610" cy="4478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63BC73-4FD2-4AD7-A679-F1F72380052E}">
      <dsp:nvSpPr>
        <dsp:cNvPr id="0" name=""/>
        <dsp:cNvSpPr/>
      </dsp:nvSpPr>
      <dsp:spPr>
        <a:xfrm>
          <a:off x="763494" y="1053"/>
          <a:ext cx="2016050" cy="1209630"/>
        </a:xfrm>
        <a:prstGeom prst="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rgbClr val="FFFFFF"/>
              </a:solidFill>
              <a:latin typeface="Arial"/>
              <a:ea typeface="+mn-ea"/>
              <a:cs typeface="Arial" panose="020B0604020202020204" pitchFamily="34" charset="0"/>
            </a:rPr>
            <a:t>(1) Feasibility study of the sub-project, </a:t>
          </a:r>
          <a:endParaRPr lang="en-US" sz="1700" kern="1200" dirty="0">
            <a:solidFill>
              <a:srgbClr val="FFFFFF"/>
            </a:solidFill>
            <a:latin typeface="Arial"/>
            <a:ea typeface="+mn-ea"/>
            <a:cs typeface="+mn-cs"/>
          </a:endParaRPr>
        </a:p>
      </dsp:txBody>
      <dsp:txXfrm>
        <a:off x="763494" y="1053"/>
        <a:ext cx="2016050" cy="1209630"/>
      </dsp:txXfrm>
    </dsp:sp>
    <dsp:sp modelId="{EA18632E-0D86-4B13-A6CB-FE278F743FB6}">
      <dsp:nvSpPr>
        <dsp:cNvPr id="0" name=""/>
        <dsp:cNvSpPr/>
      </dsp:nvSpPr>
      <dsp:spPr>
        <a:xfrm>
          <a:off x="3621246" y="1053"/>
          <a:ext cx="2016050" cy="1209630"/>
        </a:xfrm>
        <a:prstGeom prst="rect">
          <a:avLst/>
        </a:prstGeom>
        <a:solidFill>
          <a:srgbClr val="10CF9B">
            <a:hueOff val="-1173315"/>
            <a:satOff val="-12043"/>
            <a:lumOff val="5033"/>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rgbClr val="FFFFFF"/>
              </a:solidFill>
              <a:latin typeface="Arial"/>
              <a:ea typeface="+mn-ea"/>
              <a:cs typeface="Arial" panose="020B0604020202020204" pitchFamily="34" charset="0"/>
            </a:rPr>
            <a:t>(2) Government approval for project implementation (if required),</a:t>
          </a:r>
          <a:endParaRPr lang="vi-VN" sz="1700" kern="1200" dirty="0">
            <a:solidFill>
              <a:srgbClr val="FFFFFF"/>
            </a:solidFill>
            <a:latin typeface="Times New Roman" panose="02020603050405020304" pitchFamily="18" charset="0"/>
            <a:ea typeface="+mn-ea"/>
            <a:cs typeface="Arial" panose="020B0604020202020204" pitchFamily="34" charset="0"/>
          </a:endParaRPr>
        </a:p>
      </dsp:txBody>
      <dsp:txXfrm>
        <a:off x="3621246" y="1053"/>
        <a:ext cx="2016050" cy="1209630"/>
      </dsp:txXfrm>
    </dsp:sp>
    <dsp:sp modelId="{B233631D-7FDE-4441-AE74-E34BE444F209}">
      <dsp:nvSpPr>
        <dsp:cNvPr id="0" name=""/>
        <dsp:cNvSpPr/>
      </dsp:nvSpPr>
      <dsp:spPr>
        <a:xfrm>
          <a:off x="773655" y="1412289"/>
          <a:ext cx="2016050" cy="1209630"/>
        </a:xfrm>
        <a:prstGeom prst="rect">
          <a:avLst/>
        </a:prstGeom>
        <a:solidFill>
          <a:srgbClr val="10CF9B">
            <a:hueOff val="-2346630"/>
            <a:satOff val="-24086"/>
            <a:lumOff val="10066"/>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rgbClr val="FFFFFF"/>
              </a:solidFill>
              <a:latin typeface="Arial"/>
              <a:ea typeface="+mn-ea"/>
              <a:cs typeface="Arial" panose="020B0604020202020204" pitchFamily="34" charset="0"/>
            </a:rPr>
            <a:t>(3) Government environmental approval, and</a:t>
          </a:r>
          <a:endParaRPr lang="vi-VN" sz="1700" kern="1200" dirty="0">
            <a:solidFill>
              <a:srgbClr val="FFFFFF"/>
            </a:solidFill>
            <a:latin typeface="Times New Roman" panose="02020603050405020304" pitchFamily="18" charset="0"/>
            <a:ea typeface="+mn-ea"/>
            <a:cs typeface="Arial" panose="020B0604020202020204" pitchFamily="34" charset="0"/>
          </a:endParaRPr>
        </a:p>
      </dsp:txBody>
      <dsp:txXfrm>
        <a:off x="773655" y="1412289"/>
        <a:ext cx="2016050" cy="1209630"/>
      </dsp:txXfrm>
    </dsp:sp>
    <dsp:sp modelId="{9B881CC7-1EED-4015-A667-EF24EBEE878B}">
      <dsp:nvSpPr>
        <dsp:cNvPr id="0" name=""/>
        <dsp:cNvSpPr/>
      </dsp:nvSpPr>
      <dsp:spPr>
        <a:xfrm>
          <a:off x="3611085" y="1412289"/>
          <a:ext cx="2016050" cy="1209630"/>
        </a:xfrm>
        <a:prstGeom prst="rect">
          <a:avLst/>
        </a:prstGeom>
        <a:solidFill>
          <a:srgbClr val="10CF9B">
            <a:hueOff val="-3519944"/>
            <a:satOff val="-36129"/>
            <a:lumOff val="15099"/>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rgbClr val="FFFFFF"/>
              </a:solidFill>
              <a:latin typeface="Arial"/>
              <a:ea typeface="+mn-ea"/>
              <a:cs typeface="Arial" panose="020B0604020202020204" pitchFamily="34" charset="0"/>
            </a:rPr>
            <a:t>(4) Other relevant documents such as baseline energy audit reports.</a:t>
          </a:r>
          <a:endParaRPr lang="vi-VN" sz="1700" kern="1200" dirty="0">
            <a:solidFill>
              <a:srgbClr val="FFFFFF"/>
            </a:solidFill>
            <a:latin typeface="Times New Roman" panose="02020603050405020304" pitchFamily="18" charset="0"/>
            <a:ea typeface="+mn-ea"/>
            <a:cs typeface="Arial" panose="020B0604020202020204" pitchFamily="34" charset="0"/>
          </a:endParaRPr>
        </a:p>
      </dsp:txBody>
      <dsp:txXfrm>
        <a:off x="3611085" y="1412289"/>
        <a:ext cx="2016050" cy="12096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C51E7C-86B0-43AC-A4C8-3D430B9DB3FE}">
      <dsp:nvSpPr>
        <dsp:cNvPr id="0" name=""/>
        <dsp:cNvSpPr/>
      </dsp:nvSpPr>
      <dsp:spPr>
        <a:xfrm>
          <a:off x="0" y="14979"/>
          <a:ext cx="6316869" cy="60840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FFFFFF"/>
              </a:solidFill>
              <a:latin typeface="Arial"/>
              <a:ea typeface="+mn-ea"/>
              <a:cs typeface="Arial" panose="020B0604020202020204" pitchFamily="34" charset="0"/>
            </a:rPr>
            <a:t>(1) Assessment of the technical feasibility of the sub-project</a:t>
          </a:r>
          <a:endParaRPr lang="en-US" sz="1600" kern="1200" dirty="0">
            <a:solidFill>
              <a:srgbClr val="FFFFFF"/>
            </a:solidFill>
            <a:latin typeface="Arial"/>
            <a:ea typeface="+mn-ea"/>
            <a:cs typeface="+mn-cs"/>
          </a:endParaRPr>
        </a:p>
      </dsp:txBody>
      <dsp:txXfrm>
        <a:off x="29700" y="44679"/>
        <a:ext cx="6257469" cy="549000"/>
      </dsp:txXfrm>
    </dsp:sp>
    <dsp:sp modelId="{9E5CB466-B095-480E-B0BB-922FC543A5A3}">
      <dsp:nvSpPr>
        <dsp:cNvPr id="0" name=""/>
        <dsp:cNvSpPr/>
      </dsp:nvSpPr>
      <dsp:spPr>
        <a:xfrm>
          <a:off x="0" y="669459"/>
          <a:ext cx="6316869" cy="608400"/>
        </a:xfrm>
        <a:prstGeom prst="roundRect">
          <a:avLst/>
        </a:prstGeom>
        <a:solidFill>
          <a:srgbClr val="10CF9B">
            <a:hueOff val="-879986"/>
            <a:satOff val="-9032"/>
            <a:lumOff val="3775"/>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FFFFFF"/>
              </a:solidFill>
              <a:latin typeface="Arial"/>
              <a:ea typeface="+mn-ea"/>
              <a:cs typeface="Arial" panose="020B0604020202020204" pitchFamily="34" charset="0"/>
            </a:rPr>
            <a:t>(2) Technical implementation plan</a:t>
          </a:r>
        </a:p>
      </dsp:txBody>
      <dsp:txXfrm>
        <a:off x="29700" y="699159"/>
        <a:ext cx="6257469" cy="549000"/>
      </dsp:txXfrm>
    </dsp:sp>
    <dsp:sp modelId="{C3A9E50D-A39E-4D7A-88A5-97A5A7420F1A}">
      <dsp:nvSpPr>
        <dsp:cNvPr id="0" name=""/>
        <dsp:cNvSpPr/>
      </dsp:nvSpPr>
      <dsp:spPr>
        <a:xfrm>
          <a:off x="0" y="1323939"/>
          <a:ext cx="6316869" cy="608400"/>
        </a:xfrm>
        <a:prstGeom prst="roundRect">
          <a:avLst/>
        </a:prstGeom>
        <a:solidFill>
          <a:srgbClr val="10CF9B">
            <a:hueOff val="-1759972"/>
            <a:satOff val="-18065"/>
            <a:lumOff val="755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FFFFFF"/>
              </a:solidFill>
              <a:latin typeface="Arial"/>
              <a:ea typeface="+mn-ea"/>
              <a:cs typeface="Arial" panose="020B0604020202020204" pitchFamily="34" charset="0"/>
            </a:rPr>
            <a:t>(3) Investment cost estimate and cost details</a:t>
          </a:r>
        </a:p>
      </dsp:txBody>
      <dsp:txXfrm>
        <a:off x="29700" y="1353639"/>
        <a:ext cx="6257469" cy="549000"/>
      </dsp:txXfrm>
    </dsp:sp>
    <dsp:sp modelId="{73AB4ADB-B4CB-424E-84BF-46168606B337}">
      <dsp:nvSpPr>
        <dsp:cNvPr id="0" name=""/>
        <dsp:cNvSpPr/>
      </dsp:nvSpPr>
      <dsp:spPr>
        <a:xfrm>
          <a:off x="0" y="1978420"/>
          <a:ext cx="6316869" cy="608400"/>
        </a:xfrm>
        <a:prstGeom prst="roundRect">
          <a:avLst/>
        </a:prstGeom>
        <a:solidFill>
          <a:srgbClr val="10CF9B">
            <a:hueOff val="-2639958"/>
            <a:satOff val="-27097"/>
            <a:lumOff val="11324"/>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FFFFFF"/>
              </a:solidFill>
              <a:latin typeface="Arial"/>
              <a:ea typeface="+mn-ea"/>
              <a:cs typeface="Arial" panose="020B0604020202020204" pitchFamily="34" charset="0"/>
            </a:rPr>
            <a:t>(4) Baseline energy audit study before sub-project implementation and projected energy savings</a:t>
          </a:r>
        </a:p>
      </dsp:txBody>
      <dsp:txXfrm>
        <a:off x="29700" y="2008120"/>
        <a:ext cx="6257469" cy="549000"/>
      </dsp:txXfrm>
    </dsp:sp>
    <dsp:sp modelId="{B763AEE7-8964-43BD-B09F-ADB6D8C39235}">
      <dsp:nvSpPr>
        <dsp:cNvPr id="0" name=""/>
        <dsp:cNvSpPr/>
      </dsp:nvSpPr>
      <dsp:spPr>
        <a:xfrm>
          <a:off x="0" y="2632900"/>
          <a:ext cx="6316869" cy="608400"/>
        </a:xfrm>
        <a:prstGeom prst="roundRect">
          <a:avLst/>
        </a:prstGeom>
        <a:solidFill>
          <a:srgbClr val="10CF9B">
            <a:hueOff val="-3519944"/>
            <a:satOff val="-36129"/>
            <a:lumOff val="15099"/>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rgbClr val="FFFFFF"/>
              </a:solidFill>
              <a:latin typeface="Arial"/>
              <a:ea typeface="+mn-ea"/>
              <a:cs typeface="Arial" panose="020B0604020202020204" pitchFamily="34" charset="0"/>
            </a:rPr>
            <a:t>(5) Environmental impact assessment of the sub-project and mitigation measures (if required)</a:t>
          </a:r>
        </a:p>
      </dsp:txBody>
      <dsp:txXfrm>
        <a:off x="29700" y="2662600"/>
        <a:ext cx="6257469" cy="549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C51E7C-86B0-43AC-A4C8-3D430B9DB3FE}">
      <dsp:nvSpPr>
        <dsp:cNvPr id="0" name=""/>
        <dsp:cNvSpPr/>
      </dsp:nvSpPr>
      <dsp:spPr>
        <a:xfrm>
          <a:off x="0" y="3286"/>
          <a:ext cx="6316869" cy="74880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solidFill>
                <a:srgbClr val="FFFFFF"/>
              </a:solidFill>
              <a:latin typeface="Arial"/>
              <a:ea typeface="+mn-ea"/>
              <a:cs typeface="Arial" panose="020B0604020202020204" pitchFamily="34" charset="0"/>
            </a:rPr>
            <a:t>(1) </a:t>
          </a:r>
          <a:r>
            <a:rPr lang="en-US" sz="1700" b="0" i="0" kern="1200" dirty="0">
              <a:solidFill>
                <a:srgbClr val="FFFFFF"/>
              </a:solidFill>
              <a:latin typeface="Arial"/>
              <a:ea typeface="+mn-ea"/>
              <a:cs typeface="+mn-cs"/>
            </a:rPr>
            <a:t>Assessment of the Technical Feasibility of the Sub-project</a:t>
          </a:r>
          <a:endParaRPr lang="en-US" sz="1700" b="0" kern="1200" dirty="0">
            <a:solidFill>
              <a:srgbClr val="FFFFFF"/>
            </a:solidFill>
            <a:latin typeface="Arial"/>
            <a:ea typeface="+mn-ea"/>
            <a:cs typeface="+mn-cs"/>
          </a:endParaRPr>
        </a:p>
      </dsp:txBody>
      <dsp:txXfrm>
        <a:off x="36553" y="39839"/>
        <a:ext cx="6243763" cy="6756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CB466-B095-480E-B0BB-922FC543A5A3}">
      <dsp:nvSpPr>
        <dsp:cNvPr id="0" name=""/>
        <dsp:cNvSpPr/>
      </dsp:nvSpPr>
      <dsp:spPr>
        <a:xfrm>
          <a:off x="0" y="6"/>
          <a:ext cx="6316869" cy="506139"/>
        </a:xfrm>
        <a:prstGeom prst="roundRect">
          <a:avLst/>
        </a:prstGeom>
        <a:solidFill>
          <a:srgbClr val="1CD676"/>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66800">
            <a:lnSpc>
              <a:spcPct val="90000"/>
            </a:lnSpc>
            <a:spcBef>
              <a:spcPct val="0"/>
            </a:spcBef>
            <a:spcAft>
              <a:spcPct val="35000"/>
            </a:spcAft>
            <a:buNone/>
          </a:pPr>
          <a:r>
            <a:rPr lang="en-US" sz="2300" kern="1200" dirty="0">
              <a:solidFill>
                <a:srgbClr val="FFFFFF"/>
              </a:solidFill>
              <a:latin typeface="Arial"/>
              <a:ea typeface="+mn-ea"/>
              <a:cs typeface="Arial" panose="020B0604020202020204" pitchFamily="34" charset="0"/>
            </a:rPr>
            <a:t>(2) </a:t>
          </a:r>
          <a:r>
            <a:rPr lang="en-US" sz="2300" b="0" i="0" kern="1200" dirty="0">
              <a:solidFill>
                <a:srgbClr val="FFFFFF"/>
              </a:solidFill>
              <a:latin typeface="Arial"/>
              <a:ea typeface="+mn-ea"/>
              <a:cs typeface="+mn-cs"/>
            </a:rPr>
            <a:t>Technical implementation plan</a:t>
          </a:r>
          <a:endParaRPr lang="en-US" sz="2300" kern="1200" dirty="0">
            <a:solidFill>
              <a:srgbClr val="FFFFFF"/>
            </a:solidFill>
            <a:latin typeface="Arial"/>
            <a:ea typeface="+mn-ea"/>
            <a:cs typeface="Arial" panose="020B0604020202020204" pitchFamily="34" charset="0"/>
          </a:endParaRPr>
        </a:p>
      </dsp:txBody>
      <dsp:txXfrm>
        <a:off x="24708" y="24714"/>
        <a:ext cx="6267453" cy="45672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A9E50D-A39E-4D7A-88A5-97A5A7420F1A}">
      <dsp:nvSpPr>
        <dsp:cNvPr id="0" name=""/>
        <dsp:cNvSpPr/>
      </dsp:nvSpPr>
      <dsp:spPr>
        <a:xfrm>
          <a:off x="0" y="6"/>
          <a:ext cx="6316869" cy="506139"/>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solidFill>
                <a:srgbClr val="FFFFFF"/>
              </a:solidFill>
              <a:latin typeface="Arial"/>
              <a:ea typeface="+mn-ea"/>
              <a:cs typeface="Arial" panose="020B0604020202020204" pitchFamily="34" charset="0"/>
            </a:rPr>
            <a:t>(3) </a:t>
          </a:r>
          <a:r>
            <a:rPr lang="en-US" sz="2300" b="0" i="0" kern="1200" dirty="0">
              <a:solidFill>
                <a:srgbClr val="FFFFFF"/>
              </a:solidFill>
              <a:latin typeface="Arial"/>
              <a:ea typeface="+mn-ea"/>
              <a:cs typeface="+mn-cs"/>
            </a:rPr>
            <a:t>Investment cost estimate and cost details</a:t>
          </a:r>
          <a:endParaRPr lang="en-US" sz="2300" kern="1200" dirty="0">
            <a:solidFill>
              <a:srgbClr val="FFFFFF"/>
            </a:solidFill>
            <a:latin typeface="Arial"/>
            <a:ea typeface="+mn-ea"/>
            <a:cs typeface="Arial" panose="020B0604020202020204" pitchFamily="34" charset="0"/>
          </a:endParaRPr>
        </a:p>
      </dsp:txBody>
      <dsp:txXfrm>
        <a:off x="24708" y="24714"/>
        <a:ext cx="6267453" cy="45672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AB4ADB-B4CB-424E-84BF-46168606B337}">
      <dsp:nvSpPr>
        <dsp:cNvPr id="0" name=""/>
        <dsp:cNvSpPr/>
      </dsp:nvSpPr>
      <dsp:spPr>
        <a:xfrm>
          <a:off x="0" y="2702"/>
          <a:ext cx="10438131" cy="580320"/>
        </a:xfrm>
        <a:prstGeom prst="roundRect">
          <a:avLst/>
        </a:prstGeom>
        <a:solidFill>
          <a:srgbClr val="4ACF49"/>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solidFill>
                <a:srgbClr val="FFFFFF"/>
              </a:solidFill>
              <a:latin typeface="Arial"/>
              <a:ea typeface="+mn-ea"/>
              <a:cs typeface="Arial" panose="020B0604020202020204" pitchFamily="34" charset="0"/>
            </a:rPr>
            <a:t>(4) Baseline energy audit study before sub-project implementation and expected energy savings</a:t>
          </a:r>
        </a:p>
      </dsp:txBody>
      <dsp:txXfrm>
        <a:off x="28329" y="31031"/>
        <a:ext cx="10381473" cy="5236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63AEE7-8964-43BD-B09F-ADB6D8C39235}">
      <dsp:nvSpPr>
        <dsp:cNvPr id="0" name=""/>
        <dsp:cNvSpPr/>
      </dsp:nvSpPr>
      <dsp:spPr>
        <a:xfrm>
          <a:off x="0" y="1978"/>
          <a:ext cx="10438131" cy="636480"/>
        </a:xfrm>
        <a:prstGeom prst="roundRect">
          <a:avLst/>
        </a:prstGeom>
        <a:solidFill>
          <a:srgbClr val="10CF9B">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solidFill>
                <a:srgbClr val="FFFFFF"/>
              </a:solidFill>
              <a:latin typeface="Arial"/>
              <a:ea typeface="+mn-ea"/>
              <a:cs typeface="Arial" panose="020B0604020202020204" pitchFamily="34" charset="0"/>
            </a:rPr>
            <a:t>(5) </a:t>
          </a:r>
          <a:r>
            <a:rPr lang="en-US" sz="1800" b="0" i="0" kern="1200" dirty="0">
              <a:solidFill>
                <a:srgbClr val="FFFFFF"/>
              </a:solidFill>
              <a:latin typeface="Arial"/>
              <a:ea typeface="+mn-ea"/>
              <a:cs typeface="+mn-cs"/>
            </a:rPr>
            <a:t>Environmental impact assessment of the sub-project and mitigation measures (if required).</a:t>
          </a:r>
          <a:endParaRPr lang="en-US" sz="1800" kern="1200" dirty="0">
            <a:solidFill>
              <a:srgbClr val="FFFFFF"/>
            </a:solidFill>
            <a:latin typeface="Arial"/>
            <a:ea typeface="+mn-ea"/>
            <a:cs typeface="Arial" panose="020B0604020202020204" pitchFamily="34" charset="0"/>
          </a:endParaRPr>
        </a:p>
      </dsp:txBody>
      <dsp:txXfrm>
        <a:off x="31070" y="33048"/>
        <a:ext cx="10375991" cy="57434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5FE189-E020-436B-AAC3-0A0A03AA9F9E}" type="datetimeFigureOut">
              <a:rPr lang="en-US" smtClean="0"/>
              <a:t>12/26/2025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E1EF3E-0D72-47FA-BB40-A67B50056941}" type="slidenum">
              <a:rPr lang="en-US" smtClean="0"/>
              <a:t>‹#›</a:t>
            </a:fld>
            <a:endParaRPr lang="en-US"/>
          </a:p>
        </p:txBody>
      </p:sp>
    </p:spTree>
    <p:extLst>
      <p:ext uri="{BB962C8B-B14F-4D97-AF65-F5344CB8AC3E}">
        <p14:creationId xmlns:p14="http://schemas.microsoft.com/office/powerpoint/2010/main" val="1625253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E1EF3E-0D72-47FA-BB40-A67B50056941}" type="slidenum">
              <a:rPr lang="en-US" smtClean="0"/>
              <a:t>4</a:t>
            </a:fld>
            <a:endParaRPr lang="en-US"/>
          </a:p>
        </p:txBody>
      </p:sp>
    </p:spTree>
    <p:extLst>
      <p:ext uri="{BB962C8B-B14F-4D97-AF65-F5344CB8AC3E}">
        <p14:creationId xmlns:p14="http://schemas.microsoft.com/office/powerpoint/2010/main" val="2903977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E1EF3E-0D72-47FA-BB40-A67B50056941}" type="slidenum">
              <a:rPr lang="en-US" smtClean="0"/>
              <a:t>7</a:t>
            </a:fld>
            <a:endParaRPr lang="en-US"/>
          </a:p>
        </p:txBody>
      </p:sp>
    </p:spTree>
    <p:extLst>
      <p:ext uri="{BB962C8B-B14F-4D97-AF65-F5344CB8AC3E}">
        <p14:creationId xmlns:p14="http://schemas.microsoft.com/office/powerpoint/2010/main" val="1997868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613628" y="615740"/>
            <a:ext cx="7454422" cy="369332"/>
          </a:xfrm>
          <a:prstGeom prst="rect">
            <a:avLst/>
          </a:prstGeom>
          <a:noFill/>
        </p:spPr>
        <p:txBody>
          <a:bodyPr wrap="square" rtlCol="0">
            <a:spAutoFit/>
          </a:bodyPr>
          <a:lstStyle/>
          <a:p>
            <a:r>
              <a:rPr lang="en-US" b="1" i="1" dirty="0">
                <a:solidFill>
                  <a:srgbClr val="466DB0"/>
                </a:solidFill>
              </a:rPr>
              <a:t>Vietnam Scaling up Energy Efficiency Project (VSUEE)</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12/26/2025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cpee.vn/VEECIE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E24C2DA-782F-B43C-23BF-A3217174BA46}"/>
              </a:ext>
            </a:extLst>
          </p:cNvPr>
          <p:cNvSpPr txBox="1"/>
          <p:nvPr/>
        </p:nvSpPr>
        <p:spPr>
          <a:xfrm>
            <a:off x="2190536" y="2307019"/>
            <a:ext cx="7810928" cy="1100879"/>
          </a:xfrm>
          <a:prstGeom prst="rect">
            <a:avLst/>
          </a:prstGeom>
          <a:noFill/>
        </p:spPr>
        <p:txBody>
          <a:bodyPr wrap="square">
            <a:spAutoFit/>
          </a:bodyPr>
          <a:lstStyle/>
          <a:p>
            <a:pPr algn="ctr">
              <a:lnSpc>
                <a:spcPct val="114000"/>
              </a:lnSpc>
            </a:pPr>
            <a:r>
              <a:rPr lang="en-US" sz="3000" b="1" dirty="0">
                <a:solidFill>
                  <a:srgbClr val="466DB0"/>
                </a:solidFill>
                <a:latin typeface="Arial" panose="020B0604020202020204" pitchFamily="34" charset="0"/>
                <a:cs typeface="Arial" panose="020B0604020202020204" pitchFamily="34" charset="0"/>
              </a:rPr>
              <a:t>TECHNICAL APPRAISAL AND TECHNICAL RISK MITIGATION</a:t>
            </a:r>
          </a:p>
        </p:txBody>
      </p:sp>
    </p:spTree>
    <p:extLst>
      <p:ext uri="{BB962C8B-B14F-4D97-AF65-F5344CB8AC3E}">
        <p14:creationId xmlns:p14="http://schemas.microsoft.com/office/powerpoint/2010/main" val="818749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9168F47A-E14F-2D12-0326-97C82304FCDE}"/>
              </a:ext>
            </a:extLst>
          </p:cNvPr>
          <p:cNvSpPr txBox="1">
            <a:spLocks/>
          </p:cNvSpPr>
          <p:nvPr/>
        </p:nvSpPr>
        <p:spPr>
          <a:xfrm>
            <a:off x="1155700" y="1847289"/>
            <a:ext cx="9880600" cy="435133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14350" indent="-285750" algn="just">
              <a:lnSpc>
                <a:spcPct val="120000"/>
              </a:lnSpc>
              <a:spcBef>
                <a:spcPts val="300"/>
              </a:spcBef>
              <a:spcAft>
                <a:spcPts val="300"/>
              </a:spcAft>
              <a:buFont typeface="Arial" panose="020B0604020202020204" pitchFamily="34" charset="0"/>
              <a:buChar char="•"/>
              <a:defRPr/>
            </a:pPr>
            <a:r>
              <a:rPr lang="en-US" sz="1500" kern="0" dirty="0">
                <a:latin typeface="Arial" panose="020B0604020202020204" pitchFamily="34" charset="0"/>
                <a:cs typeface="Arial" panose="020B0604020202020204" pitchFamily="34" charset="0"/>
              </a:rPr>
              <a:t>The PFI will conduct an initial review of the loan application file. To review the energy efficiency project loan application, the PFI's review team must include an energy efficiency expert responsible for detailed technical review and measurement and verification (M&amp;V) of energy savings, as well as an environmental expert.</a:t>
            </a:r>
          </a:p>
          <a:p>
            <a:pPr marL="514350" indent="-285750" algn="just">
              <a:lnSpc>
                <a:spcPct val="120000"/>
              </a:lnSpc>
              <a:spcBef>
                <a:spcPts val="300"/>
              </a:spcBef>
              <a:spcAft>
                <a:spcPts val="300"/>
              </a:spcAft>
              <a:buFont typeface="Arial" panose="020B0604020202020204" pitchFamily="34" charset="0"/>
              <a:buChar char="•"/>
              <a:defRPr/>
            </a:pPr>
            <a:r>
              <a:rPr lang="en-US" sz="1500" kern="0" dirty="0">
                <a:latin typeface="Arial" panose="020B0604020202020204" pitchFamily="34" charset="0"/>
                <a:cs typeface="Arial" panose="020B0604020202020204" pitchFamily="34" charset="0"/>
              </a:rPr>
              <a:t>In addition to other documents required by the PFI at the time of loan application, it is recommended that the IE submit official copies of the following:</a:t>
            </a:r>
            <a:endParaRPr lang="vi-VN" sz="1500" kern="0" dirty="0">
              <a:latin typeface="Arial" panose="020B0604020202020204" pitchFamily="34" charset="0"/>
              <a:cs typeface="Arial" panose="020B0604020202020204" pitchFamily="34" charset="0"/>
            </a:endParaRPr>
          </a:p>
        </p:txBody>
      </p:sp>
      <p:graphicFrame>
        <p:nvGraphicFramePr>
          <p:cNvPr id="7" name="Diagram 6">
            <a:extLst>
              <a:ext uri="{FF2B5EF4-FFF2-40B4-BE49-F238E27FC236}">
                <a16:creationId xmlns:a16="http://schemas.microsoft.com/office/drawing/2014/main" id="{34FF028E-A7EA-887B-F2C8-27D3F33EC48E}"/>
              </a:ext>
            </a:extLst>
          </p:cNvPr>
          <p:cNvGraphicFramePr/>
          <p:nvPr>
            <p:extLst>
              <p:ext uri="{D42A27DB-BD31-4B8C-83A1-F6EECF244321}">
                <p14:modId xmlns:p14="http://schemas.microsoft.com/office/powerpoint/2010/main" val="3835284075"/>
              </p:ext>
            </p:extLst>
          </p:nvPr>
        </p:nvGraphicFramePr>
        <p:xfrm>
          <a:off x="3073400" y="3770863"/>
          <a:ext cx="6045200" cy="26229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le 2">
            <a:extLst>
              <a:ext uri="{FF2B5EF4-FFF2-40B4-BE49-F238E27FC236}">
                <a16:creationId xmlns:a16="http://schemas.microsoft.com/office/drawing/2014/main" id="{D7C56191-7FD2-AA62-1FC4-6A5B2741EAFE}"/>
              </a:ext>
            </a:extLst>
          </p:cNvPr>
          <p:cNvSpPr txBox="1">
            <a:spLocks/>
          </p:cNvSpPr>
          <p:nvPr/>
        </p:nvSpPr>
        <p:spPr>
          <a:xfrm>
            <a:off x="788895" y="1195543"/>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879224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B65F61D4-9939-C506-A5FE-3F66120F49DD}"/>
              </a:ext>
            </a:extLst>
          </p:cNvPr>
          <p:cNvSpPr txBox="1">
            <a:spLocks/>
          </p:cNvSpPr>
          <p:nvPr/>
        </p:nvSpPr>
        <p:spPr>
          <a:xfrm>
            <a:off x="1124832" y="2243428"/>
            <a:ext cx="9942335" cy="435133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14350" indent="-285750" algn="just">
              <a:lnSpc>
                <a:spcPct val="120000"/>
              </a:lnSpc>
              <a:spcBef>
                <a:spcPts val="300"/>
              </a:spcBef>
              <a:spcAft>
                <a:spcPts val="300"/>
              </a:spcAft>
              <a:buFont typeface="Arial" panose="020B0604020202020204" pitchFamily="34" charset="0"/>
              <a:buChar char="•"/>
              <a:defRPr/>
            </a:pPr>
            <a:r>
              <a:rPr lang="en-US" sz="1600" kern="0" dirty="0">
                <a:latin typeface="Arial" panose="020B0604020202020204" pitchFamily="34" charset="0"/>
                <a:cs typeface="Arial" panose="020B0604020202020204" pitchFamily="34" charset="0"/>
              </a:rPr>
              <a:t>If the final version of the sub-project feasibility study is not yet available, the IE may submit a reasonably developed draft at the time of loan application. However, the IE must provide the official version of the feasibility study before the Preliminary Appraisal begins.</a:t>
            </a:r>
          </a:p>
          <a:p>
            <a:pPr marL="514350" indent="-285750" algn="just">
              <a:lnSpc>
                <a:spcPct val="120000"/>
              </a:lnSpc>
              <a:spcBef>
                <a:spcPts val="300"/>
              </a:spcBef>
              <a:spcAft>
                <a:spcPts val="300"/>
              </a:spcAft>
              <a:buFont typeface="Arial" panose="020B0604020202020204" pitchFamily="34" charset="0"/>
              <a:buChar char="•"/>
              <a:defRPr/>
            </a:pPr>
            <a:r>
              <a:rPr lang="en-US" sz="1600" kern="0" dirty="0">
                <a:latin typeface="Arial" panose="020B0604020202020204" pitchFamily="34" charset="0"/>
                <a:cs typeface="Arial" panose="020B0604020202020204" pitchFamily="34" charset="0"/>
              </a:rPr>
              <a:t>The PFI's project team will conduct an initial review of the loan application file and discuss with the IE to assess whether the sub-project complies with eligibility criteria and meets the PFI's policy and credit requirements.</a:t>
            </a:r>
          </a:p>
        </p:txBody>
      </p:sp>
      <p:sp>
        <p:nvSpPr>
          <p:cNvPr id="6" name="Title 2">
            <a:extLst>
              <a:ext uri="{FF2B5EF4-FFF2-40B4-BE49-F238E27FC236}">
                <a16:creationId xmlns:a16="http://schemas.microsoft.com/office/drawing/2014/main" id="{BFE51D40-2C88-10CE-DC94-2D5EBA4C3912}"/>
              </a:ext>
            </a:extLst>
          </p:cNvPr>
          <p:cNvSpPr txBox="1">
            <a:spLocks/>
          </p:cNvSpPr>
          <p:nvPr/>
        </p:nvSpPr>
        <p:spPr>
          <a:xfrm>
            <a:off x="788896" y="1329108"/>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806334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a:extLst>
              <a:ext uri="{FF2B5EF4-FFF2-40B4-BE49-F238E27FC236}">
                <a16:creationId xmlns:a16="http://schemas.microsoft.com/office/drawing/2014/main" id="{4C00EA1C-A8E2-C2D1-E10F-E5776C8B834D}"/>
              </a:ext>
            </a:extLst>
          </p:cNvPr>
          <p:cNvSpPr txBox="1">
            <a:spLocks/>
          </p:cNvSpPr>
          <p:nvPr/>
        </p:nvSpPr>
        <p:spPr>
          <a:xfrm>
            <a:off x="879297" y="1620982"/>
            <a:ext cx="10515600" cy="435133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20000"/>
              </a:lnSpc>
              <a:spcBef>
                <a:spcPts val="300"/>
              </a:spcBef>
              <a:spcAft>
                <a:spcPts val="300"/>
              </a:spcAft>
              <a:defRPr/>
            </a:pPr>
            <a:r>
              <a:rPr lang="en-US" sz="1600" b="1" i="1" kern="0" dirty="0">
                <a:solidFill>
                  <a:srgbClr val="0000FF"/>
                </a:solidFill>
                <a:latin typeface="Arial" panose="020B0604020202020204" pitchFamily="34" charset="0"/>
                <a:cs typeface="Arial" panose="020B0604020202020204" pitchFamily="34" charset="0"/>
              </a:rPr>
              <a:t>Feasibility Study of the Sub-Project:</a:t>
            </a:r>
            <a:endParaRPr lang="vi-VN" sz="1600" i="1" kern="0" dirty="0">
              <a:solidFill>
                <a:srgbClr val="0000FF"/>
              </a:solidFill>
              <a:latin typeface="Arial" panose="020B0604020202020204" pitchFamily="34" charset="0"/>
              <a:cs typeface="Arial" panose="020B0604020202020204" pitchFamily="34" charset="0"/>
            </a:endParaRPr>
          </a:p>
          <a:p>
            <a:pPr marL="514350" indent="-285750" algn="just">
              <a:lnSpc>
                <a:spcPct val="120000"/>
              </a:lnSpc>
              <a:spcBef>
                <a:spcPts val="300"/>
              </a:spcBef>
              <a:spcAft>
                <a:spcPts val="300"/>
              </a:spcAft>
              <a:buFont typeface="Arial" panose="020B0604020202020204" pitchFamily="34" charset="0"/>
              <a:buChar char="•"/>
              <a:defRPr/>
            </a:pPr>
            <a:r>
              <a:rPr lang="en-US" sz="1500" kern="0" dirty="0">
                <a:latin typeface="Arial" panose="020B0604020202020204" pitchFamily="34" charset="0"/>
                <a:cs typeface="Arial" panose="020B0604020202020204" pitchFamily="34" charset="0"/>
              </a:rPr>
              <a:t>The IE is responsible for preparing the feasibility study report for the sub-project to submit to the PFI. The IE shall submit a draft or official version of the feasibility study report along with the loan application documents. The IE must submit the final version of the feasibility study report to the PFI before or during the Preliminary Appraisal stage.</a:t>
            </a:r>
          </a:p>
          <a:p>
            <a:pPr marL="514350" indent="-285750" algn="just">
              <a:lnSpc>
                <a:spcPct val="120000"/>
              </a:lnSpc>
              <a:spcBef>
                <a:spcPts val="300"/>
              </a:spcBef>
              <a:spcAft>
                <a:spcPts val="300"/>
              </a:spcAft>
              <a:buFont typeface="Arial" panose="020B0604020202020204" pitchFamily="34" charset="0"/>
              <a:buChar char="•"/>
              <a:defRPr/>
            </a:pPr>
            <a:r>
              <a:rPr lang="en-US" sz="1500" kern="0" dirty="0">
                <a:latin typeface="Arial" panose="020B0604020202020204" pitchFamily="34" charset="0"/>
                <a:cs typeface="Arial" panose="020B0604020202020204" pitchFamily="34" charset="0"/>
              </a:rPr>
              <a:t>The sub-project feasibility study report must include:</a:t>
            </a:r>
          </a:p>
        </p:txBody>
      </p:sp>
      <p:graphicFrame>
        <p:nvGraphicFramePr>
          <p:cNvPr id="8" name="Diagram 7">
            <a:extLst>
              <a:ext uri="{FF2B5EF4-FFF2-40B4-BE49-F238E27FC236}">
                <a16:creationId xmlns:a16="http://schemas.microsoft.com/office/drawing/2014/main" id="{EB4BF416-F3C4-57CA-0849-4E0BF0E612C8}"/>
              </a:ext>
            </a:extLst>
          </p:cNvPr>
          <p:cNvGraphicFramePr/>
          <p:nvPr>
            <p:extLst>
              <p:ext uri="{D42A27DB-BD31-4B8C-83A1-F6EECF244321}">
                <p14:modId xmlns:p14="http://schemas.microsoft.com/office/powerpoint/2010/main" val="2026667923"/>
              </p:ext>
            </p:extLst>
          </p:nvPr>
        </p:nvGraphicFramePr>
        <p:xfrm>
          <a:off x="2086959" y="3429000"/>
          <a:ext cx="6316869" cy="325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5D019ED5-E860-7054-8B89-67C93EB09BE8}"/>
              </a:ext>
            </a:extLst>
          </p:cNvPr>
          <p:cNvSpPr txBox="1"/>
          <p:nvPr/>
        </p:nvSpPr>
        <p:spPr>
          <a:xfrm>
            <a:off x="8599172" y="3946596"/>
            <a:ext cx="2600381" cy="1837939"/>
          </a:xfrm>
          <a:prstGeom prst="rect">
            <a:avLst/>
          </a:prstGeom>
          <a:noFill/>
        </p:spPr>
        <p:txBody>
          <a:bodyPr wrap="square">
            <a:spAutoFit/>
          </a:bodyPr>
          <a:lstStyle/>
          <a:p>
            <a:pPr algn="just">
              <a:lnSpc>
                <a:spcPct val="120000"/>
              </a:lnSpc>
              <a:spcBef>
                <a:spcPts val="300"/>
              </a:spcBef>
              <a:spcAft>
                <a:spcPts val="300"/>
              </a:spcAft>
              <a:buClr>
                <a:srgbClr val="000000"/>
              </a:buClr>
              <a:buFont typeface="Arial"/>
              <a:buNone/>
              <a:defRPr/>
            </a:pPr>
            <a:r>
              <a:rPr lang="en-US" sz="1600" kern="0" dirty="0">
                <a:solidFill>
                  <a:srgbClr val="000000"/>
                </a:solidFill>
                <a:latin typeface="Arial" panose="020B0604020202020204" pitchFamily="34" charset="0"/>
                <a:cs typeface="Arial" panose="020B0604020202020204" pitchFamily="34" charset="0"/>
                <a:sym typeface="Arial"/>
              </a:rPr>
              <a:t>These components of the feasibility study may be presented in the form of one or several reports and may be conducted by one or multiple parties.</a:t>
            </a:r>
            <a:endParaRPr lang="vi-VN" sz="1600" kern="0" dirty="0">
              <a:solidFill>
                <a:srgbClr val="000000"/>
              </a:solidFill>
              <a:latin typeface="Arial" panose="020B0604020202020204" pitchFamily="34" charset="0"/>
              <a:cs typeface="Arial" panose="020B0604020202020204" pitchFamily="34" charset="0"/>
              <a:sym typeface="Arial"/>
            </a:endParaRPr>
          </a:p>
        </p:txBody>
      </p:sp>
      <p:sp>
        <p:nvSpPr>
          <p:cNvPr id="10" name="Title 2">
            <a:extLst>
              <a:ext uri="{FF2B5EF4-FFF2-40B4-BE49-F238E27FC236}">
                <a16:creationId xmlns:a16="http://schemas.microsoft.com/office/drawing/2014/main" id="{7F013E7F-A96F-7B39-4038-6EF733162304}"/>
              </a:ext>
            </a:extLst>
          </p:cNvPr>
          <p:cNvSpPr txBox="1">
            <a:spLocks/>
          </p:cNvSpPr>
          <p:nvPr/>
        </p:nvSpPr>
        <p:spPr>
          <a:xfrm>
            <a:off x="829992" y="1141775"/>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713841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4C47A7B1-7B05-4E5B-BFA0-1EEDA395621E}"/>
              </a:ext>
            </a:extLst>
          </p:cNvPr>
          <p:cNvGraphicFramePr/>
          <p:nvPr>
            <p:extLst>
              <p:ext uri="{D42A27DB-BD31-4B8C-83A1-F6EECF244321}">
                <p14:modId xmlns:p14="http://schemas.microsoft.com/office/powerpoint/2010/main" val="1876785802"/>
              </p:ext>
            </p:extLst>
          </p:nvPr>
        </p:nvGraphicFramePr>
        <p:xfrm>
          <a:off x="838200" y="1828576"/>
          <a:ext cx="6316869" cy="7553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D034ABF0-F51A-4C7D-7C55-C013DF07BAF2}"/>
              </a:ext>
            </a:extLst>
          </p:cNvPr>
          <p:cNvSpPr txBox="1"/>
          <p:nvPr/>
        </p:nvSpPr>
        <p:spPr>
          <a:xfrm>
            <a:off x="838200" y="2583950"/>
            <a:ext cx="10352378" cy="3816942"/>
          </a:xfrm>
          <a:prstGeom prst="rect">
            <a:avLst/>
          </a:prstGeom>
          <a:solidFill>
            <a:srgbClr val="FFFFFF"/>
          </a:solidFill>
        </p:spPr>
        <p:txBody>
          <a:bodyPr wrap="square" rtlCol="0">
            <a:spAutoFit/>
          </a:bodyPr>
          <a:lstStyle/>
          <a:p>
            <a:pPr marL="360000" algn="just">
              <a:lnSpc>
                <a:spcPct val="120000"/>
              </a:lnSpc>
              <a:spcBef>
                <a:spcPts val="300"/>
              </a:spcBef>
              <a:spcAft>
                <a:spcPts val="300"/>
              </a:spcAft>
              <a:buClr>
                <a:srgbClr val="000000"/>
              </a:buClr>
              <a:buFont typeface="Arial"/>
              <a:buNone/>
              <a:defRPr/>
            </a:pPr>
            <a:r>
              <a:rPr lang="en-US" sz="1600" kern="0" dirty="0">
                <a:solidFill>
                  <a:srgbClr val="000000"/>
                </a:solidFill>
                <a:latin typeface="Arial"/>
                <a:cs typeface="Arial" panose="020B0604020202020204" pitchFamily="34" charset="0"/>
                <a:sym typeface="Arial"/>
              </a:rPr>
              <a:t>- Analysis of the rationale and benefits of the energy efficiency sub-project</a:t>
            </a:r>
          </a:p>
          <a:p>
            <a:pPr marL="360000" algn="just">
              <a:lnSpc>
                <a:spcPct val="120000"/>
              </a:lnSpc>
              <a:spcBef>
                <a:spcPts val="300"/>
              </a:spcBef>
              <a:spcAft>
                <a:spcPts val="300"/>
              </a:spcAft>
              <a:buClr>
                <a:srgbClr val="000000"/>
              </a:buClr>
              <a:buFont typeface="Arial"/>
              <a:buNone/>
              <a:defRPr/>
            </a:pPr>
            <a:r>
              <a:rPr lang="en-US" sz="1600" kern="0" dirty="0">
                <a:solidFill>
                  <a:srgbClr val="000000"/>
                </a:solidFill>
                <a:latin typeface="Arial"/>
                <a:cs typeface="Arial" panose="020B0604020202020204" pitchFamily="34" charset="0"/>
                <a:sym typeface="Arial"/>
              </a:rPr>
              <a:t>- Assessment of technical retrofitting and restoration, including:</a:t>
            </a:r>
          </a:p>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panose="020B0604020202020204" pitchFamily="34" charset="0"/>
                <a:sym typeface="Arial"/>
              </a:rPr>
              <a:t>Evaluation and comparison of system design options</a:t>
            </a:r>
          </a:p>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panose="020B0604020202020204" pitchFamily="34" charset="0"/>
                <a:sym typeface="Arial"/>
              </a:rPr>
              <a:t>Assessment of key process and technology alternatives</a:t>
            </a:r>
          </a:p>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400" kern="0" dirty="0">
                <a:solidFill>
                  <a:srgbClr val="000000"/>
                </a:solidFill>
                <a:latin typeface="Arial"/>
                <a:cs typeface="Arial"/>
                <a:sym typeface="Arial"/>
              </a:rPr>
              <a:t>Review of equipment choices</a:t>
            </a:r>
          </a:p>
          <a:p>
            <a:pPr marL="360000" algn="just">
              <a:lnSpc>
                <a:spcPct val="120000"/>
              </a:lnSpc>
              <a:spcBef>
                <a:spcPts val="300"/>
              </a:spcBef>
              <a:spcAft>
                <a:spcPts val="300"/>
              </a:spcAft>
              <a:buClr>
                <a:srgbClr val="000000"/>
              </a:buClr>
              <a:buFont typeface="Arial"/>
              <a:buNone/>
              <a:defRPr/>
            </a:pPr>
            <a:r>
              <a:rPr lang="en-US" sz="1600" kern="0" dirty="0">
                <a:solidFill>
                  <a:srgbClr val="000000"/>
                </a:solidFill>
                <a:latin typeface="Arial"/>
                <a:cs typeface="Arial" panose="020B0604020202020204" pitchFamily="34" charset="0"/>
                <a:sym typeface="Arial"/>
              </a:rPr>
              <a:t>- Evaluation of the reliability, efficiency, and compatibility of the new system's design, technology, processes, equipment, and products with the existing system</a:t>
            </a:r>
          </a:p>
          <a:p>
            <a:pPr marL="360000" algn="just">
              <a:lnSpc>
                <a:spcPct val="120000"/>
              </a:lnSpc>
              <a:spcBef>
                <a:spcPts val="300"/>
              </a:spcBef>
              <a:spcAft>
                <a:spcPts val="300"/>
              </a:spcAft>
              <a:buClr>
                <a:srgbClr val="000000"/>
              </a:buClr>
              <a:buFont typeface="Arial"/>
              <a:buNone/>
              <a:defRPr/>
            </a:pPr>
            <a:r>
              <a:rPr lang="en-US" sz="1600" kern="0" dirty="0">
                <a:solidFill>
                  <a:srgbClr val="000000"/>
                </a:solidFill>
                <a:latin typeface="Arial"/>
                <a:cs typeface="Arial" panose="020B0604020202020204" pitchFamily="34" charset="0"/>
                <a:sym typeface="Arial"/>
              </a:rPr>
              <a:t>- Assessment of anticipated changes in technical requirements and indicators (e.g., technology, processes, equipment, systems, products, production capacity) before and after the project</a:t>
            </a:r>
          </a:p>
          <a:p>
            <a:pPr marL="360000" algn="just">
              <a:lnSpc>
                <a:spcPct val="120000"/>
              </a:lnSpc>
              <a:spcBef>
                <a:spcPts val="300"/>
              </a:spcBef>
              <a:spcAft>
                <a:spcPts val="300"/>
              </a:spcAft>
              <a:buClr>
                <a:srgbClr val="000000"/>
              </a:buClr>
              <a:buFont typeface="Arial"/>
              <a:buNone/>
              <a:defRPr/>
            </a:pPr>
            <a:r>
              <a:rPr lang="en-US" sz="1600" kern="0" dirty="0">
                <a:solidFill>
                  <a:srgbClr val="000000"/>
                </a:solidFill>
                <a:latin typeface="Arial"/>
                <a:cs typeface="Arial" panose="020B0604020202020204" pitchFamily="34" charset="0"/>
                <a:sym typeface="Arial"/>
              </a:rPr>
              <a:t>- Technical evaluation criteria for energy efficiency sub-projects: Examples of evaluation criteria are presented in the following slide.</a:t>
            </a:r>
            <a:endParaRPr lang="vi-VN" sz="1600" kern="0" dirty="0">
              <a:solidFill>
                <a:srgbClr val="000000"/>
              </a:solidFill>
              <a:cs typeface="Arial" panose="020B0604020202020204" pitchFamily="34" charset="0"/>
              <a:sym typeface="Arial"/>
            </a:endParaRPr>
          </a:p>
        </p:txBody>
      </p:sp>
      <p:sp>
        <p:nvSpPr>
          <p:cNvPr id="8" name="Title 2">
            <a:extLst>
              <a:ext uri="{FF2B5EF4-FFF2-40B4-BE49-F238E27FC236}">
                <a16:creationId xmlns:a16="http://schemas.microsoft.com/office/drawing/2014/main" id="{A2E09BF8-6E0E-4AB9-F97B-46A6596BA89A}"/>
              </a:ext>
            </a:extLst>
          </p:cNvPr>
          <p:cNvSpPr txBox="1">
            <a:spLocks/>
          </p:cNvSpPr>
          <p:nvPr/>
        </p:nvSpPr>
        <p:spPr>
          <a:xfrm>
            <a:off x="788895" y="1226365"/>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3284020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
            <a:extLst>
              <a:ext uri="{FF2B5EF4-FFF2-40B4-BE49-F238E27FC236}">
                <a16:creationId xmlns:a16="http://schemas.microsoft.com/office/drawing/2014/main" id="{EA91D996-D23C-DAD5-9E34-0A91E7C86B6D}"/>
              </a:ext>
            </a:extLst>
          </p:cNvPr>
          <p:cNvSpPr/>
          <p:nvPr/>
        </p:nvSpPr>
        <p:spPr>
          <a:xfrm>
            <a:off x="1879600" y="1857372"/>
            <a:ext cx="8534400" cy="4765675"/>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vi-VN" dirty="0"/>
          </a:p>
        </p:txBody>
      </p:sp>
      <p:sp>
        <p:nvSpPr>
          <p:cNvPr id="3" name="Rectangle 3">
            <a:extLst>
              <a:ext uri="{FF2B5EF4-FFF2-40B4-BE49-F238E27FC236}">
                <a16:creationId xmlns:a16="http://schemas.microsoft.com/office/drawing/2014/main" id="{813B17D2-B530-1174-DBBE-5E7541764D02}"/>
              </a:ext>
            </a:extLst>
          </p:cNvPr>
          <p:cNvSpPr>
            <a:spLocks noChangeArrowheads="1"/>
          </p:cNvSpPr>
          <p:nvPr/>
        </p:nvSpPr>
        <p:spPr bwMode="auto">
          <a:xfrm>
            <a:off x="4861734" y="2212972"/>
            <a:ext cx="2262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a:r>
              <a:rPr lang="vi-VN" altLang="en-US" sz="1800" b="1" dirty="0">
                <a:solidFill>
                  <a:srgbClr val="009342"/>
                </a:solidFill>
                <a:latin typeface="Arial,Bold"/>
              </a:rPr>
              <a:t>Evaluation </a:t>
            </a:r>
            <a:r>
              <a:rPr lang="en-US" altLang="en-US" sz="1800" b="1" dirty="0">
                <a:solidFill>
                  <a:srgbClr val="009342"/>
                </a:solidFill>
                <a:latin typeface="Arial,Bold"/>
              </a:rPr>
              <a:t>c</a:t>
            </a:r>
            <a:r>
              <a:rPr lang="vi-VN" altLang="en-US" sz="1800" b="1" dirty="0">
                <a:solidFill>
                  <a:srgbClr val="009342"/>
                </a:solidFill>
                <a:latin typeface="Arial,Bold"/>
              </a:rPr>
              <a:t>riteria:</a:t>
            </a:r>
            <a:endParaRPr lang="vi-VN" altLang="en-US" sz="1800" dirty="0"/>
          </a:p>
        </p:txBody>
      </p:sp>
      <p:sp>
        <p:nvSpPr>
          <p:cNvPr id="4" name="Rectangle 4">
            <a:extLst>
              <a:ext uri="{FF2B5EF4-FFF2-40B4-BE49-F238E27FC236}">
                <a16:creationId xmlns:a16="http://schemas.microsoft.com/office/drawing/2014/main" id="{B20D82C4-9A1C-E8E1-11F3-A878AB4369ED}"/>
              </a:ext>
            </a:extLst>
          </p:cNvPr>
          <p:cNvSpPr>
            <a:spLocks noChangeArrowheads="1"/>
          </p:cNvSpPr>
          <p:nvPr/>
        </p:nvSpPr>
        <p:spPr bwMode="auto">
          <a:xfrm>
            <a:off x="2112963" y="2903535"/>
            <a:ext cx="37798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(1) Amount of energy saved (%)</a:t>
            </a:r>
          </a:p>
        </p:txBody>
      </p:sp>
      <p:sp>
        <p:nvSpPr>
          <p:cNvPr id="5" name="Rectangle 5">
            <a:extLst>
              <a:ext uri="{FF2B5EF4-FFF2-40B4-BE49-F238E27FC236}">
                <a16:creationId xmlns:a16="http://schemas.microsoft.com/office/drawing/2014/main" id="{3717EE7B-FB0B-3922-1511-37695C5C948A}"/>
              </a:ext>
            </a:extLst>
          </p:cNvPr>
          <p:cNvSpPr>
            <a:spLocks noChangeArrowheads="1"/>
          </p:cNvSpPr>
          <p:nvPr/>
        </p:nvSpPr>
        <p:spPr bwMode="auto">
          <a:xfrm>
            <a:off x="2082800" y="3452810"/>
            <a:ext cx="3505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(2) </a:t>
            </a:r>
            <a:r>
              <a:rPr lang="en-US" altLang="en-US" sz="1600" dirty="0"/>
              <a:t>Impact on equipment lifespan and durability</a:t>
            </a:r>
          </a:p>
          <a:p>
            <a:pPr algn="just"/>
            <a:endParaRPr lang="vi-VN" altLang="en-US" sz="1600" dirty="0"/>
          </a:p>
        </p:txBody>
      </p:sp>
      <p:sp>
        <p:nvSpPr>
          <p:cNvPr id="6" name="Rectangle 6">
            <a:extLst>
              <a:ext uri="{FF2B5EF4-FFF2-40B4-BE49-F238E27FC236}">
                <a16:creationId xmlns:a16="http://schemas.microsoft.com/office/drawing/2014/main" id="{ECCD70B7-C653-3789-D978-08A5AFA35E5D}"/>
              </a:ext>
            </a:extLst>
          </p:cNvPr>
          <p:cNvSpPr>
            <a:spLocks noChangeArrowheads="1"/>
          </p:cNvSpPr>
          <p:nvPr/>
        </p:nvSpPr>
        <p:spPr bwMode="auto">
          <a:xfrm>
            <a:off x="2006600" y="4240210"/>
            <a:ext cx="342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(3)</a:t>
            </a:r>
            <a:r>
              <a:rPr lang="en-US" altLang="en-US" sz="1600" dirty="0"/>
              <a:t> Compatibility of equipment within the entire system</a:t>
            </a:r>
            <a:endParaRPr lang="vi-VN" altLang="en-US" sz="1600" dirty="0"/>
          </a:p>
        </p:txBody>
      </p:sp>
      <p:sp>
        <p:nvSpPr>
          <p:cNvPr id="7" name="Rectangle 7">
            <a:extLst>
              <a:ext uri="{FF2B5EF4-FFF2-40B4-BE49-F238E27FC236}">
                <a16:creationId xmlns:a16="http://schemas.microsoft.com/office/drawing/2014/main" id="{C25AE91D-2B58-1201-C9C1-5B7582BBB81F}"/>
              </a:ext>
            </a:extLst>
          </p:cNvPr>
          <p:cNvSpPr>
            <a:spLocks noChangeArrowheads="1"/>
          </p:cNvSpPr>
          <p:nvPr/>
        </p:nvSpPr>
        <p:spPr bwMode="auto">
          <a:xfrm>
            <a:off x="2006600" y="5045072"/>
            <a:ext cx="32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(4) </a:t>
            </a:r>
            <a:r>
              <a:rPr lang="en-US" altLang="en-US" sz="1600" dirty="0"/>
              <a:t> </a:t>
            </a:r>
            <a:r>
              <a:rPr lang="vi-VN" altLang="en-US" sz="1600" dirty="0"/>
              <a:t>Impact on maintenance costs</a:t>
            </a:r>
          </a:p>
        </p:txBody>
      </p:sp>
      <p:sp>
        <p:nvSpPr>
          <p:cNvPr id="8" name="Rectangle 8">
            <a:extLst>
              <a:ext uri="{FF2B5EF4-FFF2-40B4-BE49-F238E27FC236}">
                <a16:creationId xmlns:a16="http://schemas.microsoft.com/office/drawing/2014/main" id="{DA29BCAA-ED8F-914D-DBE3-472DB58A4D1A}"/>
              </a:ext>
            </a:extLst>
          </p:cNvPr>
          <p:cNvSpPr>
            <a:spLocks noChangeArrowheads="1"/>
          </p:cNvSpPr>
          <p:nvPr/>
        </p:nvSpPr>
        <p:spPr bwMode="auto">
          <a:xfrm>
            <a:off x="2120900" y="5711502"/>
            <a:ext cx="3200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(5)</a:t>
            </a:r>
            <a:r>
              <a:rPr lang="en-US" altLang="en-US" sz="1600" dirty="0"/>
              <a:t> </a:t>
            </a:r>
            <a:r>
              <a:rPr lang="vi-VN" altLang="en-US" sz="1600" dirty="0"/>
              <a:t>Impact on business operations</a:t>
            </a:r>
          </a:p>
        </p:txBody>
      </p:sp>
      <p:sp>
        <p:nvSpPr>
          <p:cNvPr id="9" name="Rectangle 9">
            <a:extLst>
              <a:ext uri="{FF2B5EF4-FFF2-40B4-BE49-F238E27FC236}">
                <a16:creationId xmlns:a16="http://schemas.microsoft.com/office/drawing/2014/main" id="{E98256F9-6F4D-260D-D402-F913E27A625E}"/>
              </a:ext>
            </a:extLst>
          </p:cNvPr>
          <p:cNvSpPr>
            <a:spLocks noChangeArrowheads="1"/>
          </p:cNvSpPr>
          <p:nvPr/>
        </p:nvSpPr>
        <p:spPr bwMode="auto">
          <a:xfrm>
            <a:off x="6426200" y="2903535"/>
            <a:ext cx="3886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(6) </a:t>
            </a:r>
            <a:r>
              <a:rPr lang="en-US" altLang="en-US" sz="1600" dirty="0"/>
              <a:t>Requirements for worker operating skills and work attitudes</a:t>
            </a:r>
            <a:endParaRPr lang="vi-VN" altLang="en-US" sz="1600" dirty="0"/>
          </a:p>
        </p:txBody>
      </p:sp>
      <p:sp>
        <p:nvSpPr>
          <p:cNvPr id="10" name="Rectangle 10">
            <a:extLst>
              <a:ext uri="{FF2B5EF4-FFF2-40B4-BE49-F238E27FC236}">
                <a16:creationId xmlns:a16="http://schemas.microsoft.com/office/drawing/2014/main" id="{9503CE9A-C390-BDF9-0FB1-D153FA94A7C5}"/>
              </a:ext>
            </a:extLst>
          </p:cNvPr>
          <p:cNvSpPr>
            <a:spLocks noChangeArrowheads="1"/>
          </p:cNvSpPr>
          <p:nvPr/>
        </p:nvSpPr>
        <p:spPr bwMode="auto">
          <a:xfrm>
            <a:off x="6475334" y="3710947"/>
            <a:ext cx="31021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(7) Equipment installation space</a:t>
            </a:r>
          </a:p>
        </p:txBody>
      </p:sp>
      <p:sp>
        <p:nvSpPr>
          <p:cNvPr id="11" name="Rectangle 11">
            <a:extLst>
              <a:ext uri="{FF2B5EF4-FFF2-40B4-BE49-F238E27FC236}">
                <a16:creationId xmlns:a16="http://schemas.microsoft.com/office/drawing/2014/main" id="{251C0DA4-8C02-C19F-5DD7-A88B4A3955CF}"/>
              </a:ext>
            </a:extLst>
          </p:cNvPr>
          <p:cNvSpPr>
            <a:spLocks noChangeArrowheads="1"/>
          </p:cNvSpPr>
          <p:nvPr/>
        </p:nvSpPr>
        <p:spPr bwMode="auto">
          <a:xfrm>
            <a:off x="6488736" y="4363033"/>
            <a:ext cx="1439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(8) Aesthetics</a:t>
            </a:r>
          </a:p>
        </p:txBody>
      </p:sp>
      <p:sp>
        <p:nvSpPr>
          <p:cNvPr id="12" name="Rectangle 12">
            <a:extLst>
              <a:ext uri="{FF2B5EF4-FFF2-40B4-BE49-F238E27FC236}">
                <a16:creationId xmlns:a16="http://schemas.microsoft.com/office/drawing/2014/main" id="{FEAB4E12-1175-5E22-F602-773F6268F64C}"/>
              </a:ext>
            </a:extLst>
          </p:cNvPr>
          <p:cNvSpPr>
            <a:spLocks noChangeArrowheads="1"/>
          </p:cNvSpPr>
          <p:nvPr/>
        </p:nvSpPr>
        <p:spPr bwMode="auto">
          <a:xfrm>
            <a:off x="6488736" y="4967284"/>
            <a:ext cx="7572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r>
              <a:rPr lang="vi-VN" altLang="en-US" sz="1600" dirty="0"/>
              <a:t>(9) ….</a:t>
            </a:r>
          </a:p>
        </p:txBody>
      </p:sp>
      <p:sp>
        <p:nvSpPr>
          <p:cNvPr id="13" name="Title 2">
            <a:extLst>
              <a:ext uri="{FF2B5EF4-FFF2-40B4-BE49-F238E27FC236}">
                <a16:creationId xmlns:a16="http://schemas.microsoft.com/office/drawing/2014/main" id="{4B1E4511-EFC6-FE75-254C-E4236D190124}"/>
              </a:ext>
            </a:extLst>
          </p:cNvPr>
          <p:cNvSpPr txBox="1">
            <a:spLocks/>
          </p:cNvSpPr>
          <p:nvPr/>
        </p:nvSpPr>
        <p:spPr>
          <a:xfrm>
            <a:off x="788895" y="1185269"/>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tLang="en-US" sz="2500" dirty="0"/>
              <a:t>Technical assessment for energy efficiency sub-projects</a:t>
            </a:r>
            <a:endParaRPr lang="en-US" sz="2500" dirty="0"/>
          </a:p>
        </p:txBody>
      </p:sp>
    </p:spTree>
    <p:extLst>
      <p:ext uri="{BB962C8B-B14F-4D97-AF65-F5344CB8AC3E}">
        <p14:creationId xmlns:p14="http://schemas.microsoft.com/office/powerpoint/2010/main" val="2361570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0E06916-20D5-1EC6-2C0D-8C5EB7EA3ED0}"/>
              </a:ext>
            </a:extLst>
          </p:cNvPr>
          <p:cNvSpPr>
            <a:spLocks noChangeArrowheads="1"/>
          </p:cNvSpPr>
          <p:nvPr/>
        </p:nvSpPr>
        <p:spPr bwMode="auto">
          <a:xfrm>
            <a:off x="3124128" y="1803191"/>
            <a:ext cx="62885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a:defRPr/>
            </a:pPr>
            <a:r>
              <a:rPr lang="en-US" sz="1800" b="1" dirty="0">
                <a:solidFill>
                  <a:srgbClr val="009342"/>
                </a:solidFill>
                <a:latin typeface="+mn-lt"/>
              </a:rPr>
              <a:t>Technical Evaluation Table (Example)</a:t>
            </a:r>
            <a:endParaRPr lang="vi-VN" sz="1800" dirty="0">
              <a:solidFill>
                <a:srgbClr val="009342"/>
              </a:solidFill>
              <a:latin typeface="+mn-lt"/>
            </a:endParaRPr>
          </a:p>
        </p:txBody>
      </p:sp>
      <p:sp>
        <p:nvSpPr>
          <p:cNvPr id="6" name="Title 2">
            <a:extLst>
              <a:ext uri="{FF2B5EF4-FFF2-40B4-BE49-F238E27FC236}">
                <a16:creationId xmlns:a16="http://schemas.microsoft.com/office/drawing/2014/main" id="{7AE54AAA-AC1B-A6CF-830B-220B2F897079}"/>
              </a:ext>
            </a:extLst>
          </p:cNvPr>
          <p:cNvSpPr txBox="1">
            <a:spLocks/>
          </p:cNvSpPr>
          <p:nvPr/>
        </p:nvSpPr>
        <p:spPr>
          <a:xfrm>
            <a:off x="838198" y="1166874"/>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tLang="en-US" sz="2000" dirty="0"/>
              <a:t>Technical assessment for energy efficiency sub-projects</a:t>
            </a:r>
            <a:endParaRPr lang="en-US" sz="2000" dirty="0"/>
          </a:p>
        </p:txBody>
      </p:sp>
      <p:graphicFrame>
        <p:nvGraphicFramePr>
          <p:cNvPr id="7" name="Table 6">
            <a:extLst>
              <a:ext uri="{FF2B5EF4-FFF2-40B4-BE49-F238E27FC236}">
                <a16:creationId xmlns:a16="http://schemas.microsoft.com/office/drawing/2014/main" id="{86CD032F-F0A9-AA77-F705-74FB5A4652BD}"/>
              </a:ext>
            </a:extLst>
          </p:cNvPr>
          <p:cNvGraphicFramePr>
            <a:graphicFrameLocks noGrp="1"/>
          </p:cNvGraphicFramePr>
          <p:nvPr>
            <p:extLst>
              <p:ext uri="{D42A27DB-BD31-4B8C-83A1-F6EECF244321}">
                <p14:modId xmlns:p14="http://schemas.microsoft.com/office/powerpoint/2010/main" val="2939712037"/>
              </p:ext>
            </p:extLst>
          </p:nvPr>
        </p:nvGraphicFramePr>
        <p:xfrm>
          <a:off x="1616467" y="2302689"/>
          <a:ext cx="8959063" cy="4180302"/>
        </p:xfrm>
        <a:graphic>
          <a:graphicData uri="http://schemas.openxmlformats.org/drawingml/2006/table">
            <a:tbl>
              <a:tblPr/>
              <a:tblGrid>
                <a:gridCol w="5561803">
                  <a:extLst>
                    <a:ext uri="{9D8B030D-6E8A-4147-A177-3AD203B41FA5}">
                      <a16:colId xmlns:a16="http://schemas.microsoft.com/office/drawing/2014/main" val="284409457"/>
                    </a:ext>
                  </a:extLst>
                </a:gridCol>
                <a:gridCol w="1455970">
                  <a:extLst>
                    <a:ext uri="{9D8B030D-6E8A-4147-A177-3AD203B41FA5}">
                      <a16:colId xmlns:a16="http://schemas.microsoft.com/office/drawing/2014/main" val="4241037429"/>
                    </a:ext>
                  </a:extLst>
                </a:gridCol>
                <a:gridCol w="970645">
                  <a:extLst>
                    <a:ext uri="{9D8B030D-6E8A-4147-A177-3AD203B41FA5}">
                      <a16:colId xmlns:a16="http://schemas.microsoft.com/office/drawing/2014/main" val="4165589884"/>
                    </a:ext>
                  </a:extLst>
                </a:gridCol>
                <a:gridCol w="970645">
                  <a:extLst>
                    <a:ext uri="{9D8B030D-6E8A-4147-A177-3AD203B41FA5}">
                      <a16:colId xmlns:a16="http://schemas.microsoft.com/office/drawing/2014/main" val="1970361036"/>
                    </a:ext>
                  </a:extLst>
                </a:gridCol>
              </a:tblGrid>
              <a:tr h="511054">
                <a:tc>
                  <a:txBody>
                    <a:bodyPr/>
                    <a:lstStyle/>
                    <a:p>
                      <a:pPr rtl="0" fontAlgn="ctr">
                        <a:buNone/>
                      </a:pPr>
                      <a:br>
                        <a:rPr lang="en-US" sz="1400" b="1">
                          <a:solidFill>
                            <a:srgbClr val="FFFFFF"/>
                          </a:solidFill>
                          <a:effectLst/>
                          <a:latin typeface="Arial" panose="020B0604020202020204" pitchFamily="34" charset="0"/>
                          <a:cs typeface="Arial" panose="020B0604020202020204" pitchFamily="34" charset="0"/>
                        </a:rPr>
                      </a:br>
                      <a:r>
                        <a:rPr lang="en-US" sz="1400" b="1">
                          <a:solidFill>
                            <a:srgbClr val="FFFFFF"/>
                          </a:solidFill>
                          <a:effectLst/>
                          <a:latin typeface="Arial" panose="020B0604020202020204" pitchFamily="34" charset="0"/>
                          <a:cs typeface="Arial" panose="020B0604020202020204" pitchFamily="34" charset="0"/>
                        </a:rPr>
                        <a:t>Criteria</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004AAD"/>
                    </a:solidFill>
                  </a:tcPr>
                </a:tc>
                <a:tc>
                  <a:txBody>
                    <a:bodyPr/>
                    <a:lstStyle/>
                    <a:p>
                      <a:pPr algn="ctr" rtl="0" fontAlgn="ctr">
                        <a:buNone/>
                      </a:pPr>
                      <a:r>
                        <a:rPr lang="en-US" sz="1400" b="1">
                          <a:solidFill>
                            <a:srgbClr val="FFFFFF"/>
                          </a:solidFill>
                          <a:effectLst/>
                          <a:latin typeface="Arial" panose="020B0604020202020204" pitchFamily="34" charset="0"/>
                          <a:cs typeface="Arial" panose="020B0604020202020204" pitchFamily="34" charset="0"/>
                        </a:rPr>
                        <a:t>Option 1</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004AAD"/>
                    </a:solidFill>
                  </a:tcPr>
                </a:tc>
                <a:tc>
                  <a:txBody>
                    <a:bodyPr/>
                    <a:lstStyle/>
                    <a:p>
                      <a:pPr algn="ctr" rtl="0" fontAlgn="ctr">
                        <a:buNone/>
                      </a:pPr>
                      <a:r>
                        <a:rPr lang="en-US" sz="1400" b="1">
                          <a:solidFill>
                            <a:srgbClr val="FFFFFF"/>
                          </a:solidFill>
                          <a:effectLst/>
                          <a:latin typeface="Arial" panose="020B0604020202020204" pitchFamily="34" charset="0"/>
                          <a:cs typeface="Arial" panose="020B0604020202020204" pitchFamily="34" charset="0"/>
                        </a:rPr>
                        <a:t>Option 2</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004AAD"/>
                    </a:solidFill>
                  </a:tcPr>
                </a:tc>
                <a:tc>
                  <a:txBody>
                    <a:bodyPr/>
                    <a:lstStyle/>
                    <a:p>
                      <a:pPr algn="ctr" rtl="0" fontAlgn="ctr">
                        <a:buNone/>
                      </a:pPr>
                      <a:r>
                        <a:rPr lang="en-US" sz="1400" b="1">
                          <a:solidFill>
                            <a:srgbClr val="FFFFFF"/>
                          </a:solidFill>
                          <a:effectLst/>
                          <a:latin typeface="Arial" panose="020B0604020202020204" pitchFamily="34" charset="0"/>
                          <a:cs typeface="Arial" panose="020B0604020202020204" pitchFamily="34" charset="0"/>
                        </a:rPr>
                        <a:t>Option 3</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004AAD"/>
                    </a:solidFill>
                  </a:tcPr>
                </a:tc>
                <a:extLst>
                  <a:ext uri="{0D108BD9-81ED-4DB2-BD59-A6C34878D82A}">
                    <a16:rowId xmlns:a16="http://schemas.microsoft.com/office/drawing/2014/main" val="231849591"/>
                  </a:ext>
                </a:extLst>
              </a:tr>
              <a:tr h="338788">
                <a:tc>
                  <a:txBody>
                    <a:bodyPr/>
                    <a:lstStyle/>
                    <a:p>
                      <a:pPr rtl="0" fontAlgn="ctr">
                        <a:buNone/>
                      </a:pPr>
                      <a:r>
                        <a:rPr lang="en-US" sz="1800">
                          <a:effectLst/>
                          <a:latin typeface="Arial" panose="020B0604020202020204" pitchFamily="34" charset="0"/>
                          <a:cs typeface="Arial" panose="020B0604020202020204" pitchFamily="34" charset="0"/>
                        </a:rPr>
                        <a:t>(1) Energy savings (%)</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extLst>
                  <a:ext uri="{0D108BD9-81ED-4DB2-BD59-A6C34878D82A}">
                    <a16:rowId xmlns:a16="http://schemas.microsoft.com/office/drawing/2014/main" val="3455790153"/>
                  </a:ext>
                </a:extLst>
              </a:tr>
              <a:tr h="338788">
                <a:tc>
                  <a:txBody>
                    <a:bodyPr/>
                    <a:lstStyle/>
                    <a:p>
                      <a:pPr rtl="0" fontAlgn="ctr">
                        <a:buNone/>
                      </a:pPr>
                      <a:r>
                        <a:rPr lang="en-US" sz="1800">
                          <a:effectLst/>
                          <a:latin typeface="Arial" panose="020B0604020202020204" pitchFamily="34" charset="0"/>
                          <a:cs typeface="Arial" panose="020B0604020202020204" pitchFamily="34" charset="0"/>
                        </a:rPr>
                        <a:t>(2) Impact on machinery lifespan and durability</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extLst>
                  <a:ext uri="{0D108BD9-81ED-4DB2-BD59-A6C34878D82A}">
                    <a16:rowId xmlns:a16="http://schemas.microsoft.com/office/drawing/2014/main" val="4017460434"/>
                  </a:ext>
                </a:extLst>
              </a:tr>
              <a:tr h="648866">
                <a:tc>
                  <a:txBody>
                    <a:bodyPr/>
                    <a:lstStyle/>
                    <a:p>
                      <a:pPr rtl="0" fontAlgn="ctr">
                        <a:buNone/>
                      </a:pPr>
                      <a:r>
                        <a:rPr lang="en-US" sz="1800">
                          <a:effectLst/>
                          <a:latin typeface="Arial" panose="020B0604020202020204" pitchFamily="34" charset="0"/>
                          <a:cs typeface="Arial" panose="020B0604020202020204" pitchFamily="34" charset="0"/>
                        </a:rPr>
                        <a:t>(3) Compatibility of equipment within the entire system</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extLst>
                  <a:ext uri="{0D108BD9-81ED-4DB2-BD59-A6C34878D82A}">
                    <a16:rowId xmlns:a16="http://schemas.microsoft.com/office/drawing/2014/main" val="2064642299"/>
                  </a:ext>
                </a:extLst>
              </a:tr>
              <a:tr h="338788">
                <a:tc>
                  <a:txBody>
                    <a:bodyPr/>
                    <a:lstStyle/>
                    <a:p>
                      <a:pPr rtl="0" fontAlgn="ctr">
                        <a:buNone/>
                      </a:pPr>
                      <a:r>
                        <a:rPr lang="en-US" sz="1800" dirty="0">
                          <a:effectLst/>
                          <a:latin typeface="Arial" panose="020B0604020202020204" pitchFamily="34" charset="0"/>
                          <a:cs typeface="Arial" panose="020B0604020202020204" pitchFamily="34" charset="0"/>
                        </a:rPr>
                        <a:t>(4) Impact on maintenance costs</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extLst>
                  <a:ext uri="{0D108BD9-81ED-4DB2-BD59-A6C34878D82A}">
                    <a16:rowId xmlns:a16="http://schemas.microsoft.com/office/drawing/2014/main" val="2930995085"/>
                  </a:ext>
                </a:extLst>
              </a:tr>
              <a:tr h="338788">
                <a:tc>
                  <a:txBody>
                    <a:bodyPr/>
                    <a:lstStyle/>
                    <a:p>
                      <a:pPr rtl="0" fontAlgn="ctr">
                        <a:buNone/>
                      </a:pPr>
                      <a:r>
                        <a:rPr lang="en-US" sz="1800">
                          <a:effectLst/>
                          <a:latin typeface="Arial" panose="020B0604020202020204" pitchFamily="34" charset="0"/>
                          <a:cs typeface="Arial" panose="020B0604020202020204" pitchFamily="34" charset="0"/>
                        </a:rPr>
                        <a:t>(5) Impact on business operations</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extLst>
                  <a:ext uri="{0D108BD9-81ED-4DB2-BD59-A6C34878D82A}">
                    <a16:rowId xmlns:a16="http://schemas.microsoft.com/office/drawing/2014/main" val="3335827731"/>
                  </a:ext>
                </a:extLst>
              </a:tr>
              <a:tr h="648866">
                <a:tc>
                  <a:txBody>
                    <a:bodyPr/>
                    <a:lstStyle/>
                    <a:p>
                      <a:pPr rtl="0" fontAlgn="ctr">
                        <a:buNone/>
                      </a:pPr>
                      <a:r>
                        <a:rPr lang="en-US" sz="1800">
                          <a:effectLst/>
                          <a:latin typeface="Arial" panose="020B0604020202020204" pitchFamily="34" charset="0"/>
                          <a:cs typeface="Arial" panose="020B0604020202020204" pitchFamily="34" charset="0"/>
                        </a:rPr>
                        <a:t>(6) Requirements for operational skills and worker attitude</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extLst>
                  <a:ext uri="{0D108BD9-81ED-4DB2-BD59-A6C34878D82A}">
                    <a16:rowId xmlns:a16="http://schemas.microsoft.com/office/drawing/2014/main" val="3929311750"/>
                  </a:ext>
                </a:extLst>
              </a:tr>
              <a:tr h="338788">
                <a:tc>
                  <a:txBody>
                    <a:bodyPr/>
                    <a:lstStyle/>
                    <a:p>
                      <a:pPr rtl="0" fontAlgn="ctr">
                        <a:buNone/>
                      </a:pPr>
                      <a:r>
                        <a:rPr lang="en-US" sz="1800">
                          <a:effectLst/>
                          <a:latin typeface="Arial" panose="020B0604020202020204" pitchFamily="34" charset="0"/>
                          <a:cs typeface="Arial" panose="020B0604020202020204" pitchFamily="34" charset="0"/>
                        </a:rPr>
                        <a:t>(7) Equipment installation space</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D2DEEF"/>
                    </a:solidFill>
                  </a:tcPr>
                </a:tc>
                <a:extLst>
                  <a:ext uri="{0D108BD9-81ED-4DB2-BD59-A6C34878D82A}">
                    <a16:rowId xmlns:a16="http://schemas.microsoft.com/office/drawing/2014/main" val="3305035854"/>
                  </a:ext>
                </a:extLst>
              </a:tr>
              <a:tr h="338788">
                <a:tc>
                  <a:txBody>
                    <a:bodyPr/>
                    <a:lstStyle/>
                    <a:p>
                      <a:pPr rtl="0" fontAlgn="ctr">
                        <a:buNone/>
                      </a:pPr>
                      <a:r>
                        <a:rPr lang="en-US" sz="1800">
                          <a:effectLst/>
                          <a:latin typeface="Arial" panose="020B0604020202020204" pitchFamily="34" charset="0"/>
                          <a:cs typeface="Arial" panose="020B0604020202020204" pitchFamily="34" charset="0"/>
                        </a:rPr>
                        <a:t>(8) Aesthetics</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solidFill>
                      <a:srgbClr val="EAEFF7"/>
                    </a:solidFill>
                  </a:tcPr>
                </a:tc>
                <a:extLst>
                  <a:ext uri="{0D108BD9-81ED-4DB2-BD59-A6C34878D82A}">
                    <a16:rowId xmlns:a16="http://schemas.microsoft.com/office/drawing/2014/main" val="175309523"/>
                  </a:ext>
                </a:extLst>
              </a:tr>
              <a:tr h="338788">
                <a:tc>
                  <a:txBody>
                    <a:bodyPr/>
                    <a:lstStyle/>
                    <a:p>
                      <a:pPr rtl="0" fontAlgn="ctr">
                        <a:buNone/>
                      </a:pPr>
                      <a:r>
                        <a:rPr lang="en-US" sz="1800">
                          <a:effectLst/>
                          <a:latin typeface="Arial" panose="020B0604020202020204" pitchFamily="34" charset="0"/>
                          <a:cs typeface="Arial" panose="020B0604020202020204" pitchFamily="34" charset="0"/>
                        </a:rPr>
                        <a:t>(9) …</a:t>
                      </a:r>
                    </a:p>
                  </a:txBody>
                  <a:tcPr marL="19050" marR="19050" marT="12700" marB="12700" anchor="ctr">
                    <a:lnL w="6350" cap="flat" cmpd="sng" algn="ctr">
                      <a:solidFill>
                        <a:srgbClr val="FFFFFF"/>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EF"/>
                    </a:solidFill>
                  </a:tcPr>
                </a:tc>
                <a:tc>
                  <a:txBody>
                    <a:bodyPr/>
                    <a:lstStyle/>
                    <a:p>
                      <a:pPr rtl="0" fontAlgn="ctr">
                        <a:buNone/>
                      </a:pPr>
                      <a:endParaRPr lang="en-US">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EF"/>
                    </a:solidFill>
                  </a:tcPr>
                </a:tc>
                <a:tc>
                  <a:txBody>
                    <a:bodyPr/>
                    <a:lstStyle/>
                    <a:p>
                      <a:pPr rtl="0" fontAlgn="ctr">
                        <a:buNone/>
                      </a:pPr>
                      <a:endParaRPr lang="en-US" dirty="0">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2DEEF"/>
                    </a:solidFill>
                  </a:tcPr>
                </a:tc>
                <a:extLst>
                  <a:ext uri="{0D108BD9-81ED-4DB2-BD59-A6C34878D82A}">
                    <a16:rowId xmlns:a16="http://schemas.microsoft.com/office/drawing/2014/main" val="1961091476"/>
                  </a:ext>
                </a:extLst>
              </a:tr>
            </a:tbl>
          </a:graphicData>
        </a:graphic>
      </p:graphicFrame>
    </p:spTree>
    <p:extLst>
      <p:ext uri="{BB962C8B-B14F-4D97-AF65-F5344CB8AC3E}">
        <p14:creationId xmlns:p14="http://schemas.microsoft.com/office/powerpoint/2010/main" val="3059079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B666AF96-414E-6B6A-88B0-0CBF7BC3738D}"/>
              </a:ext>
            </a:extLst>
          </p:cNvPr>
          <p:cNvGraphicFramePr/>
          <p:nvPr>
            <p:extLst>
              <p:ext uri="{D42A27DB-BD31-4B8C-83A1-F6EECF244321}">
                <p14:modId xmlns:p14="http://schemas.microsoft.com/office/powerpoint/2010/main" val="1660115853"/>
              </p:ext>
            </p:extLst>
          </p:nvPr>
        </p:nvGraphicFramePr>
        <p:xfrm>
          <a:off x="982038" y="1948608"/>
          <a:ext cx="6316869" cy="5061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Diagram 8">
            <a:extLst>
              <a:ext uri="{FF2B5EF4-FFF2-40B4-BE49-F238E27FC236}">
                <a16:creationId xmlns:a16="http://schemas.microsoft.com/office/drawing/2014/main" id="{9167435D-3F67-5214-518B-28C81C20AAF9}"/>
              </a:ext>
            </a:extLst>
          </p:cNvPr>
          <p:cNvGraphicFramePr/>
          <p:nvPr>
            <p:extLst>
              <p:ext uri="{D42A27DB-BD31-4B8C-83A1-F6EECF244321}">
                <p14:modId xmlns:p14="http://schemas.microsoft.com/office/powerpoint/2010/main" val="12373400"/>
              </p:ext>
            </p:extLst>
          </p:nvPr>
        </p:nvGraphicFramePr>
        <p:xfrm>
          <a:off x="982038" y="4457205"/>
          <a:ext cx="6316869" cy="5061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TextBox 9">
            <a:extLst>
              <a:ext uri="{FF2B5EF4-FFF2-40B4-BE49-F238E27FC236}">
                <a16:creationId xmlns:a16="http://schemas.microsoft.com/office/drawing/2014/main" id="{B1CD4667-EC45-4891-6900-302630E78B11}"/>
              </a:ext>
            </a:extLst>
          </p:cNvPr>
          <p:cNvSpPr txBox="1"/>
          <p:nvPr/>
        </p:nvSpPr>
        <p:spPr>
          <a:xfrm>
            <a:off x="1890312" y="2641495"/>
            <a:ext cx="8600440" cy="1323952"/>
          </a:xfrm>
          <a:prstGeom prst="rect">
            <a:avLst/>
          </a:prstGeom>
          <a:noFill/>
        </p:spPr>
        <p:txBody>
          <a:bodyPr wrap="square">
            <a:spAutoFit/>
          </a:bodyPr>
          <a:lstStyle/>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Implementation plan for the sub-project and the various parties expected to participate in the sub-project implementation;</a:t>
            </a:r>
          </a:p>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Analysis of limitations and challenges for implementation and recommended mitigation measures.</a:t>
            </a:r>
            <a:endParaRPr lang="vi-VN" sz="1600" kern="0" dirty="0">
              <a:solidFill>
                <a:srgbClr val="000000"/>
              </a:solidFill>
              <a:cs typeface="Arial"/>
              <a:sym typeface="Arial"/>
            </a:endParaRPr>
          </a:p>
        </p:txBody>
      </p:sp>
      <p:sp>
        <p:nvSpPr>
          <p:cNvPr id="11" name="TextBox 10">
            <a:extLst>
              <a:ext uri="{FF2B5EF4-FFF2-40B4-BE49-F238E27FC236}">
                <a16:creationId xmlns:a16="http://schemas.microsoft.com/office/drawing/2014/main" id="{4CE8D6CF-E7A7-56D4-5535-037BBFB8CAFA}"/>
              </a:ext>
            </a:extLst>
          </p:cNvPr>
          <p:cNvSpPr txBox="1"/>
          <p:nvPr/>
        </p:nvSpPr>
        <p:spPr>
          <a:xfrm>
            <a:off x="1939616" y="5143928"/>
            <a:ext cx="8600439" cy="1323952"/>
          </a:xfrm>
          <a:prstGeom prst="rect">
            <a:avLst/>
          </a:prstGeom>
          <a:solidFill>
            <a:srgbClr val="FFFFFF"/>
          </a:solidFill>
        </p:spPr>
        <p:txBody>
          <a:bodyPr wrap="square">
            <a:spAutoFit/>
          </a:bodyPr>
          <a:lstStyle/>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Analysis of equipment, installation, and consulting costs related to the sub-project, serving as the basis for cost estimation.</a:t>
            </a:r>
          </a:p>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Assessment of the total investment amount, including interest during construction and contingency costs.</a:t>
            </a:r>
            <a:endParaRPr lang="vi-VN" sz="1600" kern="0" dirty="0">
              <a:solidFill>
                <a:srgbClr val="000000"/>
              </a:solidFill>
              <a:cs typeface="Arial"/>
              <a:sym typeface="Arial"/>
            </a:endParaRPr>
          </a:p>
        </p:txBody>
      </p:sp>
      <p:sp>
        <p:nvSpPr>
          <p:cNvPr id="12" name="Title 2">
            <a:extLst>
              <a:ext uri="{FF2B5EF4-FFF2-40B4-BE49-F238E27FC236}">
                <a16:creationId xmlns:a16="http://schemas.microsoft.com/office/drawing/2014/main" id="{DF86655D-1E43-2477-D0DB-5E69F4182887}"/>
              </a:ext>
            </a:extLst>
          </p:cNvPr>
          <p:cNvSpPr txBox="1">
            <a:spLocks/>
          </p:cNvSpPr>
          <p:nvPr/>
        </p:nvSpPr>
        <p:spPr>
          <a:xfrm>
            <a:off x="932733" y="1195543"/>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3114408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7448E0F-3827-0830-4C62-1EA31773E676}"/>
              </a:ext>
            </a:extLst>
          </p:cNvPr>
          <p:cNvSpPr txBox="1"/>
          <p:nvPr/>
        </p:nvSpPr>
        <p:spPr>
          <a:xfrm>
            <a:off x="838199" y="2489038"/>
            <a:ext cx="10360665" cy="2210349"/>
          </a:xfrm>
          <a:prstGeom prst="rect">
            <a:avLst/>
          </a:prstGeom>
          <a:noFill/>
        </p:spPr>
        <p:txBody>
          <a:bodyPr wrap="square">
            <a:spAutoFit/>
          </a:bodyPr>
          <a:lstStyle/>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Research and analyze the energy usage of the beneficiary enterprise or relevant party, the plant, or the area of the beneficiary enterprise where the sub-project will be implemented to establish baseline energy consumption data.</a:t>
            </a:r>
          </a:p>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Baseline data must include data on all forms of energy consumed over a one-year period, preferably for the two most recent years. In addition to the volume of energy consumed, the average expenditure during that period for each energy form should also be calculated. Energy consumption for all energy forms after project implementation and the assumptions used as the basis for estimation must also be detailed.</a:t>
            </a:r>
            <a:endParaRPr lang="vi-VN" sz="1600" kern="0" dirty="0">
              <a:solidFill>
                <a:srgbClr val="000000"/>
              </a:solidFill>
              <a:cs typeface="Arial"/>
              <a:sym typeface="Arial"/>
            </a:endParaRPr>
          </a:p>
        </p:txBody>
      </p:sp>
      <p:sp>
        <p:nvSpPr>
          <p:cNvPr id="15" name="TextBox 14">
            <a:extLst>
              <a:ext uri="{FF2B5EF4-FFF2-40B4-BE49-F238E27FC236}">
                <a16:creationId xmlns:a16="http://schemas.microsoft.com/office/drawing/2014/main" id="{B040DF2B-AEBC-B09A-5BFE-59FD0F51EC3F}"/>
              </a:ext>
            </a:extLst>
          </p:cNvPr>
          <p:cNvSpPr txBox="1"/>
          <p:nvPr/>
        </p:nvSpPr>
        <p:spPr>
          <a:xfrm>
            <a:off x="838199" y="5841901"/>
            <a:ext cx="10360665" cy="657231"/>
          </a:xfrm>
          <a:prstGeom prst="rect">
            <a:avLst/>
          </a:prstGeom>
          <a:solidFill>
            <a:srgbClr val="FFFFFF"/>
          </a:solidFill>
        </p:spPr>
        <p:txBody>
          <a:bodyPr wrap="square">
            <a:spAutoFit/>
          </a:bodyPr>
          <a:lstStyle/>
          <a:p>
            <a:pPr marL="645750" indent="-285750" algn="just">
              <a:lnSpc>
                <a:spcPct val="120000"/>
              </a:lnSpc>
              <a:spcBef>
                <a:spcPts val="300"/>
              </a:spcBef>
              <a:spcAft>
                <a:spcPts val="300"/>
              </a:spcAft>
              <a:buClr>
                <a:srgbClr val="000000"/>
              </a:buClr>
              <a:buFont typeface="Arial" panose="020B0604020202020204" pitchFamily="34" charset="0"/>
              <a:buChar char="•"/>
              <a:defRPr/>
            </a:pPr>
            <a:r>
              <a:rPr lang="en-US" sz="1600" kern="0" dirty="0">
                <a:solidFill>
                  <a:srgbClr val="000000"/>
                </a:solidFill>
                <a:latin typeface="Arial"/>
                <a:cs typeface="Arial"/>
                <a:sym typeface="Arial"/>
              </a:rPr>
              <a:t>Evaluation of the measurement and verification plan to ensure compliance with widely accepted M&amp;V (Monitoring and Verification) methods.</a:t>
            </a:r>
            <a:endParaRPr lang="vi-VN" sz="1600" kern="0" dirty="0">
              <a:solidFill>
                <a:srgbClr val="000000"/>
              </a:solidFill>
              <a:latin typeface="Times New Roman" panose="02020603050405020304" pitchFamily="18" charset="0"/>
              <a:cs typeface="Times New Roman" panose="02020603050405020304" pitchFamily="18" charset="0"/>
              <a:sym typeface="Arial"/>
            </a:endParaRPr>
          </a:p>
        </p:txBody>
      </p:sp>
      <p:graphicFrame>
        <p:nvGraphicFramePr>
          <p:cNvPr id="16" name="Diagram 15">
            <a:extLst>
              <a:ext uri="{FF2B5EF4-FFF2-40B4-BE49-F238E27FC236}">
                <a16:creationId xmlns:a16="http://schemas.microsoft.com/office/drawing/2014/main" id="{F8F74D42-D0D0-FD15-D2D0-10D53CF6441B}"/>
              </a:ext>
            </a:extLst>
          </p:cNvPr>
          <p:cNvGraphicFramePr/>
          <p:nvPr>
            <p:extLst>
              <p:ext uri="{D42A27DB-BD31-4B8C-83A1-F6EECF244321}">
                <p14:modId xmlns:p14="http://schemas.microsoft.com/office/powerpoint/2010/main" val="2024575621"/>
              </p:ext>
            </p:extLst>
          </p:nvPr>
        </p:nvGraphicFramePr>
        <p:xfrm>
          <a:off x="838199" y="1800581"/>
          <a:ext cx="10438131" cy="583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7" name="Diagram 16">
            <a:extLst>
              <a:ext uri="{FF2B5EF4-FFF2-40B4-BE49-F238E27FC236}">
                <a16:creationId xmlns:a16="http://schemas.microsoft.com/office/drawing/2014/main" id="{017F0AF6-7D4B-6548-BBC6-239541310DC9}"/>
              </a:ext>
            </a:extLst>
          </p:cNvPr>
          <p:cNvGraphicFramePr/>
          <p:nvPr>
            <p:extLst>
              <p:ext uri="{D42A27DB-BD31-4B8C-83A1-F6EECF244321}">
                <p14:modId xmlns:p14="http://schemas.microsoft.com/office/powerpoint/2010/main" val="3270137303"/>
              </p:ext>
            </p:extLst>
          </p:nvPr>
        </p:nvGraphicFramePr>
        <p:xfrm>
          <a:off x="838199" y="5114912"/>
          <a:ext cx="10438131" cy="64008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8" name="Title 2">
            <a:extLst>
              <a:ext uri="{FF2B5EF4-FFF2-40B4-BE49-F238E27FC236}">
                <a16:creationId xmlns:a16="http://schemas.microsoft.com/office/drawing/2014/main" id="{2B27799A-FFF7-B2C7-8A37-BE4D6999B4AE}"/>
              </a:ext>
            </a:extLst>
          </p:cNvPr>
          <p:cNvSpPr txBox="1">
            <a:spLocks/>
          </p:cNvSpPr>
          <p:nvPr/>
        </p:nvSpPr>
        <p:spPr>
          <a:xfrm>
            <a:off x="760731" y="1188995"/>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838640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03932A2-40E8-4E1D-6CE6-BDCB284870EB}"/>
              </a:ext>
            </a:extLst>
          </p:cNvPr>
          <p:cNvSpPr txBox="1">
            <a:spLocks/>
          </p:cNvSpPr>
          <p:nvPr/>
        </p:nvSpPr>
        <p:spPr>
          <a:xfrm>
            <a:off x="1593784" y="2820657"/>
            <a:ext cx="9004431"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5000" b="1" i="0" u="none" strike="noStrike" kern="0" cap="none" spc="0" normalizeH="0" baseline="0" noProof="0" dirty="0">
                <a:ln>
                  <a:noFill/>
                </a:ln>
                <a:solidFill>
                  <a:srgbClr val="003153"/>
                </a:solidFill>
                <a:effectLst/>
                <a:uLnTx/>
                <a:uFillTx/>
                <a:latin typeface="Arial"/>
                <a:cs typeface="Arial"/>
                <a:sym typeface="Arial"/>
              </a:rPr>
              <a:t>Calculation and appraisal of energy savings</a:t>
            </a:r>
          </a:p>
        </p:txBody>
      </p:sp>
    </p:spTree>
    <p:extLst>
      <p:ext uri="{BB962C8B-B14F-4D97-AF65-F5344CB8AC3E}">
        <p14:creationId xmlns:p14="http://schemas.microsoft.com/office/powerpoint/2010/main" val="2385014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1C63C41E-8DFA-6F3E-BD61-E31949197F58}"/>
              </a:ext>
            </a:extLst>
          </p:cNvPr>
          <p:cNvSpPr txBox="1">
            <a:spLocks/>
          </p:cNvSpPr>
          <p:nvPr/>
        </p:nvSpPr>
        <p:spPr>
          <a:xfrm>
            <a:off x="838200" y="1089060"/>
            <a:ext cx="10515599" cy="318561"/>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000" b="1" i="0" u="none" strike="noStrike" kern="0" cap="none" spc="0" normalizeH="0" baseline="0" noProof="0" dirty="0">
                <a:ln>
                  <a:noFill/>
                </a:ln>
                <a:solidFill>
                  <a:srgbClr val="FFFFFF"/>
                </a:solidFill>
                <a:effectLst/>
                <a:uLnTx/>
                <a:uFillTx/>
                <a:latin typeface="Arial"/>
                <a:cs typeface="Arial"/>
                <a:sym typeface="Arial"/>
              </a:rPr>
              <a:t>Calculation and appraisal of energy savings</a:t>
            </a:r>
          </a:p>
        </p:txBody>
      </p:sp>
      <p:graphicFrame>
        <p:nvGraphicFramePr>
          <p:cNvPr id="7" name="Table 6">
            <a:extLst>
              <a:ext uri="{FF2B5EF4-FFF2-40B4-BE49-F238E27FC236}">
                <a16:creationId xmlns:a16="http://schemas.microsoft.com/office/drawing/2014/main" id="{5249EA05-F49E-6619-6C0C-43930DB1F744}"/>
              </a:ext>
            </a:extLst>
          </p:cNvPr>
          <p:cNvGraphicFramePr>
            <a:graphicFrameLocks noGrp="1"/>
          </p:cNvGraphicFramePr>
          <p:nvPr>
            <p:extLst>
              <p:ext uri="{D42A27DB-BD31-4B8C-83A1-F6EECF244321}">
                <p14:modId xmlns:p14="http://schemas.microsoft.com/office/powerpoint/2010/main" val="2260200059"/>
              </p:ext>
            </p:extLst>
          </p:nvPr>
        </p:nvGraphicFramePr>
        <p:xfrm>
          <a:off x="2075379" y="1443841"/>
          <a:ext cx="4849204" cy="5299188"/>
        </p:xfrm>
        <a:graphic>
          <a:graphicData uri="http://schemas.openxmlformats.org/drawingml/2006/table">
            <a:tbl>
              <a:tblPr/>
              <a:tblGrid>
                <a:gridCol w="483540">
                  <a:extLst>
                    <a:ext uri="{9D8B030D-6E8A-4147-A177-3AD203B41FA5}">
                      <a16:colId xmlns:a16="http://schemas.microsoft.com/office/drawing/2014/main" val="20000"/>
                    </a:ext>
                  </a:extLst>
                </a:gridCol>
                <a:gridCol w="1644920">
                  <a:extLst>
                    <a:ext uri="{9D8B030D-6E8A-4147-A177-3AD203B41FA5}">
                      <a16:colId xmlns:a16="http://schemas.microsoft.com/office/drawing/2014/main" val="20001"/>
                    </a:ext>
                  </a:extLst>
                </a:gridCol>
                <a:gridCol w="1163641">
                  <a:extLst>
                    <a:ext uri="{9D8B030D-6E8A-4147-A177-3AD203B41FA5}">
                      <a16:colId xmlns:a16="http://schemas.microsoft.com/office/drawing/2014/main" val="1667116595"/>
                    </a:ext>
                  </a:extLst>
                </a:gridCol>
                <a:gridCol w="987839">
                  <a:extLst>
                    <a:ext uri="{9D8B030D-6E8A-4147-A177-3AD203B41FA5}">
                      <a16:colId xmlns:a16="http://schemas.microsoft.com/office/drawing/2014/main" val="2246927710"/>
                    </a:ext>
                  </a:extLst>
                </a:gridCol>
                <a:gridCol w="569264">
                  <a:extLst>
                    <a:ext uri="{9D8B030D-6E8A-4147-A177-3AD203B41FA5}">
                      <a16:colId xmlns:a16="http://schemas.microsoft.com/office/drawing/2014/main" val="581871990"/>
                    </a:ext>
                  </a:extLst>
                </a:gridCol>
              </a:tblGrid>
              <a:tr h="209715">
                <a:tc gridSpan="5">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fontAlgn="ctr">
                        <a:lnSpc>
                          <a:spcPct val="110000"/>
                        </a:lnSpc>
                        <a:spcBef>
                          <a:spcPts val="200"/>
                        </a:spcBef>
                        <a:spcAft>
                          <a:spcPts val="200"/>
                        </a:spcAft>
                      </a:pPr>
                      <a:r>
                        <a:rPr lang="vi-VN" sz="1300" b="1" i="0" u="none" strike="noStrike" dirty="0">
                          <a:solidFill>
                            <a:srgbClr val="000000"/>
                          </a:solidFill>
                          <a:effectLst/>
                          <a:latin typeface="+mn-lt"/>
                        </a:rPr>
                        <a:t>Energy conversion factor</a:t>
                      </a:r>
                    </a:p>
                  </a:txBody>
                  <a:tcPr marL="6336" marR="6336" marT="6336" marB="0" anchor="ctr">
                    <a:lnL>
                      <a:noFill/>
                    </a:lnL>
                    <a:lnR>
                      <a:noFill/>
                    </a:lnR>
                    <a:lnT>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300" b="1" dirty="0">
                          <a:solidFill>
                            <a:srgbClr val="404040"/>
                          </a:solidFill>
                          <a:effectLst/>
                        </a:rPr>
                        <a:t>No.</a:t>
                      </a:r>
                    </a:p>
                  </a:txBody>
                  <a:tcPr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300" b="1" dirty="0">
                          <a:solidFill>
                            <a:srgbClr val="404040"/>
                          </a:solidFill>
                          <a:effectLst/>
                        </a:rPr>
                        <a:t>Fuel Type</a:t>
                      </a:r>
                    </a:p>
                  </a:txBody>
                  <a:tcPr marL="63500" marR="63500" marT="63500" marB="6350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300" b="1" dirty="0">
                          <a:solidFill>
                            <a:srgbClr val="404040"/>
                          </a:solidFill>
                          <a:effectLst/>
                        </a:rPr>
                        <a:t>Unit</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b="1" dirty="0">
                          <a:solidFill>
                            <a:srgbClr val="404040"/>
                          </a:solidFill>
                          <a:effectLst/>
                        </a:rPr>
                        <a:t>TOE/Unit</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b="1" dirty="0">
                          <a:solidFill>
                            <a:srgbClr val="404040"/>
                          </a:solidFill>
                          <a:effectLst/>
                        </a:rPr>
                        <a:t>Note</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1</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Electricity</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kWh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0.0001543</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2</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Coke</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0.70 - 0.75</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0.725</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3</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Coal type 1,2</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0.7</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4</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Coal type 3,4</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0.6</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5</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Coal type 5,6</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0.5</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6</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DO (Diesel Oil)</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1.02</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endParaRPr lang="en-US" sz="1300" dirty="0">
                        <a:effectLst/>
                      </a:endParaRP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endParaRPr lang="en-US" sz="13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1000 Liters</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0.88</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7</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FO (Fuel Oil)</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0.99</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endParaRPr lang="en-US" sz="1300" dirty="0">
                        <a:effectLst/>
                      </a:endParaRP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endParaRPr lang="en-US" sz="13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1000 Liters</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0.94</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8</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LPG</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1.09</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9</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Natural Gas</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Thousand m³</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900</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48928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10</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Gasoline (for cars and motorcycles)</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1.05</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endParaRPr lang="en-US" sz="1300" dirty="0">
                        <a:effectLst/>
                      </a:endParaRP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endParaRPr lang="en-US" sz="13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1000 Liters</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0.83</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r h="30402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11</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Jet Fuel</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300" dirty="0">
                          <a:effectLst/>
                        </a:rPr>
                        <a:t>Ton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1300" dirty="0">
                          <a:effectLst/>
                        </a:rPr>
                        <a:t>1.05</a:t>
                      </a:r>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1300" dirty="0"/>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6"/>
                  </a:ext>
                </a:extLst>
              </a:tr>
            </a:tbl>
          </a:graphicData>
        </a:graphic>
      </p:graphicFrame>
      <p:sp>
        <p:nvSpPr>
          <p:cNvPr id="8" name="TextBox 7">
            <a:extLst>
              <a:ext uri="{FF2B5EF4-FFF2-40B4-BE49-F238E27FC236}">
                <a16:creationId xmlns:a16="http://schemas.microsoft.com/office/drawing/2014/main" id="{1FD30499-A02C-9785-D7FC-E8559CC69633}"/>
              </a:ext>
            </a:extLst>
          </p:cNvPr>
          <p:cNvSpPr txBox="1"/>
          <p:nvPr/>
        </p:nvSpPr>
        <p:spPr>
          <a:xfrm>
            <a:off x="7243082" y="2754608"/>
            <a:ext cx="4607510" cy="2677656"/>
          </a:xfrm>
          <a:prstGeom prst="rect">
            <a:avLst/>
          </a:prstGeom>
          <a:noFill/>
        </p:spPr>
        <p:txBody>
          <a:bodyPr wrap="square" rtlCol="0">
            <a:spAutoFit/>
          </a:bodyPr>
          <a:lstStyle/>
          <a:p>
            <a:pPr>
              <a:buClr>
                <a:srgbClr val="000000"/>
              </a:buClr>
              <a:buFont typeface="Arial"/>
              <a:buNone/>
            </a:pPr>
            <a:r>
              <a:rPr lang="en-US" sz="1400" kern="0" dirty="0">
                <a:solidFill>
                  <a:srgbClr val="000000"/>
                </a:solidFill>
                <a:latin typeface="Arial"/>
                <a:cs typeface="Arial"/>
                <a:sym typeface="Arial"/>
              </a:rPr>
              <a:t>(Source: Ministry of Industry and Trade - attached to Document No. 3505/BCT-KHCN dated April 19, 2011)</a:t>
            </a:r>
          </a:p>
          <a:p>
            <a:pPr>
              <a:buClr>
                <a:srgbClr val="000000"/>
              </a:buClr>
              <a:buFont typeface="Arial"/>
              <a:buNone/>
            </a:pPr>
            <a:endParaRPr lang="en-US" sz="1400" b="1" i="1" kern="0" dirty="0">
              <a:solidFill>
                <a:srgbClr val="000000"/>
              </a:solidFill>
              <a:latin typeface="Arial"/>
              <a:cs typeface="Arial"/>
              <a:sym typeface="Arial"/>
            </a:endParaRPr>
          </a:p>
          <a:p>
            <a:pPr>
              <a:buClr>
                <a:srgbClr val="000000"/>
              </a:buClr>
              <a:buFont typeface="Arial"/>
              <a:buNone/>
            </a:pPr>
            <a:r>
              <a:rPr lang="en-US" sz="1400" b="1" i="1" kern="0" dirty="0">
                <a:solidFill>
                  <a:srgbClr val="000000"/>
                </a:solidFill>
                <a:latin typeface="Arial"/>
                <a:cs typeface="Arial"/>
                <a:sym typeface="Arial"/>
              </a:rPr>
              <a:t>Note: </a:t>
            </a:r>
          </a:p>
          <a:p>
            <a:pPr>
              <a:buClr>
                <a:srgbClr val="000000"/>
              </a:buClr>
              <a:buFont typeface="Arial"/>
              <a:buNone/>
            </a:pPr>
            <a:r>
              <a:rPr lang="en-US" sz="1400" kern="0" dirty="0">
                <a:solidFill>
                  <a:srgbClr val="000000"/>
                </a:solidFill>
                <a:latin typeface="Arial"/>
                <a:cs typeface="Arial"/>
                <a:sym typeface="Arial"/>
              </a:rPr>
              <a:t>TOE - Ton of Oil Equivalent Emission Factor (</a:t>
            </a:r>
            <a:r>
              <a:rPr lang="en-US" sz="1400" kern="0" dirty="0" err="1">
                <a:solidFill>
                  <a:srgbClr val="000000"/>
                </a:solidFill>
                <a:latin typeface="Arial"/>
                <a:cs typeface="Arial"/>
                <a:sym typeface="Arial"/>
              </a:rPr>
              <a:t>tCO</a:t>
            </a:r>
            <a:r>
              <a:rPr lang="en-US" sz="1400" kern="0" dirty="0">
                <a:solidFill>
                  <a:srgbClr val="000000"/>
                </a:solidFill>
                <a:latin typeface="Arial"/>
                <a:cs typeface="Arial"/>
                <a:sym typeface="Arial"/>
              </a:rPr>
              <a:t>₂/MWh) </a:t>
            </a:r>
            <a:r>
              <a:rPr lang="en-US" sz="1400" b="1" kern="0" dirty="0">
                <a:solidFill>
                  <a:srgbClr val="000000"/>
                </a:solidFill>
                <a:latin typeface="Arial"/>
                <a:cs typeface="Arial"/>
                <a:sym typeface="Arial"/>
              </a:rPr>
              <a:t> </a:t>
            </a:r>
            <a:r>
              <a:rPr lang="en-US" sz="1400" kern="0" dirty="0">
                <a:solidFill>
                  <a:srgbClr val="000000"/>
                </a:solidFill>
                <a:latin typeface="Arial"/>
                <a:cs typeface="Arial"/>
                <a:sym typeface="Arial"/>
              </a:rPr>
              <a:t>0.8154</a:t>
            </a:r>
          </a:p>
          <a:p>
            <a:pPr>
              <a:buClr>
                <a:srgbClr val="000000"/>
              </a:buClr>
              <a:buFont typeface="Arial"/>
              <a:buNone/>
            </a:pPr>
            <a:endParaRPr lang="en-US" sz="1400" kern="0" dirty="0">
              <a:solidFill>
                <a:srgbClr val="000000"/>
              </a:solidFill>
              <a:latin typeface="Arial"/>
              <a:cs typeface="Arial"/>
              <a:sym typeface="Arial"/>
            </a:endParaRPr>
          </a:p>
          <a:p>
            <a:pPr>
              <a:buClr>
                <a:srgbClr val="000000"/>
              </a:buClr>
              <a:buFont typeface="Arial"/>
              <a:buNone/>
            </a:pPr>
            <a:r>
              <a:rPr lang="en-US" sz="1400" kern="0" dirty="0">
                <a:solidFill>
                  <a:srgbClr val="000000"/>
                </a:solidFill>
                <a:latin typeface="Arial"/>
                <a:cs typeface="Arial"/>
                <a:sym typeface="Arial"/>
              </a:rPr>
              <a:t>(According to Document No. 315/KTTVBĐKH-GSPT dated March 17, 2017, by the Department of Meteorology, Hydrology and Climate Change regarding the emission factor for Vietnam's grid electricity in 2015)</a:t>
            </a:r>
          </a:p>
          <a:p>
            <a:pPr>
              <a:buClr>
                <a:srgbClr val="000000"/>
              </a:buClr>
              <a:buFont typeface="Arial"/>
              <a:buNone/>
            </a:pPr>
            <a:endParaRPr lang="en-US" sz="1400" kern="0" dirty="0">
              <a:solidFill>
                <a:srgbClr val="000000"/>
              </a:solidFill>
              <a:latin typeface="Arial"/>
              <a:cs typeface="Arial"/>
              <a:sym typeface="Arial"/>
            </a:endParaRPr>
          </a:p>
        </p:txBody>
      </p:sp>
    </p:spTree>
    <p:extLst>
      <p:ext uri="{BB962C8B-B14F-4D97-AF65-F5344CB8AC3E}">
        <p14:creationId xmlns:p14="http://schemas.microsoft.com/office/powerpoint/2010/main" val="2038757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C4F95EC0-3391-E1FE-2AC3-FEC9CD9A22F9}"/>
              </a:ext>
            </a:extLst>
          </p:cNvPr>
          <p:cNvGrpSpPr/>
          <p:nvPr/>
        </p:nvGrpSpPr>
        <p:grpSpPr>
          <a:xfrm>
            <a:off x="2103177" y="5493393"/>
            <a:ext cx="7985645" cy="843280"/>
            <a:chOff x="1818640" y="1755821"/>
            <a:chExt cx="7985645" cy="843280"/>
          </a:xfrm>
        </p:grpSpPr>
        <p:sp>
          <p:nvSpPr>
            <p:cNvPr id="17" name="Arrow: Pentagon 16">
              <a:extLst>
                <a:ext uri="{FF2B5EF4-FFF2-40B4-BE49-F238E27FC236}">
                  <a16:creationId xmlns:a16="http://schemas.microsoft.com/office/drawing/2014/main" id="{90ED69D4-8DE5-D9E4-B25D-4FEC82CA07B3}"/>
                </a:ext>
              </a:extLst>
            </p:cNvPr>
            <p:cNvSpPr/>
            <p:nvPr/>
          </p:nvSpPr>
          <p:spPr>
            <a:xfrm flipH="1">
              <a:off x="2387714" y="1764591"/>
              <a:ext cx="7416571" cy="825739"/>
            </a:xfrm>
            <a:prstGeom prst="homePlate">
              <a:avLst/>
            </a:prstGeom>
            <a:solidFill>
              <a:srgbClr val="004AAD"/>
            </a:solidFill>
            <a:ln w="25400" cap="flat" cmpd="sng" algn="ctr">
              <a:noFill/>
              <a:prstDash val="solid"/>
            </a:ln>
            <a:effectLst/>
          </p:spPr>
          <p:txBody>
            <a:bodyPr rtlCol="0" anchor="ctr"/>
            <a:lstStyle/>
            <a:p>
              <a:pPr marL="0" marR="0" lvl="0" indent="0"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Case studies and discussions</a:t>
              </a:r>
              <a:endParaRPr kumimoji="0" lang="vi-VN"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18" name="Oval 17">
              <a:extLst>
                <a:ext uri="{FF2B5EF4-FFF2-40B4-BE49-F238E27FC236}">
                  <a16:creationId xmlns:a16="http://schemas.microsoft.com/office/drawing/2014/main" id="{16B8469A-762C-8090-85BB-023F30D9E1D2}"/>
                </a:ext>
              </a:extLst>
            </p:cNvPr>
            <p:cNvSpPr/>
            <p:nvPr/>
          </p:nvSpPr>
          <p:spPr>
            <a:xfrm>
              <a:off x="1818640" y="1755821"/>
              <a:ext cx="843280" cy="843280"/>
            </a:xfrm>
            <a:prstGeom prst="ellipse">
              <a:avLst/>
            </a:prstGeom>
            <a:solidFill>
              <a:srgbClr val="004AAD"/>
            </a:solidFill>
            <a:ln w="25400" cap="flat" cmpd="sng" algn="ctr">
              <a:noFill/>
              <a:prstDash val="solid"/>
            </a:ln>
            <a:effectLst/>
          </p:spPr>
          <p:txBody>
            <a:bodyPr rtlCol="0" anchor="ctr"/>
            <a:lstStyle/>
            <a:p>
              <a:pPr marL="0" marR="0" lvl="0" indent="0" algn="ctr"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sz="24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4</a:t>
              </a:r>
            </a:p>
          </p:txBody>
        </p:sp>
      </p:grpSp>
      <p:grpSp>
        <p:nvGrpSpPr>
          <p:cNvPr id="19" name="Group 18">
            <a:extLst>
              <a:ext uri="{FF2B5EF4-FFF2-40B4-BE49-F238E27FC236}">
                <a16:creationId xmlns:a16="http://schemas.microsoft.com/office/drawing/2014/main" id="{2B0237BB-2E07-2740-A095-214C8E373B5D}"/>
              </a:ext>
            </a:extLst>
          </p:cNvPr>
          <p:cNvGrpSpPr/>
          <p:nvPr/>
        </p:nvGrpSpPr>
        <p:grpSpPr>
          <a:xfrm>
            <a:off x="2103177" y="4379234"/>
            <a:ext cx="7985645" cy="843280"/>
            <a:chOff x="1818640" y="1755821"/>
            <a:chExt cx="7985645" cy="843280"/>
          </a:xfrm>
        </p:grpSpPr>
        <p:sp>
          <p:nvSpPr>
            <p:cNvPr id="20" name="Arrow: Pentagon 19">
              <a:extLst>
                <a:ext uri="{FF2B5EF4-FFF2-40B4-BE49-F238E27FC236}">
                  <a16:creationId xmlns:a16="http://schemas.microsoft.com/office/drawing/2014/main" id="{E5DCDFB9-0342-8F03-5910-3A23F87ABFDD}"/>
                </a:ext>
              </a:extLst>
            </p:cNvPr>
            <p:cNvSpPr/>
            <p:nvPr/>
          </p:nvSpPr>
          <p:spPr>
            <a:xfrm flipH="1">
              <a:off x="2387714" y="1764591"/>
              <a:ext cx="7416571" cy="825739"/>
            </a:xfrm>
            <a:prstGeom prst="homePlate">
              <a:avLst/>
            </a:prstGeom>
            <a:solidFill>
              <a:srgbClr val="004AAD"/>
            </a:solidFill>
            <a:ln w="25400" cap="flat" cmpd="sng" algn="ctr">
              <a:noFill/>
              <a:prstDash val="solid"/>
            </a:ln>
            <a:effectLst/>
          </p:spPr>
          <p:txBody>
            <a:bodyPr rtlCol="0" anchor="ctr"/>
            <a:lstStyle/>
            <a:p>
              <a:pPr marL="0" marR="0" lvl="0" indent="0"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Guidance on preparing project appraisal reports</a:t>
              </a:r>
              <a:endParaRPr kumimoji="0" lang="vi-VN"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21" name="Oval 20">
              <a:extLst>
                <a:ext uri="{FF2B5EF4-FFF2-40B4-BE49-F238E27FC236}">
                  <a16:creationId xmlns:a16="http://schemas.microsoft.com/office/drawing/2014/main" id="{AFB66CC8-464C-3A78-8763-2A06A33D96A2}"/>
                </a:ext>
              </a:extLst>
            </p:cNvPr>
            <p:cNvSpPr/>
            <p:nvPr/>
          </p:nvSpPr>
          <p:spPr>
            <a:xfrm>
              <a:off x="1818640" y="1755821"/>
              <a:ext cx="843280" cy="843280"/>
            </a:xfrm>
            <a:prstGeom prst="ellipse">
              <a:avLst/>
            </a:prstGeom>
            <a:solidFill>
              <a:srgbClr val="004AAD"/>
            </a:solidFill>
            <a:ln w="25400" cap="flat" cmpd="sng" algn="ctr">
              <a:noFill/>
              <a:prstDash val="solid"/>
            </a:ln>
            <a:effectLst/>
          </p:spPr>
          <p:txBody>
            <a:bodyPr rtlCol="0" anchor="ctr"/>
            <a:lstStyle/>
            <a:p>
              <a:pPr marL="0" marR="0" lvl="0" indent="0" algn="ctr"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sz="24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3</a:t>
              </a:r>
            </a:p>
          </p:txBody>
        </p:sp>
      </p:grpSp>
      <p:grpSp>
        <p:nvGrpSpPr>
          <p:cNvPr id="22" name="Group 21">
            <a:extLst>
              <a:ext uri="{FF2B5EF4-FFF2-40B4-BE49-F238E27FC236}">
                <a16:creationId xmlns:a16="http://schemas.microsoft.com/office/drawing/2014/main" id="{5BE3CEA8-EDDB-6598-CF97-DE3F56D5554F}"/>
              </a:ext>
            </a:extLst>
          </p:cNvPr>
          <p:cNvGrpSpPr/>
          <p:nvPr/>
        </p:nvGrpSpPr>
        <p:grpSpPr>
          <a:xfrm>
            <a:off x="2103177" y="3292306"/>
            <a:ext cx="7985645" cy="843280"/>
            <a:chOff x="1818640" y="1755821"/>
            <a:chExt cx="7985645" cy="843280"/>
          </a:xfrm>
        </p:grpSpPr>
        <p:sp>
          <p:nvSpPr>
            <p:cNvPr id="23" name="Arrow: Pentagon 22">
              <a:extLst>
                <a:ext uri="{FF2B5EF4-FFF2-40B4-BE49-F238E27FC236}">
                  <a16:creationId xmlns:a16="http://schemas.microsoft.com/office/drawing/2014/main" id="{7B74913B-9596-9068-CEAF-D6E2DDCC0657}"/>
                </a:ext>
              </a:extLst>
            </p:cNvPr>
            <p:cNvSpPr/>
            <p:nvPr/>
          </p:nvSpPr>
          <p:spPr>
            <a:xfrm flipH="1">
              <a:off x="2387714" y="1764591"/>
              <a:ext cx="7416571" cy="825739"/>
            </a:xfrm>
            <a:prstGeom prst="homePlate">
              <a:avLst/>
            </a:prstGeom>
            <a:solidFill>
              <a:srgbClr val="004AAD"/>
            </a:solidFill>
            <a:ln w="25400" cap="flat" cmpd="sng" algn="ctr">
              <a:noFill/>
              <a:prstDash val="solid"/>
            </a:ln>
            <a:effectLst/>
          </p:spPr>
          <p:txBody>
            <a:bodyPr rtlCol="0" anchor="ctr"/>
            <a:lstStyle/>
            <a:p>
              <a:pPr marL="0" marR="0" lvl="0" indent="0"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Calculation and appraisal of energy savings</a:t>
              </a:r>
              <a:endParaRPr kumimoji="0" lang="vi-VN"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endParaRPr>
            </a:p>
          </p:txBody>
        </p:sp>
        <p:sp>
          <p:nvSpPr>
            <p:cNvPr id="24" name="Oval 23">
              <a:extLst>
                <a:ext uri="{FF2B5EF4-FFF2-40B4-BE49-F238E27FC236}">
                  <a16:creationId xmlns:a16="http://schemas.microsoft.com/office/drawing/2014/main" id="{34A8059D-715C-2DE0-8900-624721D43FE9}"/>
                </a:ext>
              </a:extLst>
            </p:cNvPr>
            <p:cNvSpPr/>
            <p:nvPr/>
          </p:nvSpPr>
          <p:spPr>
            <a:xfrm>
              <a:off x="1818640" y="1755821"/>
              <a:ext cx="843280" cy="843280"/>
            </a:xfrm>
            <a:prstGeom prst="ellipse">
              <a:avLst/>
            </a:prstGeom>
            <a:solidFill>
              <a:srgbClr val="004AAD"/>
            </a:solidFill>
            <a:ln w="25400" cap="flat" cmpd="sng" algn="ctr">
              <a:noFill/>
              <a:prstDash val="solid"/>
            </a:ln>
            <a:effectLst/>
          </p:spPr>
          <p:txBody>
            <a:bodyPr rtlCol="0" anchor="ctr"/>
            <a:lstStyle/>
            <a:p>
              <a:pPr marL="0" marR="0" lvl="0" indent="0" algn="ctr"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sz="24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2</a:t>
              </a:r>
            </a:p>
          </p:txBody>
        </p:sp>
      </p:grpSp>
      <p:sp>
        <p:nvSpPr>
          <p:cNvPr id="25" name="Title 2">
            <a:extLst>
              <a:ext uri="{FF2B5EF4-FFF2-40B4-BE49-F238E27FC236}">
                <a16:creationId xmlns:a16="http://schemas.microsoft.com/office/drawing/2014/main" id="{F4F4BA12-A267-84D2-B0B9-6D24ECCAB274}"/>
              </a:ext>
            </a:extLst>
          </p:cNvPr>
          <p:cNvSpPr txBox="1">
            <a:spLocks/>
          </p:cNvSpPr>
          <p:nvPr/>
        </p:nvSpPr>
        <p:spPr>
          <a:xfrm>
            <a:off x="838201" y="1281613"/>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sz="3200" kern="1200">
                <a:latin typeface="Arial" panose="020B0604020202020204" pitchFamily="34" charset="0"/>
                <a:cs typeface="Arial" panose="020B0604020202020204" pitchFamily="34" charset="0"/>
              </a:rPr>
              <a:t>TABLE OF CONTENT</a:t>
            </a:r>
          </a:p>
        </p:txBody>
      </p:sp>
      <p:grpSp>
        <p:nvGrpSpPr>
          <p:cNvPr id="26" name="Group 25">
            <a:extLst>
              <a:ext uri="{FF2B5EF4-FFF2-40B4-BE49-F238E27FC236}">
                <a16:creationId xmlns:a16="http://schemas.microsoft.com/office/drawing/2014/main" id="{6EEAC265-6CFA-E156-E36E-6871CF06A579}"/>
              </a:ext>
            </a:extLst>
          </p:cNvPr>
          <p:cNvGrpSpPr/>
          <p:nvPr/>
        </p:nvGrpSpPr>
        <p:grpSpPr>
          <a:xfrm>
            <a:off x="2103178" y="2194769"/>
            <a:ext cx="7985645" cy="843280"/>
            <a:chOff x="1818640" y="1755821"/>
            <a:chExt cx="7985645" cy="843280"/>
          </a:xfrm>
        </p:grpSpPr>
        <p:sp>
          <p:nvSpPr>
            <p:cNvPr id="27" name="Arrow: Pentagon 26">
              <a:extLst>
                <a:ext uri="{FF2B5EF4-FFF2-40B4-BE49-F238E27FC236}">
                  <a16:creationId xmlns:a16="http://schemas.microsoft.com/office/drawing/2014/main" id="{546A9589-CC0F-7EAC-5ABE-9A9623E4F1A5}"/>
                </a:ext>
              </a:extLst>
            </p:cNvPr>
            <p:cNvSpPr/>
            <p:nvPr/>
          </p:nvSpPr>
          <p:spPr>
            <a:xfrm flipH="1">
              <a:off x="2387714" y="1764591"/>
              <a:ext cx="7416571" cy="825739"/>
            </a:xfrm>
            <a:prstGeom prst="homePlate">
              <a:avLst/>
            </a:prstGeom>
            <a:solidFill>
              <a:srgbClr val="004AAD"/>
            </a:solidFill>
            <a:ln w="25400" cap="flat" cmpd="sng" algn="ctr">
              <a:noFill/>
              <a:prstDash val="solid"/>
            </a:ln>
            <a:effectLst/>
          </p:spPr>
          <p:txBody>
            <a:bodyPr rtlCol="0" anchor="ctr"/>
            <a:lstStyle/>
            <a:p>
              <a:pPr marL="0" marR="0" lvl="0" indent="0"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0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Technical assessment for energy efficiency sub-projects</a:t>
              </a:r>
            </a:p>
          </p:txBody>
        </p:sp>
        <p:sp>
          <p:nvSpPr>
            <p:cNvPr id="28" name="Oval 27">
              <a:extLst>
                <a:ext uri="{FF2B5EF4-FFF2-40B4-BE49-F238E27FC236}">
                  <a16:creationId xmlns:a16="http://schemas.microsoft.com/office/drawing/2014/main" id="{9FAFBC4F-E89B-4FCB-CDB5-7E702BC87032}"/>
                </a:ext>
              </a:extLst>
            </p:cNvPr>
            <p:cNvSpPr/>
            <p:nvPr/>
          </p:nvSpPr>
          <p:spPr>
            <a:xfrm>
              <a:off x="1818640" y="1755821"/>
              <a:ext cx="843280" cy="843280"/>
            </a:xfrm>
            <a:prstGeom prst="ellipse">
              <a:avLst/>
            </a:prstGeom>
            <a:solidFill>
              <a:srgbClr val="004AAD"/>
            </a:solidFill>
            <a:ln w="25400" cap="flat" cmpd="sng" algn="ctr">
              <a:noFill/>
              <a:prstDash val="solid"/>
            </a:ln>
            <a:effectLst/>
          </p:spPr>
          <p:txBody>
            <a:bodyPr rtlCol="0" anchor="ctr"/>
            <a:lstStyle/>
            <a:p>
              <a:pPr marL="0" marR="0" lvl="0" indent="0" algn="ctr" defTabSz="914400" eaLnBrk="1" fontAlgn="auto" latinLnBrk="0" hangingPunct="1">
                <a:lnSpc>
                  <a:spcPct val="90000"/>
                </a:lnSpc>
                <a:spcBef>
                  <a:spcPts val="0"/>
                </a:spcBef>
                <a:spcAft>
                  <a:spcPts val="0"/>
                </a:spcAft>
                <a:buClr>
                  <a:srgbClr val="000000"/>
                </a:buClr>
                <a:buSzPts val="3600"/>
                <a:buFont typeface="Arial"/>
                <a:buNone/>
                <a:tabLst/>
                <a:defRPr/>
              </a:pPr>
              <a:r>
                <a:rPr kumimoji="0" lang="en-US" sz="2400" b="1"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Arial"/>
                </a:rPr>
                <a:t>1</a:t>
              </a:r>
            </a:p>
          </p:txBody>
        </p:sp>
      </p:grpSp>
    </p:spTree>
    <p:extLst>
      <p:ext uri="{BB962C8B-B14F-4D97-AF65-F5344CB8AC3E}">
        <p14:creationId xmlns:p14="http://schemas.microsoft.com/office/powerpoint/2010/main" val="104892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14F09579-7F37-18E4-75D5-4177DDB1EB18}"/>
              </a:ext>
            </a:extLst>
          </p:cNvPr>
          <p:cNvGraphicFramePr>
            <a:graphicFrameLocks noGrp="1"/>
          </p:cNvGraphicFramePr>
          <p:nvPr>
            <p:extLst>
              <p:ext uri="{D42A27DB-BD31-4B8C-83A1-F6EECF244321}">
                <p14:modId xmlns:p14="http://schemas.microsoft.com/office/powerpoint/2010/main" val="1011550573"/>
              </p:ext>
            </p:extLst>
          </p:nvPr>
        </p:nvGraphicFramePr>
        <p:xfrm>
          <a:off x="1912490" y="1625982"/>
          <a:ext cx="9019713" cy="5146320"/>
        </p:xfrm>
        <a:graphic>
          <a:graphicData uri="http://schemas.openxmlformats.org/drawingml/2006/table">
            <a:tbl>
              <a:tblPr/>
              <a:tblGrid>
                <a:gridCol w="2206755">
                  <a:extLst>
                    <a:ext uri="{9D8B030D-6E8A-4147-A177-3AD203B41FA5}">
                      <a16:colId xmlns:a16="http://schemas.microsoft.com/office/drawing/2014/main" val="20000"/>
                    </a:ext>
                  </a:extLst>
                </a:gridCol>
                <a:gridCol w="2036771">
                  <a:extLst>
                    <a:ext uri="{9D8B030D-6E8A-4147-A177-3AD203B41FA5}">
                      <a16:colId xmlns:a16="http://schemas.microsoft.com/office/drawing/2014/main" val="20001"/>
                    </a:ext>
                  </a:extLst>
                </a:gridCol>
                <a:gridCol w="1455938">
                  <a:extLst>
                    <a:ext uri="{9D8B030D-6E8A-4147-A177-3AD203B41FA5}">
                      <a16:colId xmlns:a16="http://schemas.microsoft.com/office/drawing/2014/main" val="20002"/>
                    </a:ext>
                  </a:extLst>
                </a:gridCol>
                <a:gridCol w="1500326">
                  <a:extLst>
                    <a:ext uri="{9D8B030D-6E8A-4147-A177-3AD203B41FA5}">
                      <a16:colId xmlns:a16="http://schemas.microsoft.com/office/drawing/2014/main" val="20003"/>
                    </a:ext>
                  </a:extLst>
                </a:gridCol>
                <a:gridCol w="1819923">
                  <a:extLst>
                    <a:ext uri="{9D8B030D-6E8A-4147-A177-3AD203B41FA5}">
                      <a16:colId xmlns:a16="http://schemas.microsoft.com/office/drawing/2014/main" val="20004"/>
                    </a:ext>
                  </a:extLst>
                </a:gridCol>
              </a:tblGrid>
              <a:tr h="262212">
                <a:tc gridSpan="5">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1" i="0" u="none" strike="noStrike" dirty="0">
                          <a:solidFill>
                            <a:schemeClr val="bg1"/>
                          </a:solidFill>
                          <a:effectLst/>
                          <a:latin typeface="+mn-lt"/>
                        </a:rPr>
                        <a:t>I. </a:t>
                      </a:r>
                      <a:r>
                        <a:rPr lang="en-US" sz="1400" b="1" i="0" u="none" strike="noStrike" dirty="0">
                          <a:solidFill>
                            <a:srgbClr val="003153"/>
                          </a:solidFill>
                          <a:effectLst/>
                          <a:latin typeface="+mn-lt"/>
                        </a:rPr>
                        <a:t>Borrower's energy consumption BEFORE energy efficiency investment</a:t>
                      </a:r>
                      <a:endParaRPr lang="vi-VN" sz="1400" b="1" i="0" u="none" strike="noStrike" dirty="0">
                        <a:solidFill>
                          <a:srgbClr val="003153"/>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62212">
                <a:tc gridSpan="5">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1" i="0" u="none" strike="noStrike" dirty="0">
                          <a:solidFill>
                            <a:srgbClr val="000000"/>
                          </a:solidFill>
                          <a:effectLst/>
                          <a:latin typeface="+mn-lt"/>
                        </a:rPr>
                        <a:t>1. Annual Electricity Consumption</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Electricity Consumption</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0" i="0" u="none" strike="noStrike" dirty="0">
                          <a:solidFill>
                            <a:srgbClr val="000000"/>
                          </a:solidFill>
                          <a:effectLst/>
                          <a:latin typeface="+mn-lt"/>
                        </a:rPr>
                        <a:t>MWh / </a:t>
                      </a:r>
                      <a:r>
                        <a:rPr lang="en-US" sz="1400" b="0" i="0" u="none" strike="noStrike" dirty="0">
                          <a:solidFill>
                            <a:srgbClr val="000000"/>
                          </a:solidFill>
                          <a:effectLst/>
                          <a:latin typeface="+mn-lt"/>
                        </a:rPr>
                        <a:t>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478478">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1" i="0" u="none" strike="noStrike" dirty="0">
                          <a:solidFill>
                            <a:srgbClr val="000000"/>
                          </a:solidFill>
                          <a:effectLst/>
                          <a:latin typeface="+mn-lt"/>
                        </a:rPr>
                        <a:t>2. Annual Fuel Consumption</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a:effectLst/>
                        </a:rPr>
                        <a:t>Total Consumption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a:effectLst/>
                        </a:rPr>
                        <a:t>Conversion Factor to kWh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dirty="0">
                          <a:effectLst/>
                        </a:rPr>
                        <a:t>Consumption in MWh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0" i="0" u="none" strike="noStrike" dirty="0">
                          <a:solidFill>
                            <a:srgbClr val="000000"/>
                          </a:solidFill>
                          <a:effectLst/>
                          <a:latin typeface="+mn-lt"/>
                        </a:rPr>
                        <a:t>Natural Gas</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Thousand Liters /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5,832.79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Heavy Fuel Oil</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dirty="0">
                          <a:solidFill>
                            <a:srgbClr val="000000"/>
                          </a:solidFill>
                          <a:effectLst/>
                          <a:latin typeface="+mn-lt"/>
                        </a:rPr>
                        <a:t>Ton/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6,610.50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Light Fuel Oil</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Thousand Liters /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6,092.03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Liquefied Petroleum Gas (LPG)</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kg /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7.06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Diesel</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Thousand Liters /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5,703.18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Gasoline</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Thousand Liters /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5,379.13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a:solidFill>
                            <a:schemeClr val="tx1"/>
                          </a:solidFill>
                          <a:effectLst/>
                          <a:latin typeface="+mn-lt"/>
                          <a:ea typeface="+mn-ea"/>
                          <a:cs typeface="+mn-cs"/>
                          <a:sym typeface="Arial"/>
                        </a:rPr>
                        <a:t>Coke</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dirty="0">
                          <a:solidFill>
                            <a:srgbClr val="000000"/>
                          </a:solidFill>
                          <a:effectLst/>
                          <a:latin typeface="+mn-lt"/>
                        </a:rPr>
                        <a:t>Ton/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4,698.64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Coal type 1,2</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Ton/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4,536.62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Coal type 3,4</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Ton/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3,888.53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Coal type 5,6</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Ton/ year</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3,240.44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2622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Other Fuels: [specify]</a:t>
                      </a:r>
                      <a:endParaRPr lang="vi-VN" sz="1400" b="0"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mn-lt"/>
                          <a:ea typeface="+mn-ea"/>
                          <a:cs typeface="+mn-cs"/>
                          <a:sym typeface="Arial"/>
                        </a:rPr>
                        <a:t>[Enter unit]</a:t>
                      </a:r>
                      <a:endParaRPr lang="vi-VN" sz="1400" b="0" i="1"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309253">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1" i="0" u="none" strike="noStrike" cap="none" dirty="0">
                          <a:solidFill>
                            <a:schemeClr val="tx1"/>
                          </a:solidFill>
                          <a:effectLst/>
                          <a:latin typeface="+mn-lt"/>
                          <a:ea typeface="+mn-ea"/>
                          <a:cs typeface="+mn-cs"/>
                          <a:sym typeface="Arial"/>
                        </a:rPr>
                        <a:t>Total Energy Consumption in MWh / year (</a:t>
                      </a:r>
                      <a:r>
                        <a:rPr lang="en-US" sz="1400" b="1" i="0" u="none" strike="noStrike" cap="none" dirty="0" err="1">
                          <a:solidFill>
                            <a:schemeClr val="tx1"/>
                          </a:solidFill>
                          <a:effectLst/>
                          <a:latin typeface="+mn-lt"/>
                          <a:ea typeface="+mn-ea"/>
                          <a:cs typeface="+mn-cs"/>
                          <a:sym typeface="Arial"/>
                        </a:rPr>
                        <a:t>Abefore</a:t>
                      </a:r>
                      <a:r>
                        <a:rPr lang="en-US" sz="1400" b="1" i="0" u="none" strike="noStrike" cap="none" dirty="0">
                          <a:solidFill>
                            <a:schemeClr val="tx1"/>
                          </a:solidFill>
                          <a:effectLst/>
                          <a:latin typeface="+mn-lt"/>
                          <a:ea typeface="+mn-ea"/>
                          <a:cs typeface="+mn-cs"/>
                          <a:sym typeface="Arial"/>
                        </a:rPr>
                        <a:t>)</a:t>
                      </a:r>
                      <a:endParaRPr lang="vi-VN" sz="1400" b="1" i="0" u="none" strike="noStrike" dirty="0">
                        <a:solidFill>
                          <a:srgbClr val="000000"/>
                        </a:solidFill>
                        <a:effectLst/>
                        <a:latin typeface="+mn-lt"/>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mn-lt"/>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bl>
          </a:graphicData>
        </a:graphic>
      </p:graphicFrame>
      <p:sp>
        <p:nvSpPr>
          <p:cNvPr id="6" name="Title 2">
            <a:extLst>
              <a:ext uri="{FF2B5EF4-FFF2-40B4-BE49-F238E27FC236}">
                <a16:creationId xmlns:a16="http://schemas.microsoft.com/office/drawing/2014/main" id="{4F3DF55F-766C-F44C-B60E-FB3C163BCA8A}"/>
              </a:ext>
            </a:extLst>
          </p:cNvPr>
          <p:cNvSpPr txBox="1">
            <a:spLocks/>
          </p:cNvSpPr>
          <p:nvPr/>
        </p:nvSpPr>
        <p:spPr>
          <a:xfrm>
            <a:off x="838200" y="1137776"/>
            <a:ext cx="10515599" cy="382800"/>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Calculation and appraisal of energy savings</a:t>
            </a:r>
          </a:p>
        </p:txBody>
      </p:sp>
    </p:spTree>
    <p:extLst>
      <p:ext uri="{BB962C8B-B14F-4D97-AF65-F5344CB8AC3E}">
        <p14:creationId xmlns:p14="http://schemas.microsoft.com/office/powerpoint/2010/main" val="1840160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0A6273D-7799-3847-86A6-B986CAE4315F}"/>
              </a:ext>
            </a:extLst>
          </p:cNvPr>
          <p:cNvSpPr txBox="1">
            <a:spLocks/>
          </p:cNvSpPr>
          <p:nvPr/>
        </p:nvSpPr>
        <p:spPr>
          <a:xfrm>
            <a:off x="838200" y="1130167"/>
            <a:ext cx="10515599" cy="380134"/>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Calculation and appraisal of energy savings</a:t>
            </a:r>
          </a:p>
        </p:txBody>
      </p:sp>
      <p:graphicFrame>
        <p:nvGraphicFramePr>
          <p:cNvPr id="7" name="Table 6">
            <a:extLst>
              <a:ext uri="{FF2B5EF4-FFF2-40B4-BE49-F238E27FC236}">
                <a16:creationId xmlns:a16="http://schemas.microsoft.com/office/drawing/2014/main" id="{8AB3F6BE-291D-FF3C-D757-12CD5DF5085E}"/>
              </a:ext>
            </a:extLst>
          </p:cNvPr>
          <p:cNvGraphicFramePr>
            <a:graphicFrameLocks noGrp="1"/>
          </p:cNvGraphicFramePr>
          <p:nvPr>
            <p:extLst>
              <p:ext uri="{D42A27DB-BD31-4B8C-83A1-F6EECF244321}">
                <p14:modId xmlns:p14="http://schemas.microsoft.com/office/powerpoint/2010/main" val="1767600149"/>
              </p:ext>
            </p:extLst>
          </p:nvPr>
        </p:nvGraphicFramePr>
        <p:xfrm>
          <a:off x="1489753" y="1605433"/>
          <a:ext cx="9575514" cy="5072764"/>
        </p:xfrm>
        <a:graphic>
          <a:graphicData uri="http://schemas.openxmlformats.org/drawingml/2006/table">
            <a:tbl>
              <a:tblPr/>
              <a:tblGrid>
                <a:gridCol w="2342737">
                  <a:extLst>
                    <a:ext uri="{9D8B030D-6E8A-4147-A177-3AD203B41FA5}">
                      <a16:colId xmlns:a16="http://schemas.microsoft.com/office/drawing/2014/main" val="20000"/>
                    </a:ext>
                  </a:extLst>
                </a:gridCol>
                <a:gridCol w="2162278">
                  <a:extLst>
                    <a:ext uri="{9D8B030D-6E8A-4147-A177-3AD203B41FA5}">
                      <a16:colId xmlns:a16="http://schemas.microsoft.com/office/drawing/2014/main" val="20001"/>
                    </a:ext>
                  </a:extLst>
                </a:gridCol>
                <a:gridCol w="1545654">
                  <a:extLst>
                    <a:ext uri="{9D8B030D-6E8A-4147-A177-3AD203B41FA5}">
                      <a16:colId xmlns:a16="http://schemas.microsoft.com/office/drawing/2014/main" val="20002"/>
                    </a:ext>
                  </a:extLst>
                </a:gridCol>
                <a:gridCol w="1592777">
                  <a:extLst>
                    <a:ext uri="{9D8B030D-6E8A-4147-A177-3AD203B41FA5}">
                      <a16:colId xmlns:a16="http://schemas.microsoft.com/office/drawing/2014/main" val="20003"/>
                    </a:ext>
                  </a:extLst>
                </a:gridCol>
                <a:gridCol w="1932068">
                  <a:extLst>
                    <a:ext uri="{9D8B030D-6E8A-4147-A177-3AD203B41FA5}">
                      <a16:colId xmlns:a16="http://schemas.microsoft.com/office/drawing/2014/main" val="20004"/>
                    </a:ext>
                  </a:extLst>
                </a:gridCol>
              </a:tblGrid>
              <a:tr h="283665">
                <a:tc gridSpan="5">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1" i="0" u="none" strike="noStrike" dirty="0">
                          <a:solidFill>
                            <a:schemeClr val="bg1"/>
                          </a:solidFill>
                          <a:effectLst/>
                          <a:latin typeface="Arial" panose="020B0604020202020204" pitchFamily="34" charset="0"/>
                          <a:cs typeface="Arial" panose="020B0604020202020204" pitchFamily="34" charset="0"/>
                        </a:rPr>
                        <a:t>I. </a:t>
                      </a:r>
                      <a:r>
                        <a:rPr lang="en-US" sz="1400" b="1" i="0" u="none" strike="noStrike" dirty="0">
                          <a:solidFill>
                            <a:schemeClr val="bg1"/>
                          </a:solidFill>
                          <a:effectLst/>
                          <a:latin typeface="Arial" panose="020B0604020202020204" pitchFamily="34" charset="0"/>
                          <a:cs typeface="Arial" panose="020B0604020202020204" pitchFamily="34" charset="0"/>
                        </a:rPr>
                        <a:t>Borrower's energy consumption AFTER energy efficiency investment</a:t>
                      </a:r>
                      <a:endParaRPr lang="vi-VN" sz="1400" b="1" i="0" u="none" strike="noStrike" dirty="0">
                        <a:solidFill>
                          <a:schemeClr val="bg1"/>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F88"/>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83665">
                <a:tc gridSpan="5">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1" i="0" u="none" strike="noStrike" dirty="0">
                          <a:solidFill>
                            <a:srgbClr val="000000"/>
                          </a:solidFill>
                          <a:effectLst/>
                          <a:latin typeface="Arial" panose="020B0604020202020204" pitchFamily="34" charset="0"/>
                          <a:cs typeface="Arial" panose="020B0604020202020204" pitchFamily="34" charset="0"/>
                        </a:rPr>
                        <a:t>1. Annual electricity consumption</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Electricity Consumption</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MWh / </a:t>
                      </a:r>
                      <a:r>
                        <a:rPr lang="en-US" sz="1400" b="0" i="0" u="none" strike="noStrike" dirty="0">
                          <a:solidFill>
                            <a:srgbClr val="000000"/>
                          </a:solidFill>
                          <a:effectLst/>
                          <a:latin typeface="Arial" panose="020B0604020202020204" pitchFamily="34" charset="0"/>
                          <a:cs typeface="Arial" panose="020B0604020202020204" pitchFamily="34" charset="0"/>
                        </a:rPr>
                        <a:t>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533076">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1" i="0" u="none" strike="noStrike" dirty="0">
                          <a:solidFill>
                            <a:srgbClr val="000000"/>
                          </a:solidFill>
                          <a:effectLst/>
                          <a:latin typeface="Arial" panose="020B0604020202020204" pitchFamily="34" charset="0"/>
                          <a:cs typeface="Arial" panose="020B0604020202020204" pitchFamily="34" charset="0"/>
                        </a:rPr>
                        <a:t>2. Annual Fuel Consumption</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200" dirty="0">
                          <a:effectLst/>
                          <a:latin typeface="Arial" panose="020B0604020202020204" pitchFamily="34" charset="0"/>
                          <a:cs typeface="Arial" panose="020B0604020202020204" pitchFamily="34" charset="0"/>
                        </a:rPr>
                        <a:t>Total consumption</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200" dirty="0">
                          <a:effectLst/>
                          <a:latin typeface="Arial" panose="020B0604020202020204" pitchFamily="34" charset="0"/>
                          <a:cs typeface="Arial" panose="020B0604020202020204" pitchFamily="34" charset="0"/>
                        </a:rPr>
                        <a:t>Conversion factor to kWh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1200" dirty="0">
                          <a:effectLst/>
                          <a:latin typeface="Arial" panose="020B0604020202020204" pitchFamily="34" charset="0"/>
                          <a:cs typeface="Arial" panose="020B0604020202020204" pitchFamily="34" charset="0"/>
                        </a:rPr>
                        <a:t>Consumption in MWh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Natural Gas</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Thousand Liters /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5,832.79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Heavy Fuel Oil</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dirty="0">
                          <a:solidFill>
                            <a:srgbClr val="000000"/>
                          </a:solidFill>
                          <a:effectLst/>
                          <a:latin typeface="Arial" panose="020B0604020202020204" pitchFamily="34" charset="0"/>
                          <a:cs typeface="Arial" panose="020B0604020202020204" pitchFamily="34" charset="0"/>
                        </a:rPr>
                        <a:t>Ton/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6,610.50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Light Fuel Oil</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Thousand Liters /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6,092.03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51748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Liquefied Petroleum Gas (LPG)</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kg /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7.06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7"/>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Diesel</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Thousand Liters /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5,703.18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8"/>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Gasoline</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Thousand Liters /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5,379.13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9"/>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a:solidFill>
                            <a:schemeClr val="tx1"/>
                          </a:solidFill>
                          <a:effectLst/>
                          <a:latin typeface="Arial" panose="020B0604020202020204" pitchFamily="34" charset="0"/>
                          <a:ea typeface="+mn-ea"/>
                          <a:cs typeface="Arial" panose="020B0604020202020204" pitchFamily="34" charset="0"/>
                          <a:sym typeface="Arial"/>
                        </a:rPr>
                        <a:t>Coke</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dirty="0">
                          <a:solidFill>
                            <a:srgbClr val="000000"/>
                          </a:solidFill>
                          <a:effectLst/>
                          <a:latin typeface="Arial" panose="020B0604020202020204" pitchFamily="34" charset="0"/>
                          <a:cs typeface="Arial" panose="020B0604020202020204" pitchFamily="34" charset="0"/>
                        </a:rPr>
                        <a:t>Ton/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4,698.64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Coal type 1,2</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Ton/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4,536.62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Coal type 3,4</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Ton/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3,888.53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2"/>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Coal type 5,6</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Ton/ year</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3,240.44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3"/>
                  </a:ext>
                </a:extLst>
              </a:tr>
              <a:tr h="28366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Other Fuels: [specify]</a:t>
                      </a:r>
                      <a:endParaRPr lang="vi-VN" sz="1400" b="0"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0" i="0" u="none" strike="noStrike" cap="none" dirty="0">
                          <a:solidFill>
                            <a:schemeClr val="tx1"/>
                          </a:solidFill>
                          <a:effectLst/>
                          <a:latin typeface="Arial" panose="020B0604020202020204" pitchFamily="34" charset="0"/>
                          <a:ea typeface="+mn-ea"/>
                          <a:cs typeface="Arial" panose="020B0604020202020204" pitchFamily="34" charset="0"/>
                          <a:sym typeface="Arial"/>
                        </a:rPr>
                        <a:t>[Enter unit]</a:t>
                      </a:r>
                      <a:endParaRPr lang="vi-VN" sz="1400" b="0" i="1"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r h="334555">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10000"/>
                        </a:lnSpc>
                        <a:spcBef>
                          <a:spcPts val="200"/>
                        </a:spcBef>
                        <a:spcAft>
                          <a:spcPts val="200"/>
                        </a:spcAft>
                      </a:pPr>
                      <a:r>
                        <a:rPr lang="en-US" sz="1400" b="1" i="0" u="none" strike="noStrike" cap="none" dirty="0">
                          <a:solidFill>
                            <a:schemeClr val="tx1"/>
                          </a:solidFill>
                          <a:effectLst/>
                          <a:latin typeface="Arial" panose="020B0604020202020204" pitchFamily="34" charset="0"/>
                          <a:ea typeface="+mn-ea"/>
                          <a:cs typeface="Arial" panose="020B0604020202020204" pitchFamily="34" charset="0"/>
                          <a:sym typeface="Arial"/>
                        </a:rPr>
                        <a:t>Total energy consumption in MWh / year (</a:t>
                      </a:r>
                      <a:r>
                        <a:rPr lang="en-US" sz="1400" b="1" i="0" u="none" strike="noStrike" cap="none" dirty="0" err="1">
                          <a:solidFill>
                            <a:schemeClr val="tx1"/>
                          </a:solidFill>
                          <a:effectLst/>
                          <a:latin typeface="Arial" panose="020B0604020202020204" pitchFamily="34" charset="0"/>
                          <a:ea typeface="+mn-ea"/>
                          <a:cs typeface="Arial" panose="020B0604020202020204" pitchFamily="34" charset="0"/>
                          <a:sym typeface="Arial"/>
                        </a:rPr>
                        <a:t>Abefore</a:t>
                      </a:r>
                      <a:r>
                        <a:rPr lang="en-US" sz="1400" b="1" i="0" u="none" strike="noStrike" cap="none" dirty="0">
                          <a:solidFill>
                            <a:schemeClr val="tx1"/>
                          </a:solidFill>
                          <a:effectLst/>
                          <a:latin typeface="Arial" panose="020B0604020202020204" pitchFamily="34" charset="0"/>
                          <a:ea typeface="+mn-ea"/>
                          <a:cs typeface="Arial" panose="020B0604020202020204" pitchFamily="34" charset="0"/>
                          <a:sym typeface="Arial"/>
                        </a:rPr>
                        <a:t>)</a:t>
                      </a:r>
                      <a:endParaRPr lang="vi-VN" sz="1400" b="1" i="0" u="none" strike="noStrike" dirty="0">
                        <a:solidFill>
                          <a:srgbClr val="000000"/>
                        </a:solidFill>
                        <a:effectLst/>
                        <a:latin typeface="Arial" panose="020B0604020202020204" pitchFamily="34" charset="0"/>
                        <a:cs typeface="Arial" panose="020B0604020202020204" pitchFamily="34" charset="0"/>
                      </a:endParaRP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10000"/>
                        </a:lnSpc>
                        <a:spcBef>
                          <a:spcPts val="200"/>
                        </a:spcBef>
                        <a:spcAft>
                          <a:spcPts val="200"/>
                        </a:spcAft>
                      </a:pPr>
                      <a:r>
                        <a:rPr lang="vi-VN" sz="1400" b="0" i="0" u="none" strike="noStrike" dirty="0">
                          <a:solidFill>
                            <a:srgbClr val="000000"/>
                          </a:solidFill>
                          <a:effectLst/>
                          <a:latin typeface="Arial" panose="020B0604020202020204" pitchFamily="34" charset="0"/>
                          <a:cs typeface="Arial" panose="020B0604020202020204" pitchFamily="34" charset="0"/>
                        </a:rPr>
                        <a:t>                             -     </a:t>
                      </a:r>
                    </a:p>
                  </a:txBody>
                  <a:tcPr marL="8957" marR="8957" marT="89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674761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2F7327B-E569-ACBC-50EB-4E558C68A825}"/>
              </a:ext>
            </a:extLst>
          </p:cNvPr>
          <p:cNvGraphicFramePr>
            <a:graphicFrameLocks noGrp="1"/>
          </p:cNvGraphicFramePr>
          <p:nvPr>
            <p:extLst>
              <p:ext uri="{D42A27DB-BD31-4B8C-83A1-F6EECF244321}">
                <p14:modId xmlns:p14="http://schemas.microsoft.com/office/powerpoint/2010/main" val="3280371961"/>
              </p:ext>
            </p:extLst>
          </p:nvPr>
        </p:nvGraphicFramePr>
        <p:xfrm>
          <a:off x="1931541" y="1455884"/>
          <a:ext cx="9037244" cy="5317907"/>
        </p:xfrm>
        <a:graphic>
          <a:graphicData uri="http://schemas.openxmlformats.org/drawingml/2006/table">
            <a:tbl>
              <a:tblPr/>
              <a:tblGrid>
                <a:gridCol w="2276543">
                  <a:extLst>
                    <a:ext uri="{9D8B030D-6E8A-4147-A177-3AD203B41FA5}">
                      <a16:colId xmlns:a16="http://schemas.microsoft.com/office/drawing/2014/main" val="20000"/>
                    </a:ext>
                  </a:extLst>
                </a:gridCol>
                <a:gridCol w="347251">
                  <a:extLst>
                    <a:ext uri="{9D8B030D-6E8A-4147-A177-3AD203B41FA5}">
                      <a16:colId xmlns:a16="http://schemas.microsoft.com/office/drawing/2014/main" val="20001"/>
                    </a:ext>
                  </a:extLst>
                </a:gridCol>
                <a:gridCol w="1448554">
                  <a:extLst>
                    <a:ext uri="{9D8B030D-6E8A-4147-A177-3AD203B41FA5}">
                      <a16:colId xmlns:a16="http://schemas.microsoft.com/office/drawing/2014/main" val="1064799726"/>
                    </a:ext>
                  </a:extLst>
                </a:gridCol>
                <a:gridCol w="418744">
                  <a:extLst>
                    <a:ext uri="{9D8B030D-6E8A-4147-A177-3AD203B41FA5}">
                      <a16:colId xmlns:a16="http://schemas.microsoft.com/office/drawing/2014/main" val="20002"/>
                    </a:ext>
                  </a:extLst>
                </a:gridCol>
                <a:gridCol w="789055">
                  <a:extLst>
                    <a:ext uri="{9D8B030D-6E8A-4147-A177-3AD203B41FA5}">
                      <a16:colId xmlns:a16="http://schemas.microsoft.com/office/drawing/2014/main" val="1533762793"/>
                    </a:ext>
                  </a:extLst>
                </a:gridCol>
                <a:gridCol w="439052">
                  <a:extLst>
                    <a:ext uri="{9D8B030D-6E8A-4147-A177-3AD203B41FA5}">
                      <a16:colId xmlns:a16="http://schemas.microsoft.com/office/drawing/2014/main" val="20003"/>
                    </a:ext>
                  </a:extLst>
                </a:gridCol>
                <a:gridCol w="1903208">
                  <a:extLst>
                    <a:ext uri="{9D8B030D-6E8A-4147-A177-3AD203B41FA5}">
                      <a16:colId xmlns:a16="http://schemas.microsoft.com/office/drawing/2014/main" val="2281189307"/>
                    </a:ext>
                  </a:extLst>
                </a:gridCol>
                <a:gridCol w="1414837">
                  <a:extLst>
                    <a:ext uri="{9D8B030D-6E8A-4147-A177-3AD203B41FA5}">
                      <a16:colId xmlns:a16="http://schemas.microsoft.com/office/drawing/2014/main" val="20004"/>
                    </a:ext>
                  </a:extLst>
                </a:gridCol>
              </a:tblGrid>
              <a:tr h="222102">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0" u="none" strike="noStrike" dirty="0">
                          <a:solidFill>
                            <a:schemeClr val="bg1"/>
                          </a:solidFill>
                          <a:effectLst/>
                          <a:latin typeface="+mn-lt"/>
                        </a:rPr>
                        <a:t>III. ANNUAL ENERGY SAVINGS</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extLst>
                  <a:ext uri="{0D108BD9-81ED-4DB2-BD59-A6C34878D82A}">
                    <a16:rowId xmlns:a16="http://schemas.microsoft.com/office/drawing/2014/main" val="10000"/>
                  </a:ext>
                </a:extLst>
              </a:tr>
              <a:tr h="189266">
                <a:tc gridSpan="8">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0" u="none" strike="noStrike" dirty="0">
                          <a:solidFill>
                            <a:srgbClr val="000000"/>
                          </a:solidFill>
                          <a:effectLst/>
                          <a:latin typeface="+mn-lt"/>
                        </a:rPr>
                        <a:t>1. Annual Electricity Consumption</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extLst>
                  <a:ext uri="{0D108BD9-81ED-4DB2-BD59-A6C34878D82A}">
                    <a16:rowId xmlns:a16="http://schemas.microsoft.com/office/drawing/2014/main" val="10001"/>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Electricity consumption</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800" dirty="0">
                          <a:effectLst/>
                        </a:rPr>
                        <a:t>MWh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MWh / year</a:t>
                      </a:r>
                      <a:endParaRPr lang="en-US" sz="12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fontAlgn="ctr">
                        <a:lnSpc>
                          <a:spcPct val="100000"/>
                        </a:lnSpc>
                        <a:spcBef>
                          <a:spcPts val="200"/>
                        </a:spcBef>
                        <a:spcAft>
                          <a:spcPts val="200"/>
                        </a:spcAft>
                      </a:pPr>
                      <a:r>
                        <a:rPr lang="vi-VN" sz="1200" b="0" i="0" u="none" strike="noStrike">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00000"/>
                        </a:lnSpc>
                        <a:spcBef>
                          <a:spcPts val="200"/>
                        </a:spcBef>
                        <a:spcAft>
                          <a:spcPts val="200"/>
                        </a:spcAft>
                      </a:pPr>
                      <a:r>
                        <a:rPr lang="vi-VN" sz="800" b="0" i="0" u="none" strike="noStrike">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fontAlgn="ctr">
                        <a:lnSpc>
                          <a:spcPct val="100000"/>
                        </a:lnSpc>
                        <a:spcBef>
                          <a:spcPts val="200"/>
                        </a:spcBef>
                        <a:spcAft>
                          <a:spcPts val="200"/>
                        </a:spcAft>
                      </a:pPr>
                      <a:r>
                        <a:rPr lang="vi-VN" sz="1200" b="0" i="0" u="none" strike="noStrike">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00000"/>
                        </a:lnSpc>
                        <a:spcBef>
                          <a:spcPts val="200"/>
                        </a:spcBef>
                        <a:spcAft>
                          <a:spcPts val="200"/>
                        </a:spcAft>
                      </a:pPr>
                      <a:r>
                        <a:rPr lang="vi-VN" sz="800" b="0" i="0" u="none" strike="noStrike">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6993">
                <a:tc gridSpan="4">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0" u="none" strike="noStrike" dirty="0">
                          <a:solidFill>
                            <a:srgbClr val="000000"/>
                          </a:solidFill>
                          <a:effectLst/>
                          <a:latin typeface="+mn-lt"/>
                        </a:rPr>
                        <a:t>2. </a:t>
                      </a:r>
                      <a:r>
                        <a:rPr lang="en-US" sz="800" b="1" i="0" u="none" strike="noStrike" dirty="0">
                          <a:solidFill>
                            <a:srgbClr val="000000"/>
                          </a:solidFill>
                          <a:effectLst/>
                          <a:latin typeface="+mn-lt"/>
                        </a:rPr>
                        <a:t>A</a:t>
                      </a:r>
                      <a:r>
                        <a:rPr lang="vi-VN" sz="800" b="1" i="0" u="none" strike="noStrike" dirty="0">
                          <a:solidFill>
                            <a:srgbClr val="000000"/>
                          </a:solidFill>
                          <a:effectLst/>
                          <a:latin typeface="+mn-lt"/>
                        </a:rPr>
                        <a:t>nnual fuel savings</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vi-VN"/>
                    </a:p>
                  </a:txBody>
                  <a:tcPr/>
                </a:tc>
                <a:tc hMerge="1">
                  <a:txBody>
                    <a:bodyPr/>
                    <a:lstStyle/>
                    <a:p>
                      <a:pPr algn="just" fontAlgn="ctr">
                        <a:lnSpc>
                          <a:spcPct val="100000"/>
                        </a:lnSpc>
                        <a:spcBef>
                          <a:spcPts val="200"/>
                        </a:spcBef>
                        <a:spcAft>
                          <a:spcPts val="200"/>
                        </a:spcAft>
                      </a:pPr>
                      <a:endParaRPr lang="vi-VN" sz="1200" b="1"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buNone/>
                      </a:pPr>
                      <a:r>
                        <a:rPr lang="en-US" sz="1200" dirty="0">
                          <a:effectLst/>
                        </a:rPr>
                        <a:t>Total savings</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Total savings</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Conversion factor to kwh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Conversion factor to kwh</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Savings in MWh</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Natural Gas</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Thousand m³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Thousand m³ / year</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5,832.79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5,832.79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Heavy Fuel Oil</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Ton / year</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6,610.50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6,610.50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Light Fuel Oil</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Thousand Liters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Thousand Liters / year</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6,092.03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6,092.03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Liquefied Petroleum Gas (LPG)</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kg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kg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7.06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7.06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Diesel</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Thousand Liters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Thousand Liters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5,703.18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5,703.18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Gasoline</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Thousand Liters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Thousand Liters / year</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5,379.13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5,379.13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9"/>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Coke</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4,698.64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4,698.64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0"/>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Coal type 1,2</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4,536.62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4,536.62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1"/>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Coal type 3,4</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Ton / year</a:t>
                      </a:r>
                      <a:endParaRPr lang="en-US" sz="800" dirty="0">
                        <a:effectLst/>
                      </a:endParaRP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a:solidFill>
                            <a:srgbClr val="000000"/>
                          </a:solidFill>
                          <a:effectLst/>
                          <a:latin typeface="+mn-lt"/>
                        </a:rPr>
                        <a:t>       3,888.53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3,888.53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2"/>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Coal type 5,6</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Ton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a:solidFill>
                            <a:srgbClr val="000000"/>
                          </a:solidFill>
                          <a:effectLst/>
                          <a:latin typeface="+mn-lt"/>
                        </a:rPr>
                        <a:t>                   -   </a:t>
                      </a:r>
                      <a:endParaRPr lang="vi-VN" sz="800" b="0" i="0"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3,240.44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3,240.44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3"/>
                  </a:ext>
                </a:extLst>
              </a:tr>
              <a:tr h="230680">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a:effectLst/>
                        </a:rPr>
                        <a:t>Gasoline</a:t>
                      </a:r>
                    </a:p>
                  </a:txBody>
                  <a:tcPr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buNone/>
                      </a:pPr>
                      <a:r>
                        <a:rPr lang="en-US" sz="1200" dirty="0">
                          <a:effectLst/>
                        </a:rPr>
                        <a:t>Thousand Liters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buNone/>
                      </a:pPr>
                      <a:r>
                        <a:rPr lang="en-US" sz="800" dirty="0">
                          <a:effectLst/>
                        </a:rPr>
                        <a:t>Thousand Liters / year</a:t>
                      </a:r>
                    </a:p>
                  </a:txBody>
                  <a:tcPr marL="63500" marR="63500" marT="63500" marB="635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l" fontAlgn="ctr">
                        <a:lnSpc>
                          <a:spcPct val="100000"/>
                        </a:lnSpc>
                        <a:spcBef>
                          <a:spcPts val="200"/>
                        </a:spcBef>
                        <a:spcAft>
                          <a:spcPts val="200"/>
                        </a:spcAft>
                      </a:pPr>
                      <a:r>
                        <a:rPr lang="vi-VN" sz="1200" b="0" i="0" u="none" strike="noStrike" dirty="0">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ctr">
                        <a:lnSpc>
                          <a:spcPct val="100000"/>
                        </a:lnSpc>
                        <a:spcBef>
                          <a:spcPts val="200"/>
                        </a:spcBef>
                        <a:spcAft>
                          <a:spcPts val="200"/>
                        </a:spcAft>
                      </a:pPr>
                      <a:r>
                        <a:rPr lang="vi-VN" sz="800" b="0" i="0" u="none" strike="noStrike" dirty="0">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r" fontAlgn="ctr">
                        <a:lnSpc>
                          <a:spcPct val="100000"/>
                        </a:lnSpc>
                        <a:spcBef>
                          <a:spcPts val="200"/>
                        </a:spcBef>
                        <a:spcAft>
                          <a:spcPts val="200"/>
                        </a:spcAft>
                      </a:pPr>
                      <a:r>
                        <a:rPr lang="vi-VN" sz="1200" b="0" i="0" u="none" strike="noStrike" dirty="0">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4"/>
                  </a:ext>
                </a:extLst>
              </a:tr>
              <a:tr h="323317">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en-US" sz="800" b="1" i="0" u="none" strike="noStrike" dirty="0">
                          <a:solidFill>
                            <a:schemeClr val="bg1"/>
                          </a:solidFill>
                          <a:effectLst/>
                          <a:latin typeface="+mn-lt"/>
                        </a:rPr>
                        <a:t>Total energy savings in MWh / year </a:t>
                      </a:r>
                      <a:r>
                        <a:rPr lang="vi-VN" sz="800" b="1" i="0" u="none" strike="noStrike" dirty="0">
                          <a:solidFill>
                            <a:schemeClr val="bg1"/>
                          </a:solidFill>
                          <a:effectLst/>
                          <a:latin typeface="+mn-lt"/>
                        </a:rPr>
                        <a:t>(DA = A</a:t>
                      </a:r>
                      <a:r>
                        <a:rPr lang="vi-VN" sz="800" b="1" i="0" u="none" strike="noStrike" baseline="-25000" dirty="0">
                          <a:solidFill>
                            <a:schemeClr val="bg1"/>
                          </a:solidFill>
                          <a:effectLst/>
                          <a:latin typeface="+mn-lt"/>
                        </a:rPr>
                        <a:t>trước</a:t>
                      </a:r>
                      <a:r>
                        <a:rPr lang="vi-VN" sz="800" b="1" i="0" u="none" strike="noStrike" dirty="0">
                          <a:solidFill>
                            <a:schemeClr val="bg1"/>
                          </a:solidFill>
                          <a:effectLst/>
                          <a:latin typeface="+mn-lt"/>
                        </a:rPr>
                        <a:t> x Pa/Pb - A</a:t>
                      </a:r>
                      <a:r>
                        <a:rPr lang="vi-VN" sz="800" b="1" i="0" u="none" strike="noStrike" baseline="-25000" dirty="0">
                          <a:solidFill>
                            <a:schemeClr val="bg1"/>
                          </a:solidFill>
                          <a:effectLst/>
                          <a:latin typeface="+mn-lt"/>
                        </a:rPr>
                        <a:t>sau</a:t>
                      </a:r>
                      <a:r>
                        <a:rPr lang="vi-VN" sz="800" b="1" i="0" u="none" strike="noStrike" dirty="0">
                          <a:solidFill>
                            <a:schemeClr val="bg1"/>
                          </a:solidFill>
                          <a:effectLst/>
                          <a:latin typeface="+mn-lt"/>
                        </a:rPr>
                        <a:t>)</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pPr algn="just" fontAlgn="ctr">
                        <a:lnSpc>
                          <a:spcPct val="100000"/>
                        </a:lnSpc>
                        <a:spcBef>
                          <a:spcPts val="200"/>
                        </a:spcBef>
                        <a:spcAft>
                          <a:spcPts val="200"/>
                        </a:spcAft>
                      </a:pPr>
                      <a:endParaRPr lang="vi-VN" sz="1300" b="1" i="0" u="none" strike="noStrike" dirty="0">
                        <a:solidFill>
                          <a:schemeClr val="bg1"/>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4AAD"/>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chemeClr val="bg1"/>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extLst>
                  <a:ext uri="{0D108BD9-81ED-4DB2-BD59-A6C34878D82A}">
                    <a16:rowId xmlns:a16="http://schemas.microsoft.com/office/drawing/2014/main" val="10015"/>
                  </a:ext>
                </a:extLst>
              </a:tr>
              <a:tr h="372859">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en-US" sz="800" b="1" i="0" u="none" strike="noStrike" dirty="0">
                          <a:solidFill>
                            <a:schemeClr val="bg1"/>
                          </a:solidFill>
                          <a:effectLst/>
                          <a:latin typeface="+mn-lt"/>
                        </a:rPr>
                        <a:t>Total annual energy savings as a percentage </a:t>
                      </a:r>
                      <a:r>
                        <a:rPr lang="vi-VN" sz="800" b="1" i="0" u="none" strike="noStrike" dirty="0">
                          <a:solidFill>
                            <a:schemeClr val="bg1"/>
                          </a:solidFill>
                          <a:effectLst/>
                          <a:latin typeface="+mn-lt"/>
                        </a:rPr>
                        <a:t>( = (DA x 100) / (A</a:t>
                      </a:r>
                      <a:r>
                        <a:rPr lang="vi-VN" sz="800" b="1" i="0" u="none" strike="noStrike" baseline="-25000" dirty="0">
                          <a:solidFill>
                            <a:schemeClr val="bg1"/>
                          </a:solidFill>
                          <a:effectLst/>
                          <a:latin typeface="+mn-lt"/>
                        </a:rPr>
                        <a:t>trước</a:t>
                      </a:r>
                      <a:r>
                        <a:rPr lang="vi-VN" sz="800" b="1" i="0" u="none" strike="noStrike" dirty="0">
                          <a:solidFill>
                            <a:schemeClr val="bg1"/>
                          </a:solidFill>
                          <a:effectLst/>
                          <a:latin typeface="+mn-lt"/>
                        </a:rPr>
                        <a:t> x Pa/Pb))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pPr algn="just" fontAlgn="ctr">
                        <a:lnSpc>
                          <a:spcPct val="100000"/>
                        </a:lnSpc>
                        <a:spcBef>
                          <a:spcPts val="200"/>
                        </a:spcBef>
                        <a:spcAft>
                          <a:spcPts val="200"/>
                        </a:spcAft>
                      </a:pPr>
                      <a:endParaRPr lang="vi-VN" sz="1300" b="1" i="0" u="none" strike="noStrike" dirty="0">
                        <a:solidFill>
                          <a:schemeClr val="bg1"/>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4AAD"/>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chemeClr val="bg1"/>
                          </a:solidFill>
                          <a:effectLst/>
                          <a:latin typeface="+mn-lt"/>
                        </a:rPr>
                        <a:t>#DIV/0!</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extLst>
                  <a:ext uri="{0D108BD9-81ED-4DB2-BD59-A6C34878D82A}">
                    <a16:rowId xmlns:a16="http://schemas.microsoft.com/office/drawing/2014/main" val="10016"/>
                  </a:ext>
                </a:extLst>
              </a:tr>
              <a:tr h="189266">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en-US" sz="800" b="1" i="0" u="none" strike="noStrike" dirty="0">
                          <a:solidFill>
                            <a:schemeClr val="bg1"/>
                          </a:solidFill>
                          <a:effectLst/>
                          <a:latin typeface="+mn-lt"/>
                        </a:rPr>
                        <a:t>Annual CO2 reduction in tons</a:t>
                      </a:r>
                      <a:endParaRPr lang="vi-VN" sz="800" b="1" i="0" u="none" strike="noStrike" dirty="0">
                        <a:solidFill>
                          <a:schemeClr val="bg1"/>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pPr algn="just" fontAlgn="ctr">
                        <a:lnSpc>
                          <a:spcPct val="100000"/>
                        </a:lnSpc>
                        <a:spcBef>
                          <a:spcPts val="200"/>
                        </a:spcBef>
                        <a:spcAft>
                          <a:spcPts val="200"/>
                        </a:spcAft>
                      </a:pPr>
                      <a:endParaRPr lang="vi-VN" sz="1300" b="1" i="0" u="none" strike="noStrike" dirty="0">
                        <a:solidFill>
                          <a:schemeClr val="bg1"/>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4AAD"/>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0" u="none" strike="noStrike" dirty="0">
                          <a:solidFill>
                            <a:schemeClr val="bg1"/>
                          </a:solidFill>
                          <a:effectLst/>
                          <a:latin typeface="+mn-lt"/>
                        </a:rPr>
                        <a:t>                             -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4AAD"/>
                    </a:solidFill>
                  </a:tcPr>
                </a:tc>
                <a:extLst>
                  <a:ext uri="{0D108BD9-81ED-4DB2-BD59-A6C34878D82A}">
                    <a16:rowId xmlns:a16="http://schemas.microsoft.com/office/drawing/2014/main" val="10017"/>
                  </a:ext>
                </a:extLst>
              </a:tr>
              <a:tr h="18926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en-US" sz="800" b="1" i="1" u="none" strike="noStrike" dirty="0">
                          <a:solidFill>
                            <a:srgbClr val="000000"/>
                          </a:solidFill>
                          <a:effectLst/>
                          <a:latin typeface="+mn-lt"/>
                        </a:rPr>
                        <a:t>Where</a:t>
                      </a:r>
                      <a:endParaRPr lang="vi-VN" sz="800" b="1" i="1"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1" u="none" strike="noStrike">
                          <a:solidFill>
                            <a:srgbClr val="000000"/>
                          </a:solidFill>
                          <a:effectLst/>
                          <a:latin typeface="+mn-lt"/>
                        </a:rPr>
                        <a:t> </a:t>
                      </a:r>
                    </a:p>
                  </a:txBody>
                  <a:tcPr marL="6122" marR="6122" marT="61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just" fontAlgn="ctr">
                        <a:lnSpc>
                          <a:spcPct val="100000"/>
                        </a:lnSpc>
                        <a:spcBef>
                          <a:spcPts val="200"/>
                        </a:spcBef>
                        <a:spcAft>
                          <a:spcPts val="200"/>
                        </a:spcAft>
                      </a:pPr>
                      <a:endParaRPr lang="vi-VN" sz="1300" b="1" i="1" u="none" strike="noStrike">
                        <a:solidFill>
                          <a:srgbClr val="000000"/>
                        </a:solidFill>
                        <a:effectLst/>
                        <a:latin typeface="+mn-lt"/>
                      </a:endParaRPr>
                    </a:p>
                  </a:txBody>
                  <a:tcPr marL="6122" marR="6122" marT="61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1" u="none" strike="noStrike">
                          <a:solidFill>
                            <a:srgbClr val="000000"/>
                          </a:solidFill>
                          <a:effectLst/>
                          <a:latin typeface="+mn-lt"/>
                        </a:rPr>
                        <a:t> </a:t>
                      </a:r>
                    </a:p>
                  </a:txBody>
                  <a:tcPr marL="6122" marR="6122" marT="61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just" fontAlgn="ctr">
                        <a:lnSpc>
                          <a:spcPct val="100000"/>
                        </a:lnSpc>
                        <a:spcBef>
                          <a:spcPts val="200"/>
                        </a:spcBef>
                        <a:spcAft>
                          <a:spcPts val="200"/>
                        </a:spcAft>
                      </a:pPr>
                      <a:endParaRPr lang="vi-VN" sz="1300" b="1" i="1" u="none" strike="noStrike">
                        <a:solidFill>
                          <a:srgbClr val="000000"/>
                        </a:solidFill>
                        <a:effectLst/>
                        <a:latin typeface="+mn-lt"/>
                      </a:endParaRPr>
                    </a:p>
                  </a:txBody>
                  <a:tcPr marL="6122" marR="6122" marT="612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1" u="none" strike="noStrike" dirty="0">
                          <a:solidFill>
                            <a:srgbClr val="000000"/>
                          </a:solidFill>
                          <a:effectLst/>
                          <a:latin typeface="+mn-lt"/>
                        </a:rPr>
                        <a:t> </a:t>
                      </a:r>
                    </a:p>
                  </a:txBody>
                  <a:tcPr marL="6122" marR="6122" marT="6122"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just" fontAlgn="ctr">
                        <a:lnSpc>
                          <a:spcPct val="100000"/>
                        </a:lnSpc>
                        <a:spcBef>
                          <a:spcPts val="200"/>
                        </a:spcBef>
                        <a:spcAft>
                          <a:spcPts val="200"/>
                        </a:spcAft>
                      </a:pPr>
                      <a:endParaRPr lang="vi-VN" sz="1300" b="1" i="1" u="none" strike="noStrike">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1" u="none" strike="noStrike">
                          <a:solidFill>
                            <a:srgbClr val="000000"/>
                          </a:solidFill>
                          <a:effectLst/>
                          <a:latin typeface="+mn-lt"/>
                        </a:rPr>
                        <a:t>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8"/>
                  </a:ext>
                </a:extLst>
              </a:tr>
              <a:tr h="189266">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fontAlgn="b">
                        <a:lnSpc>
                          <a:spcPct val="100000"/>
                        </a:lnSpc>
                        <a:spcBef>
                          <a:spcPts val="200"/>
                        </a:spcBef>
                        <a:spcAft>
                          <a:spcPts val="200"/>
                        </a:spcAft>
                      </a:pPr>
                      <a:r>
                        <a:rPr lang="vi-VN" sz="800" b="0" i="1" u="none" strike="noStrike" dirty="0">
                          <a:solidFill>
                            <a:srgbClr val="000000"/>
                          </a:solidFill>
                          <a:effectLst/>
                          <a:latin typeface="+mn-lt"/>
                        </a:rPr>
                        <a:t>     - </a:t>
                      </a:r>
                      <a:r>
                        <a:rPr lang="en-US" sz="800" b="0" i="1" u="none" strike="noStrike" dirty="0">
                          <a:solidFill>
                            <a:srgbClr val="000000"/>
                          </a:solidFill>
                          <a:effectLst/>
                          <a:latin typeface="+mn-lt"/>
                        </a:rPr>
                        <a:t>Annual production (output) expected after the sub-project (Pa):</a:t>
                      </a:r>
                      <a:endParaRPr lang="vi-VN" sz="800" b="0" i="1" u="none" strike="noStrike" dirty="0">
                        <a:solidFill>
                          <a:srgbClr val="000000"/>
                        </a:solidFill>
                        <a:effectLst/>
                        <a:latin typeface="+mn-lt"/>
                      </a:endParaRPr>
                    </a:p>
                  </a:txBody>
                  <a:tcPr marL="6122" marR="6122" marT="61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pPr algn="l" fontAlgn="b">
                        <a:lnSpc>
                          <a:spcPct val="100000"/>
                        </a:lnSpc>
                        <a:spcBef>
                          <a:spcPts val="200"/>
                        </a:spcBef>
                        <a:spcAft>
                          <a:spcPts val="200"/>
                        </a:spcAft>
                      </a:pPr>
                      <a:endParaRPr lang="vi-VN" sz="1300" b="0" i="1" u="none" strike="noStrike">
                        <a:solidFill>
                          <a:srgbClr val="000000"/>
                        </a:solidFill>
                        <a:effectLst/>
                        <a:latin typeface="+mn-lt"/>
                      </a:endParaRPr>
                    </a:p>
                  </a:txBody>
                  <a:tcPr marL="6122" marR="6122" marT="612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1" u="none" strike="noStrike">
                          <a:solidFill>
                            <a:srgbClr val="000000"/>
                          </a:solidFill>
                          <a:effectLst/>
                          <a:latin typeface="+mn-lt"/>
                        </a:rPr>
                        <a:t>                        1.00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19"/>
                  </a:ext>
                </a:extLst>
              </a:tr>
              <a:tr h="189266">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0" i="1" u="none" strike="noStrike" dirty="0">
                          <a:solidFill>
                            <a:srgbClr val="000000"/>
                          </a:solidFill>
                          <a:effectLst/>
                          <a:latin typeface="+mn-lt"/>
                        </a:rPr>
                        <a:t>     - </a:t>
                      </a:r>
                      <a:r>
                        <a:rPr lang="en-US" sz="800" b="0" i="1" u="none" strike="noStrike" dirty="0">
                          <a:solidFill>
                            <a:srgbClr val="000000"/>
                          </a:solidFill>
                          <a:effectLst/>
                          <a:latin typeface="+mn-lt"/>
                        </a:rPr>
                        <a:t>Average annual production (output) of the 2 years before the sub-project (Pb):</a:t>
                      </a:r>
                      <a:endParaRPr lang="vi-VN" sz="800" b="0" i="1"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pPr algn="just" fontAlgn="ctr">
                        <a:lnSpc>
                          <a:spcPct val="100000"/>
                        </a:lnSpc>
                        <a:spcBef>
                          <a:spcPts val="200"/>
                        </a:spcBef>
                        <a:spcAft>
                          <a:spcPts val="200"/>
                        </a:spcAft>
                      </a:pPr>
                      <a:endParaRPr lang="vi-VN" sz="1300" b="0" i="1" u="none" strike="noStrike">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1" u="none" strike="noStrike" dirty="0">
                          <a:solidFill>
                            <a:srgbClr val="000000"/>
                          </a:solidFill>
                          <a:effectLst/>
                          <a:latin typeface="+mn-lt"/>
                        </a:rPr>
                        <a:t>                        1.00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0"/>
                  </a:ext>
                </a:extLst>
              </a:tr>
              <a:tr h="189266">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just" fontAlgn="ctr">
                        <a:lnSpc>
                          <a:spcPct val="100000"/>
                        </a:lnSpc>
                        <a:spcBef>
                          <a:spcPts val="200"/>
                        </a:spcBef>
                        <a:spcAft>
                          <a:spcPts val="200"/>
                        </a:spcAft>
                      </a:pPr>
                      <a:r>
                        <a:rPr lang="vi-VN" sz="800" b="1" i="1" u="none" strike="noStrike" dirty="0">
                          <a:solidFill>
                            <a:srgbClr val="000000"/>
                          </a:solidFill>
                          <a:effectLst/>
                          <a:latin typeface="+mn-lt"/>
                        </a:rPr>
                        <a:t>    - Production coefficient (= Pa / Pb)</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endParaRPr lang="en-US"/>
                    </a:p>
                  </a:txBody>
                  <a:tcPr/>
                </a:tc>
                <a:tc hMerge="1">
                  <a:txBody>
                    <a:bodyPr/>
                    <a:lstStyle/>
                    <a:p>
                      <a:endParaRPr lang="vi-VN"/>
                    </a:p>
                  </a:txBody>
                  <a:tcPr/>
                </a:tc>
                <a:tc hMerge="1">
                  <a:txBody>
                    <a:bodyPr/>
                    <a:lstStyle/>
                    <a:p>
                      <a:pPr algn="just" fontAlgn="ctr">
                        <a:lnSpc>
                          <a:spcPct val="100000"/>
                        </a:lnSpc>
                        <a:spcBef>
                          <a:spcPts val="200"/>
                        </a:spcBef>
                        <a:spcAft>
                          <a:spcPts val="200"/>
                        </a:spcAft>
                      </a:pPr>
                      <a:endParaRPr lang="vi-VN" sz="1300" b="1" i="1" u="none" strike="noStrike" dirty="0">
                        <a:solidFill>
                          <a:srgbClr val="000000"/>
                        </a:solidFill>
                        <a:effectLst/>
                        <a:latin typeface="+mn-lt"/>
                      </a:endParaRP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fontAlgn="ctr">
                        <a:lnSpc>
                          <a:spcPct val="100000"/>
                        </a:lnSpc>
                        <a:spcBef>
                          <a:spcPts val="200"/>
                        </a:spcBef>
                        <a:spcAft>
                          <a:spcPts val="200"/>
                        </a:spcAft>
                      </a:pPr>
                      <a:r>
                        <a:rPr lang="vi-VN" sz="800" b="0" i="1" u="none" strike="noStrike" dirty="0">
                          <a:solidFill>
                            <a:srgbClr val="000000"/>
                          </a:solidFill>
                          <a:effectLst/>
                          <a:latin typeface="+mn-lt"/>
                        </a:rPr>
                        <a:t>                        1.00   </a:t>
                      </a:r>
                    </a:p>
                  </a:txBody>
                  <a:tcPr marL="6122" marR="6122" marT="612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21"/>
                  </a:ext>
                </a:extLst>
              </a:tr>
            </a:tbl>
          </a:graphicData>
        </a:graphic>
      </p:graphicFrame>
      <p:sp>
        <p:nvSpPr>
          <p:cNvPr id="6" name="Title 2">
            <a:extLst>
              <a:ext uri="{FF2B5EF4-FFF2-40B4-BE49-F238E27FC236}">
                <a16:creationId xmlns:a16="http://schemas.microsoft.com/office/drawing/2014/main" id="{A5A70136-0781-321C-2376-10D492413514}"/>
              </a:ext>
            </a:extLst>
          </p:cNvPr>
          <p:cNvSpPr txBox="1">
            <a:spLocks/>
          </p:cNvSpPr>
          <p:nvPr/>
        </p:nvSpPr>
        <p:spPr>
          <a:xfrm>
            <a:off x="810111" y="1109609"/>
            <a:ext cx="10571778" cy="273770"/>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000" b="1" i="0" u="none" strike="noStrike" kern="0" cap="none" spc="0" normalizeH="0" baseline="0" noProof="0" dirty="0">
                <a:ln>
                  <a:noFill/>
                </a:ln>
                <a:solidFill>
                  <a:srgbClr val="FFFFFF"/>
                </a:solidFill>
                <a:effectLst/>
                <a:uLnTx/>
                <a:uFillTx/>
                <a:latin typeface="Arial"/>
                <a:cs typeface="Arial"/>
                <a:sym typeface="Arial"/>
              </a:rPr>
              <a:t>Calculation and appraisal of energy savings</a:t>
            </a:r>
          </a:p>
        </p:txBody>
      </p:sp>
    </p:spTree>
    <p:extLst>
      <p:ext uri="{BB962C8B-B14F-4D97-AF65-F5344CB8AC3E}">
        <p14:creationId xmlns:p14="http://schemas.microsoft.com/office/powerpoint/2010/main" val="2580959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7780F6C-8EDF-910C-1A6B-8F0F17C3DD5E}"/>
              </a:ext>
            </a:extLst>
          </p:cNvPr>
          <p:cNvSpPr txBox="1">
            <a:spLocks/>
          </p:cNvSpPr>
          <p:nvPr/>
        </p:nvSpPr>
        <p:spPr>
          <a:xfrm>
            <a:off x="1840363" y="2553529"/>
            <a:ext cx="9004431"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5000" b="1" i="0" u="none" strike="noStrike" kern="0" cap="none" spc="0" normalizeH="0" baseline="0" noProof="0" dirty="0">
                <a:ln>
                  <a:noFill/>
                </a:ln>
                <a:solidFill>
                  <a:srgbClr val="003153"/>
                </a:solidFill>
                <a:effectLst/>
                <a:uLnTx/>
                <a:uFillTx/>
                <a:latin typeface="Arial"/>
                <a:cs typeface="Arial"/>
                <a:sym typeface="Arial"/>
              </a:rPr>
              <a:t>Guidance on preparing project appraisal reports</a:t>
            </a:r>
          </a:p>
        </p:txBody>
      </p:sp>
    </p:spTree>
    <p:extLst>
      <p:ext uri="{BB962C8B-B14F-4D97-AF65-F5344CB8AC3E}">
        <p14:creationId xmlns:p14="http://schemas.microsoft.com/office/powerpoint/2010/main" val="2503710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18B47B9D-53D5-C83D-9792-FC615948E49C}"/>
              </a:ext>
            </a:extLst>
          </p:cNvPr>
          <p:cNvSpPr txBox="1">
            <a:spLocks/>
          </p:cNvSpPr>
          <p:nvPr/>
        </p:nvSpPr>
        <p:spPr>
          <a:xfrm>
            <a:off x="838200" y="1927731"/>
            <a:ext cx="10515600" cy="4351338"/>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just" defTabSz="914400" rtl="0" eaLnBrk="1" fontAlgn="auto" latinLnBrk="0" hangingPunct="1">
              <a:lnSpc>
                <a:spcPct val="114000"/>
              </a:lnSpc>
              <a:spcBef>
                <a:spcPts val="300"/>
              </a:spcBef>
              <a:spcAft>
                <a:spcPts val="300"/>
              </a:spcAft>
              <a:buClr>
                <a:srgbClr val="000000"/>
              </a:buClr>
              <a:buSzPts val="1800"/>
              <a:buFont typeface="Arial"/>
              <a:buNone/>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Below is the guidance prepared to support the Appraisal Team in developing the Appraisal Report:</a:t>
            </a:r>
          </a:p>
          <a:p>
            <a:pPr marL="628650" marR="0" lvl="0" indent="-400050" algn="just" defTabSz="914400" rtl="0" eaLnBrk="1" fontAlgn="auto" latinLnBrk="0" hangingPunct="1">
              <a:lnSpc>
                <a:spcPct val="114000"/>
              </a:lnSpc>
              <a:spcBef>
                <a:spcPts val="300"/>
              </a:spcBef>
              <a:spcAft>
                <a:spcPts val="300"/>
              </a:spcAft>
              <a:buClr>
                <a:srgbClr val="000000"/>
              </a:buClr>
              <a:buSzPts val="1800"/>
              <a:buFont typeface="Arial"/>
              <a:buAutoNum type="romanUcPeriod"/>
              <a:tabLst/>
              <a:defRPr/>
            </a:pPr>
            <a:r>
              <a:rPr kumimoji="0" lang="en-US" sz="1600" b="1" i="0" u="none" strike="noStrike" kern="0" cap="none" spc="0" normalizeH="0" baseline="0" noProof="0" dirty="0">
                <a:ln>
                  <a:noFill/>
                </a:ln>
                <a:solidFill>
                  <a:srgbClr val="004AAD"/>
                </a:solidFill>
                <a:effectLst/>
                <a:uLnTx/>
                <a:uFillTx/>
                <a:latin typeface="Arial"/>
                <a:ea typeface="Calibri"/>
                <a:cs typeface="Calibri"/>
                <a:sym typeface="Calibri"/>
              </a:rPr>
              <a:t>Description of the Borrower</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Arial" panose="020B0604020202020204" pitchFamily="34" charset="0"/>
              <a:buChar char="•"/>
              <a:tabLst/>
              <a:defRPr/>
            </a:pPr>
            <a:r>
              <a:rPr kumimoji="0" lang="en-US" sz="1600" b="1" i="1" u="none" strike="noStrike" kern="0" cap="none" spc="0" normalizeH="0" baseline="0" noProof="0" dirty="0">
                <a:ln>
                  <a:noFill/>
                </a:ln>
                <a:solidFill>
                  <a:srgbClr val="000000"/>
                </a:solidFill>
                <a:effectLst/>
                <a:uLnTx/>
                <a:uFillTx/>
                <a:latin typeface="Arial"/>
                <a:ea typeface="Calibri"/>
                <a:cs typeface="Calibri"/>
                <a:sym typeface="Calibri"/>
              </a:rPr>
              <a:t>Type of borrower (e.g., Industrial Enterprise (IE), ESCOs, building owners, and end-users from municipal governments)</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Arial" panose="020B0604020202020204" pitchFamily="34" charset="0"/>
              <a:buChar char="•"/>
              <a:tabLst/>
              <a:defRPr/>
            </a:pPr>
            <a:r>
              <a:rPr kumimoji="0" lang="en-US" sz="1600" b="1" i="1" u="none" strike="noStrike" kern="0" cap="none" spc="0" normalizeH="0" baseline="0" noProof="0" dirty="0">
                <a:ln>
                  <a:noFill/>
                </a:ln>
                <a:solidFill>
                  <a:srgbClr val="000000"/>
                </a:solidFill>
                <a:effectLst/>
                <a:uLnTx/>
                <a:uFillTx/>
                <a:latin typeface="Arial"/>
                <a:ea typeface="Calibri"/>
                <a:cs typeface="Calibri"/>
                <a:sym typeface="Calibri"/>
              </a:rPr>
              <a:t>Industrial Enterprise (IE):</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Courier New" panose="02070309020205020404" pitchFamily="49" charset="0"/>
              <a:buChar char="o"/>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General introduction of the IE: Year of establishment, charter capital, scale of operations, position in the industry, etc.</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Courier New" panose="02070309020205020404" pitchFamily="49" charset="0"/>
              <a:buChar char="o"/>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Organizational and management structure of the IE: Organizational chart, list of Board of Directors and senior executive committee, financial and information management, etc.</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Courier New" panose="02070309020205020404" pitchFamily="49" charset="0"/>
              <a:buChar char="o"/>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Relationship between the borrower (IE) and PFI: Previous loans, debt repayment, current credit limits, relationship with other financial institutions.</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Arial" panose="020B0604020202020204" pitchFamily="34" charset="0"/>
              <a:buChar char="•"/>
              <a:tabLst/>
              <a:defRPr/>
            </a:pPr>
            <a:r>
              <a:rPr kumimoji="0" lang="en-US" sz="1600" b="1" i="1" u="none" strike="noStrike" kern="0" cap="none" spc="0" normalizeH="0" baseline="0" noProof="0" dirty="0">
                <a:ln>
                  <a:noFill/>
                </a:ln>
                <a:solidFill>
                  <a:srgbClr val="000000"/>
                </a:solidFill>
                <a:effectLst/>
                <a:uLnTx/>
                <a:uFillTx/>
                <a:latin typeface="Arial"/>
                <a:ea typeface="Calibri"/>
                <a:cs typeface="Calibri"/>
                <a:sym typeface="Calibri"/>
              </a:rPr>
              <a:t>ESCOs:</a:t>
            </a:r>
          </a:p>
          <a:p>
            <a:pPr marL="514350" marR="0" lvl="0" indent="-285750" algn="just" defTabSz="914400" rtl="0" eaLnBrk="1" fontAlgn="auto" latinLnBrk="0" hangingPunct="1">
              <a:lnSpc>
                <a:spcPct val="114000"/>
              </a:lnSpc>
              <a:spcBef>
                <a:spcPts val="300"/>
              </a:spcBef>
              <a:spcAft>
                <a:spcPts val="300"/>
              </a:spcAft>
              <a:buClr>
                <a:srgbClr val="000000"/>
              </a:buClr>
              <a:buSzPts val="1800"/>
              <a:buFont typeface="Courier New" panose="02070309020205020404" pitchFamily="49" charset="0"/>
              <a:buChar char="o"/>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General introduction of the borrower: Year of establishment, charter capital, scale of operations, position in the ESCO sector, etc.</a:t>
            </a:r>
            <a:endParaRPr kumimoji="0" lang="vi-VN" sz="16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Calibri"/>
              <a:sym typeface="Calibri"/>
            </a:endParaRPr>
          </a:p>
        </p:txBody>
      </p:sp>
      <p:sp>
        <p:nvSpPr>
          <p:cNvPr id="6" name="Title 2">
            <a:extLst>
              <a:ext uri="{FF2B5EF4-FFF2-40B4-BE49-F238E27FC236}">
                <a16:creationId xmlns:a16="http://schemas.microsoft.com/office/drawing/2014/main" id="{8644564A-820B-42EB-ABFA-2B1C95525D41}"/>
              </a:ext>
            </a:extLst>
          </p:cNvPr>
          <p:cNvSpPr txBox="1">
            <a:spLocks/>
          </p:cNvSpPr>
          <p:nvPr/>
        </p:nvSpPr>
        <p:spPr>
          <a:xfrm>
            <a:off x="838201" y="111722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4191872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537722DB-213F-5345-D75F-7DF7229D7F5A}"/>
              </a:ext>
            </a:extLst>
          </p:cNvPr>
          <p:cNvSpPr txBox="1">
            <a:spLocks/>
          </p:cNvSpPr>
          <p:nvPr/>
        </p:nvSpPr>
        <p:spPr>
          <a:xfrm>
            <a:off x="838200" y="1857294"/>
            <a:ext cx="10515600" cy="4790427"/>
          </a:xfrm>
          <a:prstGeom prst="rect">
            <a:avLst/>
          </a:prstGeom>
          <a:solidFill>
            <a:schemeClr val="bg1"/>
          </a:solid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Organizational and Management Structure of the Borrower: Organizational chart, list of Board of Directors and senior executive committee, financial and information management, etc.</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Relationship between the Borrower and PFI: Previous loans, debt repayment, current credit limits, relationship with other financial institutions.</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Description of the Investment Recipient Enterprise: Type of enterprise, year of establishment, charter capital, organizational and management structure. </a:t>
            </a:r>
          </a:p>
          <a:p>
            <a:pPr marL="474300" marR="0" lvl="3" indent="0" algn="just"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sz="1800" b="1" i="0" u="none" strike="noStrike" kern="0" cap="none" spc="0" normalizeH="0" baseline="0" noProof="0">
                <a:ln>
                  <a:noFill/>
                </a:ln>
                <a:solidFill>
                  <a:srgbClr val="000000"/>
                </a:solidFill>
                <a:effectLst/>
                <a:uLnTx/>
                <a:uFillTx/>
                <a:latin typeface="Calibri"/>
                <a:ea typeface="Calibri"/>
                <a:cs typeface="Calibri"/>
                <a:sym typeface="Calibri"/>
              </a:rPr>
              <a:t>Building owner/end-user/building heating &amp; cooling system operator:</a:t>
            </a:r>
            <a:endParaRPr kumimoji="0" lang="en-US" sz="1600" b="0" i="0" u="none" strike="noStrike" kern="0" cap="none" spc="0" normalizeH="0" baseline="0" noProof="0">
              <a:ln>
                <a:noFill/>
              </a:ln>
              <a:solidFill>
                <a:srgbClr val="000000"/>
              </a:solidFill>
              <a:effectLst/>
              <a:uLnTx/>
              <a:uFillTx/>
              <a:latin typeface="Arial"/>
              <a:ea typeface="Calibri"/>
              <a:cs typeface="Calibri"/>
              <a:sym typeface="Calibri"/>
            </a:endParaRP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700" b="0" i="0" u="none" strike="noStrike" kern="0" cap="none" spc="0" normalizeH="0" baseline="0" noProof="0">
                <a:ln>
                  <a:noFill/>
                </a:ln>
                <a:solidFill>
                  <a:srgbClr val="000000"/>
                </a:solidFill>
                <a:effectLst/>
                <a:uLnTx/>
                <a:uFillTx/>
                <a:latin typeface="Arial"/>
                <a:ea typeface="Calibri"/>
                <a:cs typeface="Calibri"/>
                <a:sym typeface="Calibri"/>
              </a:rPr>
              <a:t>Borrower (building owner, school/hospital, heating or cooling system operator)</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700" b="0" i="0" u="none" strike="noStrike" kern="0" cap="none" spc="0" normalizeH="0" baseline="0" noProof="0">
                <a:ln>
                  <a:noFill/>
                </a:ln>
                <a:solidFill>
                  <a:srgbClr val="000000"/>
                </a:solidFill>
                <a:effectLst/>
                <a:uLnTx/>
                <a:uFillTx/>
                <a:latin typeface="Arial"/>
                <a:ea typeface="Calibri"/>
                <a:cs typeface="Calibri"/>
                <a:sym typeface="Calibri"/>
              </a:rPr>
              <a:t>Description of (the) project equipment</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700" b="0" i="0" u="none" strike="noStrike" kern="0" cap="none" spc="0" normalizeH="0" baseline="0" noProof="0">
                <a:ln>
                  <a:noFill/>
                </a:ln>
                <a:solidFill>
                  <a:srgbClr val="000000"/>
                </a:solidFill>
                <a:effectLst/>
                <a:uLnTx/>
                <a:uFillTx/>
                <a:latin typeface="Arial"/>
                <a:ea typeface="Calibri"/>
                <a:cs typeface="Calibri"/>
                <a:sym typeface="Calibri"/>
              </a:rPr>
              <a:t>Construction date</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700" b="0" i="0" u="none" strike="noStrike" kern="0" cap="none" spc="0" normalizeH="0" baseline="0" noProof="0">
                <a:ln>
                  <a:noFill/>
                </a:ln>
                <a:solidFill>
                  <a:srgbClr val="000000"/>
                </a:solidFill>
                <a:effectLst/>
                <a:uLnTx/>
                <a:uFillTx/>
                <a:latin typeface="Arial"/>
                <a:ea typeface="Calibri"/>
                <a:cs typeface="Calibri"/>
                <a:sym typeface="Calibri"/>
              </a:rPr>
              <a:t>Location: Address and description of the surrounding area (e.g., building type—residential, commercial, or government administrative buildings)</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700" b="0" i="0" u="none" strike="noStrike" kern="0" cap="none" spc="0" normalizeH="0" baseline="0" noProof="0">
                <a:ln>
                  <a:noFill/>
                </a:ln>
                <a:solidFill>
                  <a:srgbClr val="000000"/>
                </a:solidFill>
                <a:effectLst/>
                <a:uLnTx/>
                <a:uFillTx/>
                <a:latin typeface="Arial"/>
                <a:ea typeface="Calibri"/>
                <a:cs typeface="Calibri"/>
                <a:sym typeface="Calibri"/>
              </a:rPr>
              <a:t>Organizational and management structure of the borrower, including the Board of Directors and/or management framework.</a:t>
            </a:r>
          </a:p>
          <a:p>
            <a:pPr marL="817200" marR="0" lvl="3" indent="-342900" algn="just" defTabSz="914400" rtl="0" eaLnBrk="1" fontAlgn="auto" latinLnBrk="0" hangingPunct="1">
              <a:lnSpc>
                <a:spcPct val="114000"/>
              </a:lnSpc>
              <a:spcBef>
                <a:spcPts val="200"/>
              </a:spcBef>
              <a:spcAft>
                <a:spcPts val="200"/>
              </a:spcAft>
              <a:buClr>
                <a:srgbClr val="000000"/>
              </a:buClr>
              <a:buSzPts val="1800"/>
              <a:buFont typeface="Arial"/>
              <a:buChar char="•"/>
              <a:tabLst/>
              <a:defRPr/>
            </a:pPr>
            <a:r>
              <a:rPr kumimoji="0" lang="en-US" sz="1700" b="0" i="0" u="none" strike="noStrike" kern="0" cap="none" spc="0" normalizeH="0" baseline="0" noProof="0">
                <a:ln>
                  <a:noFill/>
                </a:ln>
                <a:solidFill>
                  <a:srgbClr val="000000"/>
                </a:solidFill>
                <a:effectLst/>
                <a:uLnTx/>
                <a:uFillTx/>
                <a:latin typeface="Arial"/>
                <a:ea typeface="Calibri"/>
                <a:cs typeface="Calibri"/>
                <a:sym typeface="Calibri"/>
              </a:rPr>
              <a:t>Relationship between the borrower and PFI: Previous loans, debt repayment, current credit limits, relationship with other financial institutions.</a:t>
            </a:r>
            <a:endParaRPr kumimoji="0" lang="vi-VN" sz="17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Calibri"/>
              <a:sym typeface="Calibri"/>
            </a:endParaRPr>
          </a:p>
        </p:txBody>
      </p:sp>
      <p:sp>
        <p:nvSpPr>
          <p:cNvPr id="7" name="Title 2">
            <a:extLst>
              <a:ext uri="{FF2B5EF4-FFF2-40B4-BE49-F238E27FC236}">
                <a16:creationId xmlns:a16="http://schemas.microsoft.com/office/drawing/2014/main" id="{7A36ABE7-1FBE-745D-5C11-45AADC2B4849}"/>
              </a:ext>
            </a:extLst>
          </p:cNvPr>
          <p:cNvSpPr txBox="1">
            <a:spLocks/>
          </p:cNvSpPr>
          <p:nvPr/>
        </p:nvSpPr>
        <p:spPr>
          <a:xfrm>
            <a:off x="838200" y="1178872"/>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471434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56C32710-AB93-FDF0-0516-F4B86252255A}"/>
              </a:ext>
            </a:extLst>
          </p:cNvPr>
          <p:cNvSpPr txBox="1">
            <a:spLocks/>
          </p:cNvSpPr>
          <p:nvPr/>
        </p:nvSpPr>
        <p:spPr>
          <a:xfrm>
            <a:off x="726439" y="1886177"/>
            <a:ext cx="10515600" cy="4351338"/>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a:buNone/>
              <a:tabLst/>
              <a:defRPr/>
            </a:pPr>
            <a:r>
              <a:rPr kumimoji="0" lang="en-US" sz="2000" b="1" i="0" u="none" strike="noStrike" kern="0" cap="none" spc="0" normalizeH="0" baseline="0" noProof="0" dirty="0">
                <a:ln>
                  <a:noFill/>
                </a:ln>
                <a:solidFill>
                  <a:srgbClr val="000000"/>
                </a:solidFill>
                <a:effectLst/>
                <a:uLnTx/>
                <a:uFillTx/>
                <a:latin typeface="Arial"/>
                <a:ea typeface="Calibri"/>
                <a:cs typeface="Calibri"/>
                <a:sym typeface="Calibri"/>
              </a:rPr>
              <a:t>II. Business operations of the borrower and financial assessment</a:t>
            </a:r>
            <a:endParaRPr kumimoji="0" lang="en-US" sz="2000" b="0" i="0" u="none" strike="noStrike" kern="0" cap="none" spc="0" normalizeH="0" baseline="0" noProof="0" dirty="0">
              <a:ln>
                <a:noFill/>
              </a:ln>
              <a:solidFill>
                <a:srgbClr val="000000"/>
              </a:solidFill>
              <a:effectLst/>
              <a:uLnTx/>
              <a:uFillTx/>
              <a:latin typeface="Arial"/>
              <a:ea typeface="Calibri"/>
              <a:cs typeface="Calibri"/>
              <a:sym typeface="Calibri"/>
            </a:endParaRPr>
          </a:p>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a:buNone/>
              <a:tabLst/>
              <a:defRPr/>
            </a:pPr>
            <a:r>
              <a:rPr kumimoji="0" lang="en-US" sz="2000" b="1" i="0" u="none" strike="noStrike" kern="0" cap="none" spc="0" normalizeH="0" baseline="0" noProof="0" dirty="0">
                <a:ln>
                  <a:noFill/>
                </a:ln>
                <a:solidFill>
                  <a:srgbClr val="000000"/>
                </a:solidFill>
                <a:effectLst/>
                <a:uLnTx/>
                <a:uFillTx/>
                <a:latin typeface="Arial"/>
                <a:ea typeface="Calibri"/>
                <a:cs typeface="Calibri"/>
                <a:sym typeface="Calibri"/>
              </a:rPr>
              <a:t>1. For industrial enterprise borrowers</a:t>
            </a:r>
            <a:endParaRPr kumimoji="0" lang="en-US" sz="2000" b="0" i="0" u="none" strike="noStrike" kern="0" cap="none" spc="0" normalizeH="0" baseline="0" noProof="0" dirty="0">
              <a:ln>
                <a:noFill/>
              </a:ln>
              <a:solidFill>
                <a:srgbClr val="000000"/>
              </a:solidFill>
              <a:effectLst/>
              <a:uLnTx/>
              <a:uFillTx/>
              <a:latin typeface="Arial"/>
              <a:ea typeface="Calibri"/>
              <a:cs typeface="Calibri"/>
              <a:sym typeface="Calibri"/>
            </a:endParaRPr>
          </a:p>
          <a:p>
            <a:pPr marL="914400" marR="0" lvl="1" indent="-381000" algn="l"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2000" b="0" i="0" u="none" strike="noStrike" kern="0" cap="none" spc="0" normalizeH="0" baseline="0" noProof="0" dirty="0">
                <a:ln>
                  <a:noFill/>
                </a:ln>
                <a:solidFill>
                  <a:srgbClr val="000000"/>
                </a:solidFill>
                <a:effectLst/>
                <a:uLnTx/>
                <a:uFillTx/>
                <a:latin typeface="Arial"/>
                <a:ea typeface="Calibri"/>
                <a:cs typeface="Calibri"/>
                <a:sym typeface="Calibri"/>
              </a:rPr>
              <a:t>Assessment of the borrower's industrial indicators, trends, prospects, and market position; evaluation of the borrower's management strengths and corporate governance structure; analysis of key business risks.</a:t>
            </a:r>
          </a:p>
          <a:p>
            <a:pPr marL="914400" marR="0" lvl="1" indent="-381000" algn="l"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2000" b="0" i="0" u="none" strike="noStrike" kern="0" cap="none" spc="0" normalizeH="0" baseline="0" noProof="0" dirty="0">
                <a:ln>
                  <a:noFill/>
                </a:ln>
                <a:solidFill>
                  <a:srgbClr val="000000"/>
                </a:solidFill>
                <a:effectLst/>
                <a:uLnTx/>
                <a:uFillTx/>
                <a:latin typeface="Arial"/>
                <a:ea typeface="Calibri"/>
                <a:cs typeface="Calibri"/>
                <a:sym typeface="Calibri"/>
              </a:rPr>
              <a:t>Analysis of state policies and guidelines for the industry, and PFI's policies and guidelines for the industry.</a:t>
            </a:r>
          </a:p>
          <a:p>
            <a:pPr marL="914400" marR="0" lvl="1" indent="-381000" algn="l"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2000" b="0" i="0" u="none" strike="noStrike" kern="0" cap="none" spc="0" normalizeH="0" baseline="0" noProof="0" dirty="0">
                <a:ln>
                  <a:noFill/>
                </a:ln>
                <a:solidFill>
                  <a:srgbClr val="000000"/>
                </a:solidFill>
                <a:effectLst/>
                <a:uLnTx/>
                <a:uFillTx/>
                <a:latin typeface="Arial"/>
                <a:ea typeface="Calibri"/>
                <a:cs typeface="Calibri"/>
                <a:sym typeface="Calibri"/>
              </a:rPr>
              <a:t>Financial status of the borrower: Based on a comprehensive analysis of the borrower's financial reports—capital structure, operating profit, sales growth, debt repayment capacity, liquidity, etc.</a:t>
            </a:r>
          </a:p>
        </p:txBody>
      </p:sp>
      <p:sp>
        <p:nvSpPr>
          <p:cNvPr id="6" name="Title 2">
            <a:extLst>
              <a:ext uri="{FF2B5EF4-FFF2-40B4-BE49-F238E27FC236}">
                <a16:creationId xmlns:a16="http://schemas.microsoft.com/office/drawing/2014/main" id="{DBEF3E18-377F-6885-55D9-D96055A83B91}"/>
              </a:ext>
            </a:extLst>
          </p:cNvPr>
          <p:cNvSpPr txBox="1">
            <a:spLocks/>
          </p:cNvSpPr>
          <p:nvPr/>
        </p:nvSpPr>
        <p:spPr>
          <a:xfrm>
            <a:off x="838200" y="129188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dirty="0">
                <a:ln>
                  <a:noFill/>
                </a:ln>
                <a:solidFill>
                  <a:srgbClr val="FFFFFF"/>
                </a:solidFill>
                <a:effectLst/>
                <a:uLnTx/>
                <a:uFillTx/>
                <a:latin typeface="Arial"/>
                <a:cs typeface="Arial"/>
                <a:sym typeface="Arial"/>
              </a:rPr>
              <a:t>Guidance on preparing project appraisal reports</a:t>
            </a:r>
          </a:p>
        </p:txBody>
      </p:sp>
    </p:spTree>
    <p:extLst>
      <p:ext uri="{BB962C8B-B14F-4D97-AF65-F5344CB8AC3E}">
        <p14:creationId xmlns:p14="http://schemas.microsoft.com/office/powerpoint/2010/main" val="1230692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B5C4B81A-A908-C922-E30E-36972B20EFF4}"/>
              </a:ext>
            </a:extLst>
          </p:cNvPr>
          <p:cNvSpPr txBox="1">
            <a:spLocks/>
          </p:cNvSpPr>
          <p:nvPr/>
        </p:nvSpPr>
        <p:spPr>
          <a:xfrm>
            <a:off x="1074418" y="1988805"/>
            <a:ext cx="10670542" cy="4351338"/>
          </a:xfrm>
          <a:prstGeom prst="rect">
            <a:avLst/>
          </a:prstGeom>
          <a:solidFill>
            <a:schemeClr val="bg1"/>
          </a:solidFill>
          <a:ln>
            <a:noFill/>
          </a:ln>
        </p:spPr>
        <p:txBody>
          <a:bodyPr spcFirstLastPara="1" wrap="square" lIns="91425" tIns="45700" rIns="91425" bIns="45700" anchor="t" anchorCtr="0">
            <a:normAutofit fontScale="250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l" defTabSz="914400" rtl="0" eaLnBrk="1" fontAlgn="auto" latinLnBrk="0" hangingPunct="1">
              <a:lnSpc>
                <a:spcPct val="150000"/>
              </a:lnSpc>
              <a:spcBef>
                <a:spcPts val="1000"/>
              </a:spcBef>
              <a:spcAft>
                <a:spcPts val="0"/>
              </a:spcAft>
              <a:buClr>
                <a:srgbClr val="000000"/>
              </a:buClr>
              <a:buSzPts val="1800"/>
              <a:buFont typeface="Arial"/>
              <a:buNone/>
              <a:tabLst/>
              <a:defRPr/>
            </a:pPr>
            <a:r>
              <a:rPr kumimoji="0" lang="en-US" sz="6000" b="1" i="0" u="none" strike="noStrike" kern="0" cap="none" spc="0" normalizeH="0" baseline="0" noProof="0">
                <a:ln>
                  <a:noFill/>
                </a:ln>
                <a:solidFill>
                  <a:srgbClr val="000000"/>
                </a:solidFill>
                <a:effectLst/>
                <a:uLnTx/>
                <a:uFillTx/>
                <a:latin typeface="Arial"/>
                <a:ea typeface="Calibri"/>
                <a:cs typeface="Calibri"/>
                <a:sym typeface="Calibri"/>
              </a:rPr>
              <a:t>2. For ESCO borrowers</a:t>
            </a:r>
            <a:endParaRPr kumimoji="0" lang="en-US" sz="6000" b="0" i="0" u="none" strike="noStrike" kern="0" cap="none" spc="0" normalizeH="0" baseline="0" noProof="0">
              <a:ln>
                <a:noFill/>
              </a:ln>
              <a:solidFill>
                <a:srgbClr val="000000"/>
              </a:solidFill>
              <a:effectLst/>
              <a:uLnTx/>
              <a:uFillTx/>
              <a:latin typeface="Arial"/>
              <a:ea typeface="Calibri"/>
              <a:cs typeface="Calibri"/>
              <a:sym typeface="Calibri"/>
            </a:endParaRPr>
          </a:p>
          <a:p>
            <a:pPr marL="685800" marR="0" lvl="0" indent="-457200" algn="l" defTabSz="914400" rtl="0" eaLnBrk="1" fontAlgn="auto" latinLnBrk="0" hangingPunct="1">
              <a:lnSpc>
                <a:spcPct val="150000"/>
              </a:lnSpc>
              <a:spcBef>
                <a:spcPts val="1000"/>
              </a:spcBef>
              <a:spcAft>
                <a:spcPts val="0"/>
              </a:spcAft>
              <a:buClr>
                <a:srgbClr val="000000"/>
              </a:buClr>
              <a:buSzPts val="1800"/>
              <a:buFont typeface="Arial" panose="020B0604020202020204" pitchFamily="34" charset="0"/>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Assessment of the borrower's market position, customer base, prior experience, past performance in ESCO projects, evaluation of management strengths and corporate governance structure; analysis of key business risks.</a:t>
            </a:r>
          </a:p>
          <a:p>
            <a:pPr marL="685800" marR="0" lvl="0" indent="-457200" algn="l" defTabSz="914400" rtl="0" eaLnBrk="1" fontAlgn="auto" latinLnBrk="0" hangingPunct="1">
              <a:lnSpc>
                <a:spcPct val="150000"/>
              </a:lnSpc>
              <a:spcBef>
                <a:spcPts val="1000"/>
              </a:spcBef>
              <a:spcAft>
                <a:spcPts val="0"/>
              </a:spcAft>
              <a:buClr>
                <a:srgbClr val="000000"/>
              </a:buClr>
              <a:buSzPts val="1800"/>
              <a:buFont typeface="Arial" panose="020B0604020202020204" pitchFamily="34" charset="0"/>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Review of state policies and guidelines for the ESCO sector, and PFI's policies and guidelines for this sector.</a:t>
            </a:r>
          </a:p>
          <a:p>
            <a:pPr marL="685800" marR="0" lvl="0" indent="-457200" algn="l" defTabSz="914400" rtl="0" eaLnBrk="1" fontAlgn="auto" latinLnBrk="0" hangingPunct="1">
              <a:lnSpc>
                <a:spcPct val="150000"/>
              </a:lnSpc>
              <a:spcBef>
                <a:spcPts val="1000"/>
              </a:spcBef>
              <a:spcAft>
                <a:spcPts val="0"/>
              </a:spcAft>
              <a:buClr>
                <a:srgbClr val="000000"/>
              </a:buClr>
              <a:buSzPts val="1800"/>
              <a:buFont typeface="Arial" panose="020B0604020202020204" pitchFamily="34" charset="0"/>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Financial status of the borrower: Based on a comprehensive analysis of the borrower's financial reports—capital structure, operating profit, sales growth, debt repayment capacity, liquidity, etc.</a:t>
            </a:r>
          </a:p>
          <a:p>
            <a:pPr marL="685800" marR="0" lvl="0" indent="-457200" algn="l" defTabSz="914400" rtl="0" eaLnBrk="1" fontAlgn="auto" latinLnBrk="0" hangingPunct="1">
              <a:lnSpc>
                <a:spcPct val="150000"/>
              </a:lnSpc>
              <a:spcBef>
                <a:spcPts val="1000"/>
              </a:spcBef>
              <a:spcAft>
                <a:spcPts val="0"/>
              </a:spcAft>
              <a:buClr>
                <a:srgbClr val="000000"/>
              </a:buClr>
              <a:buSzPts val="1800"/>
              <a:buFont typeface="Arial" panose="020B0604020202020204" pitchFamily="34" charset="0"/>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Audited financial statements for the past 3 years.</a:t>
            </a:r>
          </a:p>
          <a:p>
            <a:pPr marL="685800" marR="0" lvl="0" indent="-457200" algn="l" defTabSz="914400" rtl="0" eaLnBrk="1" fontAlgn="auto" latinLnBrk="0" hangingPunct="1">
              <a:lnSpc>
                <a:spcPct val="150000"/>
              </a:lnSpc>
              <a:spcBef>
                <a:spcPts val="1000"/>
              </a:spcBef>
              <a:spcAft>
                <a:spcPts val="0"/>
              </a:spcAft>
              <a:buClr>
                <a:srgbClr val="000000"/>
              </a:buClr>
              <a:buSzPts val="1800"/>
              <a:buFont typeface="Arial" panose="020B0604020202020204" pitchFamily="34" charset="0"/>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Prior project experience (in tabular form on the following slide):</a:t>
            </a:r>
          </a:p>
          <a:p>
            <a:pPr marL="914400" marR="0" lvl="1" indent="-381000" algn="l" defTabSz="914400" rtl="0" eaLnBrk="1" fontAlgn="auto" latinLnBrk="0" hangingPunct="1">
              <a:lnSpc>
                <a:spcPct val="150000"/>
              </a:lnSpc>
              <a:spcBef>
                <a:spcPts val="500"/>
              </a:spcBef>
              <a:spcAft>
                <a:spcPts val="0"/>
              </a:spcAft>
              <a:buClr>
                <a:srgbClr val="000000"/>
              </a:buClr>
              <a:buSzPts val="2400"/>
              <a:buFont typeface="Noto Sans Symbols"/>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Experience in implementing similar projects.</a:t>
            </a:r>
          </a:p>
          <a:p>
            <a:pPr marL="914400" marR="0" lvl="1" indent="-381000" algn="l" defTabSz="914400" rtl="0" eaLnBrk="1" fontAlgn="auto" latinLnBrk="0" hangingPunct="1">
              <a:lnSpc>
                <a:spcPct val="150000"/>
              </a:lnSpc>
              <a:spcBef>
                <a:spcPts val="500"/>
              </a:spcBef>
              <a:spcAft>
                <a:spcPts val="0"/>
              </a:spcAft>
              <a:buClr>
                <a:srgbClr val="000000"/>
              </a:buClr>
              <a:buSzPts val="2400"/>
              <a:buFont typeface="Noto Sans Symbols"/>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Performance results of those projects.</a:t>
            </a:r>
          </a:p>
          <a:p>
            <a:pPr marL="914400" marR="0" lvl="1" indent="-381000" algn="l" defTabSz="914400" rtl="0" eaLnBrk="1" fontAlgn="auto" latinLnBrk="0" hangingPunct="1">
              <a:lnSpc>
                <a:spcPct val="150000"/>
              </a:lnSpc>
              <a:spcBef>
                <a:spcPts val="500"/>
              </a:spcBef>
              <a:spcAft>
                <a:spcPts val="0"/>
              </a:spcAft>
              <a:buClr>
                <a:srgbClr val="000000"/>
              </a:buClr>
              <a:buSzPts val="2400"/>
              <a:buFont typeface="Noto Sans Symbols"/>
              <a:buChar char="▪"/>
              <a:tabLst/>
              <a:defRPr/>
            </a:pPr>
            <a:r>
              <a:rPr kumimoji="0" lang="en-US" sz="6000" b="0" i="0" u="none" strike="noStrike" kern="0" cap="none" spc="0" normalizeH="0" baseline="0" noProof="0">
                <a:ln>
                  <a:noFill/>
                </a:ln>
                <a:solidFill>
                  <a:srgbClr val="000000"/>
                </a:solidFill>
                <a:effectLst/>
                <a:uLnTx/>
                <a:uFillTx/>
                <a:latin typeface="Arial"/>
                <a:ea typeface="Calibri"/>
                <a:cs typeface="Calibri"/>
                <a:sym typeface="Calibri"/>
              </a:rPr>
              <a:t>References for those projects.</a:t>
            </a:r>
          </a:p>
          <a:p>
            <a:pPr marL="971550" marR="0" lvl="4" indent="-285750" algn="just" defTabSz="914400" rtl="0" eaLnBrk="1" fontAlgn="auto" latinLnBrk="0" hangingPunct="1">
              <a:lnSpc>
                <a:spcPct val="110000"/>
              </a:lnSpc>
              <a:spcBef>
                <a:spcPts val="300"/>
              </a:spcBef>
              <a:spcAft>
                <a:spcPts val="300"/>
              </a:spcAft>
              <a:buClr>
                <a:srgbClr val="000000"/>
              </a:buClr>
              <a:buSzPts val="1800"/>
              <a:buFont typeface="Arial"/>
              <a:buChar char="•"/>
              <a:tabLst/>
              <a:defRPr/>
            </a:pPr>
            <a:endPar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endParaRPr>
          </a:p>
        </p:txBody>
      </p:sp>
      <p:sp>
        <p:nvSpPr>
          <p:cNvPr id="6" name="Title 2">
            <a:extLst>
              <a:ext uri="{FF2B5EF4-FFF2-40B4-BE49-F238E27FC236}">
                <a16:creationId xmlns:a16="http://schemas.microsoft.com/office/drawing/2014/main" id="{B69D623F-BBF0-F60D-9548-31A1F436E387}"/>
              </a:ext>
            </a:extLst>
          </p:cNvPr>
          <p:cNvSpPr txBox="1">
            <a:spLocks/>
          </p:cNvSpPr>
          <p:nvPr/>
        </p:nvSpPr>
        <p:spPr>
          <a:xfrm>
            <a:off x="838200" y="1127502"/>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457170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9BECCB57-ACB4-35F9-C321-71F831610481}"/>
              </a:ext>
            </a:extLst>
          </p:cNvPr>
          <p:cNvSpPr>
            <a:spLocks noChangeArrowheads="1"/>
          </p:cNvSpPr>
          <p:nvPr/>
        </p:nvSpPr>
        <p:spPr bwMode="auto">
          <a:xfrm>
            <a:off x="1735105" y="1511328"/>
            <a:ext cx="8610600" cy="307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ctr">
              <a:lnSpc>
                <a:spcPct val="130000"/>
              </a:lnSpc>
              <a:spcBef>
                <a:spcPts val="300"/>
              </a:spcBef>
              <a:spcAft>
                <a:spcPts val="300"/>
              </a:spcAft>
              <a:buClr>
                <a:srgbClr val="000000"/>
              </a:buClr>
              <a:buFont typeface="Arial"/>
              <a:buNone/>
            </a:pPr>
            <a:r>
              <a:rPr lang="en-US" altLang="en-US" sz="1200" b="1" kern="0" dirty="0">
                <a:solidFill>
                  <a:srgbClr val="000000"/>
                </a:solidFill>
                <a:cs typeface="Arial"/>
                <a:sym typeface="Arial"/>
              </a:rPr>
              <a:t>INFORMATION ON ESCO'S PAST PERFORMANCE</a:t>
            </a:r>
            <a:endParaRPr lang="vi-VN" altLang="en-US" sz="1200" b="1" kern="0" dirty="0">
              <a:solidFill>
                <a:srgbClr val="000000"/>
              </a:solidFill>
              <a:cs typeface="Arial"/>
              <a:sym typeface="Arial"/>
            </a:endParaRPr>
          </a:p>
        </p:txBody>
      </p:sp>
      <p:sp>
        <p:nvSpPr>
          <p:cNvPr id="7" name="Title 2">
            <a:extLst>
              <a:ext uri="{FF2B5EF4-FFF2-40B4-BE49-F238E27FC236}">
                <a16:creationId xmlns:a16="http://schemas.microsoft.com/office/drawing/2014/main" id="{EBC0E316-7B9E-12E5-23C3-0BAEAC137832}"/>
              </a:ext>
            </a:extLst>
          </p:cNvPr>
          <p:cNvSpPr txBox="1">
            <a:spLocks/>
          </p:cNvSpPr>
          <p:nvPr/>
        </p:nvSpPr>
        <p:spPr>
          <a:xfrm>
            <a:off x="782606" y="1135006"/>
            <a:ext cx="10515599" cy="378090"/>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Guidance on preparing project appraisal reports</a:t>
            </a:r>
          </a:p>
        </p:txBody>
      </p:sp>
      <p:graphicFrame>
        <p:nvGraphicFramePr>
          <p:cNvPr id="9" name="Table 8">
            <a:extLst>
              <a:ext uri="{FF2B5EF4-FFF2-40B4-BE49-F238E27FC236}">
                <a16:creationId xmlns:a16="http://schemas.microsoft.com/office/drawing/2014/main" id="{3E77D3DE-67B7-DDD3-C4F8-2FED0F2B85C6}"/>
              </a:ext>
            </a:extLst>
          </p:cNvPr>
          <p:cNvGraphicFramePr>
            <a:graphicFrameLocks noGrp="1"/>
          </p:cNvGraphicFramePr>
          <p:nvPr>
            <p:extLst>
              <p:ext uri="{D42A27DB-BD31-4B8C-83A1-F6EECF244321}">
                <p14:modId xmlns:p14="http://schemas.microsoft.com/office/powerpoint/2010/main" val="2145432966"/>
              </p:ext>
            </p:extLst>
          </p:nvPr>
        </p:nvGraphicFramePr>
        <p:xfrm>
          <a:off x="3275859" y="1818784"/>
          <a:ext cx="5529094" cy="5039209"/>
        </p:xfrm>
        <a:graphic>
          <a:graphicData uri="http://schemas.openxmlformats.org/drawingml/2006/table">
            <a:tbl>
              <a:tblPr/>
              <a:tblGrid>
                <a:gridCol w="4143355">
                  <a:extLst>
                    <a:ext uri="{9D8B030D-6E8A-4147-A177-3AD203B41FA5}">
                      <a16:colId xmlns:a16="http://schemas.microsoft.com/office/drawing/2014/main" val="2898096344"/>
                    </a:ext>
                  </a:extLst>
                </a:gridCol>
                <a:gridCol w="1385739">
                  <a:extLst>
                    <a:ext uri="{9D8B030D-6E8A-4147-A177-3AD203B41FA5}">
                      <a16:colId xmlns:a16="http://schemas.microsoft.com/office/drawing/2014/main" val="962731627"/>
                    </a:ext>
                  </a:extLst>
                </a:gridCol>
              </a:tblGrid>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End-User Contact Information</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9185377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Equipment Type</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3574091"/>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Installation Year</a:t>
                      </a:r>
                      <a:endParaRPr lang="en-US" sz="900" b="0" dirty="0">
                        <a:solidFill>
                          <a:srgbClr val="404040"/>
                        </a:solidFill>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dirty="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31625968"/>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dirty="0">
                          <a:solidFill>
                            <a:srgbClr val="404040"/>
                          </a:solidFill>
                          <a:effectLst/>
                          <a:latin typeface="+mn-lt"/>
                        </a:rPr>
                        <a:t>Project Brief Description</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729964"/>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Installed Technology</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dirty="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7465714"/>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Total Implementation Cost</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1540245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Total Loan Amount</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993421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Lender Name</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6597201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Loan Tenure</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50321131"/>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dirty="0">
                          <a:solidFill>
                            <a:srgbClr val="404040"/>
                          </a:solidFill>
                          <a:effectLst/>
                          <a:latin typeface="+mn-lt"/>
                        </a:rPr>
                        <a:t>Expected Energy Savings/Year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73660225"/>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Actual Energy Savings/Year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2430645"/>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Measurement Method</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9982356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Energy Cost Savings/Year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24080883"/>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Other Cost Savings/Year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38433302"/>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Total Cost Savings/Year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74626623"/>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Savings Share for ESCO (%)</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7838260"/>
                  </a:ext>
                </a:extLst>
              </a:tr>
              <a:tr h="35048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Expected Cash Flow to ESCO/Year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2119480"/>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Actual Cash Flow to ESCO/Year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8492719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Loan Repayment/Year</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1185164"/>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a:solidFill>
                            <a:srgbClr val="404040"/>
                          </a:solidFill>
                          <a:effectLst/>
                          <a:latin typeface="+mn-lt"/>
                        </a:rPr>
                        <a:t>Cash Flow to Debt Service Ratio</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92720407"/>
                  </a:ext>
                </a:extLst>
              </a:tr>
              <a:tr h="2344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900" b="0" dirty="0">
                          <a:solidFill>
                            <a:srgbClr val="404040"/>
                          </a:solidFill>
                          <a:effectLst/>
                          <a:latin typeface="+mn-lt"/>
                        </a:rPr>
                        <a:t>Contract Performance Period</a:t>
                      </a: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200" dirty="0">
                        <a:effectLst/>
                        <a:latin typeface="+mn-lt"/>
                      </a:endParaRPr>
                    </a:p>
                  </a:txBody>
                  <a:tcPr marL="16140" marR="16140" marT="10760" marB="1076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73752887"/>
                  </a:ext>
                </a:extLst>
              </a:tr>
            </a:tbl>
          </a:graphicData>
        </a:graphic>
      </p:graphicFrame>
    </p:spTree>
    <p:extLst>
      <p:ext uri="{BB962C8B-B14F-4D97-AF65-F5344CB8AC3E}">
        <p14:creationId xmlns:p14="http://schemas.microsoft.com/office/powerpoint/2010/main" val="31201664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58406B27-3D16-222C-08DE-B155DBB6A029}"/>
              </a:ext>
            </a:extLst>
          </p:cNvPr>
          <p:cNvSpPr txBox="1">
            <a:spLocks/>
          </p:cNvSpPr>
          <p:nvPr/>
        </p:nvSpPr>
        <p:spPr>
          <a:xfrm>
            <a:off x="1074419" y="1927729"/>
            <a:ext cx="10043161" cy="4536427"/>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a:buNone/>
              <a:tabLst/>
              <a:defRPr/>
            </a:pPr>
            <a:r>
              <a:rPr kumimoji="0" lang="en-US" sz="1600" b="1" i="0" u="none" strike="noStrike" kern="0" cap="none" spc="0" normalizeH="0" baseline="0" noProof="0" dirty="0">
                <a:ln>
                  <a:noFill/>
                </a:ln>
                <a:solidFill>
                  <a:srgbClr val="000000"/>
                </a:solidFill>
                <a:effectLst/>
                <a:uLnTx/>
                <a:uFillTx/>
                <a:latin typeface="Arial"/>
                <a:ea typeface="Calibri"/>
                <a:cs typeface="Calibri"/>
                <a:sym typeface="Calibri"/>
              </a:rPr>
              <a:t>3. For building owner borrowers</a:t>
            </a:r>
            <a:endPar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endParaRPr>
          </a:p>
          <a:p>
            <a:pPr marL="685800" marR="0" lvl="0" indent="-457200" algn="just"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Assessment of the borrower's key industry indicators, trends, prospects, and market position; evaluation of the borrower's management strengths and corporate governance structure; analysis of key business risks.</a:t>
            </a:r>
          </a:p>
          <a:p>
            <a:pPr marL="685800" marR="0" lvl="0" indent="-457200" algn="just"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Analysis of state policies and guidelines for the industry, and PFI's policies and guidelines for the industry.</a:t>
            </a:r>
          </a:p>
          <a:p>
            <a:pPr marL="685800" marR="0" lvl="0" indent="-457200" algn="just"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Financial status of the borrower: Based on a comprehensive analysis of the borrower's financial reports—capital structure, operating profit, sales growth, debt repayment capacity, liquidity, etc.</a:t>
            </a:r>
          </a:p>
          <a:p>
            <a:pPr marL="685800" marR="0" lvl="0" indent="-457200" algn="just"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Borrower's experience in similar projects:</a:t>
            </a:r>
          </a:p>
          <a:p>
            <a:pPr marL="914400" marR="0" lvl="1" indent="-381000" algn="just"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Equipment type</a:t>
            </a:r>
          </a:p>
          <a:p>
            <a:pPr marL="914400" marR="0" lvl="1" indent="-381000" algn="just"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Brief description</a:t>
            </a:r>
          </a:p>
          <a:p>
            <a:pPr marL="914400" marR="0" lvl="1" indent="-381000" algn="just"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Installed technology</a:t>
            </a:r>
          </a:p>
          <a:p>
            <a:pPr marL="914400" marR="0" lvl="1" indent="-381000" algn="just"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Implementation cost</a:t>
            </a:r>
          </a:p>
          <a:p>
            <a:pPr marL="914400" marR="0" lvl="1" indent="-381000" algn="just" defTabSz="914400" rtl="0" eaLnBrk="1" fontAlgn="auto" latinLnBrk="0" hangingPunct="1">
              <a:lnSpc>
                <a:spcPct val="130000"/>
              </a:lnSpc>
              <a:spcBef>
                <a:spcPts val="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Achieved savings</a:t>
            </a:r>
          </a:p>
        </p:txBody>
      </p:sp>
      <p:sp>
        <p:nvSpPr>
          <p:cNvPr id="6" name="Title 2">
            <a:extLst>
              <a:ext uri="{FF2B5EF4-FFF2-40B4-BE49-F238E27FC236}">
                <a16:creationId xmlns:a16="http://schemas.microsoft.com/office/drawing/2014/main" id="{193D066B-5BD9-986C-5506-093E7D032043}"/>
              </a:ext>
            </a:extLst>
          </p:cNvPr>
          <p:cNvSpPr txBox="1">
            <a:spLocks/>
          </p:cNvSpPr>
          <p:nvPr/>
        </p:nvSpPr>
        <p:spPr>
          <a:xfrm>
            <a:off x="838200" y="1117227"/>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133611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9FF6008-9C6E-E91A-8EA3-866BAC8100ED}"/>
              </a:ext>
            </a:extLst>
          </p:cNvPr>
          <p:cNvSpPr txBox="1"/>
          <p:nvPr/>
        </p:nvSpPr>
        <p:spPr>
          <a:xfrm>
            <a:off x="3172145" y="3092790"/>
            <a:ext cx="6097712" cy="1015663"/>
          </a:xfrm>
          <a:prstGeom prst="rect">
            <a:avLst/>
          </a:prstGeom>
          <a:noFill/>
        </p:spPr>
        <p:txBody>
          <a:bodyPr wrap="square">
            <a:spAutoFit/>
          </a:bodyPr>
          <a:lstStyle/>
          <a:p>
            <a:pPr algn="ctr"/>
            <a:r>
              <a:rPr lang="en-US" sz="3000" b="1" dirty="0">
                <a:solidFill>
                  <a:srgbClr val="466DB0"/>
                </a:solidFill>
                <a:latin typeface="Arial" panose="020B0604020202020204" pitchFamily="34" charset="0"/>
                <a:cs typeface="Arial" panose="020B0604020202020204" pitchFamily="34" charset="0"/>
              </a:rPr>
              <a:t>Technical assessment for energy efficiency sub-projects</a:t>
            </a:r>
          </a:p>
        </p:txBody>
      </p:sp>
    </p:spTree>
    <p:extLst>
      <p:ext uri="{BB962C8B-B14F-4D97-AF65-F5344CB8AC3E}">
        <p14:creationId xmlns:p14="http://schemas.microsoft.com/office/powerpoint/2010/main" val="4086209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7DD5E41B-43ED-FB85-E117-25C5B1D2A8EA}"/>
              </a:ext>
            </a:extLst>
          </p:cNvPr>
          <p:cNvSpPr txBox="1">
            <a:spLocks/>
          </p:cNvSpPr>
          <p:nvPr/>
        </p:nvSpPr>
        <p:spPr>
          <a:xfrm>
            <a:off x="1074419" y="2009923"/>
            <a:ext cx="10043161" cy="4536427"/>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just"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altLang="en-US" sz="1600" b="1" i="0" u="none" strike="noStrike" kern="0" cap="none" spc="0" normalizeH="0" baseline="0" noProof="0" dirty="0">
                <a:ln>
                  <a:noFill/>
                </a:ln>
                <a:solidFill>
                  <a:srgbClr val="004AAD"/>
                </a:solidFill>
                <a:effectLst/>
                <a:uLnTx/>
                <a:uFillTx/>
                <a:latin typeface="Arial"/>
                <a:ea typeface="Calibri"/>
                <a:cs typeface="Calibri"/>
                <a:sym typeface="Calibri"/>
              </a:rPr>
              <a:t>III. Sub-project Description</a:t>
            </a:r>
            <a:endParaRPr kumimoji="0" lang="vi-VN" altLang="en-US" sz="1600" b="0" i="0" u="none" strike="noStrike" kern="0" cap="none" spc="0" normalizeH="0" baseline="0" noProof="0" dirty="0">
              <a:ln>
                <a:noFill/>
              </a:ln>
              <a:solidFill>
                <a:srgbClr val="004AAD"/>
              </a:solidFill>
              <a:effectLst/>
              <a:uLnTx/>
              <a:uFillTx/>
              <a:latin typeface="Times New Roman" panose="02020603050405020304" pitchFamily="18" charset="0"/>
              <a:ea typeface="Calibri"/>
              <a:cs typeface="Calibri"/>
              <a:sym typeface="Calibri"/>
            </a:endParaRPr>
          </a:p>
          <a:p>
            <a:pPr marL="457200" marR="0" lvl="0" indent="-228600" algn="just"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altLang="en-US" sz="1600" b="1" i="0" u="none" strike="noStrike" kern="0" cap="none" spc="0" normalizeH="0" baseline="0" noProof="0" dirty="0">
                <a:ln>
                  <a:noFill/>
                </a:ln>
                <a:solidFill>
                  <a:srgbClr val="000000"/>
                </a:solidFill>
                <a:effectLst/>
                <a:uLnTx/>
                <a:uFillTx/>
                <a:latin typeface="Arial"/>
                <a:ea typeface="Calibri"/>
                <a:cs typeface="Calibri"/>
                <a:sym typeface="Calibri"/>
              </a:rPr>
              <a:t>1. For all borrowers</a:t>
            </a:r>
          </a:p>
          <a:p>
            <a:pPr marL="457200" marR="0" lvl="0" indent="-228600" algn="just"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rPr>
              <a:t>- Description of the proposed project,</a:t>
            </a:r>
          </a:p>
          <a:p>
            <a:pPr marL="228600" marR="0" lvl="0" indent="0" algn="just"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rPr>
              <a:t>- Summary of the sub-project investment cost, financing plan, and proposed sub-loan amount</a:t>
            </a:r>
          </a:p>
          <a:p>
            <a:pPr marL="228600" marR="0" lvl="0" indent="0" algn="just"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rPr>
              <a:t>- List of the sub-project's Energy Efficiency Measures (EEMs) - using the template in the following table:</a:t>
            </a:r>
          </a:p>
          <a:p>
            <a:pPr marL="457200" marR="0" lvl="0" indent="-228600" algn="ctr" defTabSz="914400" rtl="0" eaLnBrk="1" fontAlgn="auto" latinLnBrk="0" hangingPunct="1">
              <a:lnSpc>
                <a:spcPct val="114000"/>
              </a:lnSpc>
              <a:spcBef>
                <a:spcPts val="200"/>
              </a:spcBef>
              <a:spcAft>
                <a:spcPts val="200"/>
              </a:spcAft>
              <a:buClr>
                <a:srgbClr val="000000"/>
              </a:buClr>
              <a:buSzPts val="1800"/>
              <a:buFont typeface="Arial"/>
              <a:buNone/>
              <a:tabLst/>
              <a:defRPr/>
            </a:pPr>
            <a:r>
              <a:rPr kumimoji="0" lang="en-US" altLang="en-US" sz="1600" b="1" i="0" u="none" strike="noStrike" kern="0" cap="none" spc="0" normalizeH="0" baseline="0" noProof="0" dirty="0">
                <a:ln>
                  <a:noFill/>
                </a:ln>
                <a:solidFill>
                  <a:srgbClr val="000000"/>
                </a:solidFill>
                <a:effectLst/>
                <a:uLnTx/>
                <a:uFillTx/>
                <a:latin typeface="Arial"/>
                <a:ea typeface="Calibri"/>
                <a:cs typeface="Calibri"/>
                <a:sym typeface="Calibri"/>
              </a:rPr>
              <a:t>SUB-PROJECT'S ENERGY EFFICIENCY MEASURES (EEMs)</a:t>
            </a:r>
          </a:p>
        </p:txBody>
      </p:sp>
      <p:graphicFrame>
        <p:nvGraphicFramePr>
          <p:cNvPr id="7" name="Table 6">
            <a:extLst>
              <a:ext uri="{FF2B5EF4-FFF2-40B4-BE49-F238E27FC236}">
                <a16:creationId xmlns:a16="http://schemas.microsoft.com/office/drawing/2014/main" id="{4AF3F681-3D26-88F8-9A4D-EF0852352277}"/>
              </a:ext>
            </a:extLst>
          </p:cNvPr>
          <p:cNvGraphicFramePr>
            <a:graphicFrameLocks noGrp="1"/>
          </p:cNvGraphicFramePr>
          <p:nvPr>
            <p:extLst>
              <p:ext uri="{D42A27DB-BD31-4B8C-83A1-F6EECF244321}">
                <p14:modId xmlns:p14="http://schemas.microsoft.com/office/powerpoint/2010/main" val="4205385008"/>
              </p:ext>
            </p:extLst>
          </p:nvPr>
        </p:nvGraphicFramePr>
        <p:xfrm>
          <a:off x="838200" y="4117110"/>
          <a:ext cx="10843517" cy="2333626"/>
        </p:xfrm>
        <a:graphic>
          <a:graphicData uri="http://schemas.openxmlformats.org/drawingml/2006/table">
            <a:tbl>
              <a:tblPr/>
              <a:tblGrid>
                <a:gridCol w="923364">
                  <a:extLst>
                    <a:ext uri="{9D8B030D-6E8A-4147-A177-3AD203B41FA5}">
                      <a16:colId xmlns:a16="http://schemas.microsoft.com/office/drawing/2014/main" val="20000"/>
                    </a:ext>
                  </a:extLst>
                </a:gridCol>
                <a:gridCol w="1320683">
                  <a:extLst>
                    <a:ext uri="{9D8B030D-6E8A-4147-A177-3AD203B41FA5}">
                      <a16:colId xmlns:a16="http://schemas.microsoft.com/office/drawing/2014/main" val="20001"/>
                    </a:ext>
                  </a:extLst>
                </a:gridCol>
                <a:gridCol w="1440643">
                  <a:extLst>
                    <a:ext uri="{9D8B030D-6E8A-4147-A177-3AD203B41FA5}">
                      <a16:colId xmlns:a16="http://schemas.microsoft.com/office/drawing/2014/main" val="20002"/>
                    </a:ext>
                  </a:extLst>
                </a:gridCol>
                <a:gridCol w="1368600">
                  <a:extLst>
                    <a:ext uri="{9D8B030D-6E8A-4147-A177-3AD203B41FA5}">
                      <a16:colId xmlns:a16="http://schemas.microsoft.com/office/drawing/2014/main" val="20003"/>
                    </a:ext>
                  </a:extLst>
                </a:gridCol>
                <a:gridCol w="1158045">
                  <a:extLst>
                    <a:ext uri="{9D8B030D-6E8A-4147-A177-3AD203B41FA5}">
                      <a16:colId xmlns:a16="http://schemas.microsoft.com/office/drawing/2014/main" val="20004"/>
                    </a:ext>
                  </a:extLst>
                </a:gridCol>
                <a:gridCol w="1473876">
                  <a:extLst>
                    <a:ext uri="{9D8B030D-6E8A-4147-A177-3AD203B41FA5}">
                      <a16:colId xmlns:a16="http://schemas.microsoft.com/office/drawing/2014/main" val="20005"/>
                    </a:ext>
                  </a:extLst>
                </a:gridCol>
                <a:gridCol w="1158045">
                  <a:extLst>
                    <a:ext uri="{9D8B030D-6E8A-4147-A177-3AD203B41FA5}">
                      <a16:colId xmlns:a16="http://schemas.microsoft.com/office/drawing/2014/main" val="20006"/>
                    </a:ext>
                  </a:extLst>
                </a:gridCol>
                <a:gridCol w="2000261">
                  <a:extLst>
                    <a:ext uri="{9D8B030D-6E8A-4147-A177-3AD203B41FA5}">
                      <a16:colId xmlns:a16="http://schemas.microsoft.com/office/drawing/2014/main" val="20007"/>
                    </a:ext>
                  </a:extLst>
                </a:gridCol>
              </a:tblGrid>
              <a:tr h="73183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No.</a:t>
                      </a:r>
                    </a:p>
                  </a:txBody>
                  <a:tcPr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Description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Technology Used</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Investment Cost</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 Savings</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Energy Savings</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Cost Savings</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l">
                        <a:buNone/>
                      </a:pPr>
                      <a:r>
                        <a:rPr lang="en-US" sz="1500" b="1" dirty="0">
                          <a:solidFill>
                            <a:srgbClr val="404040"/>
                          </a:solidFill>
                          <a:effectLst/>
                        </a:rPr>
                        <a:t>Simple Payback Period</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52413">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a:ln>
                            <a:noFill/>
                          </a:ln>
                          <a:solidFill>
                            <a:schemeClr val="tx1"/>
                          </a:solidFill>
                          <a:effectLst/>
                          <a:latin typeface="+mj-lt"/>
                          <a:cs typeface="Calibri" panose="020F0502020204030204" pitchFamily="34" charset="0"/>
                        </a:rPr>
                        <a:t>1</a:t>
                      </a:r>
                      <a:endParaRPr kumimoji="0" lang="en-US" sz="1600" b="0" i="0" u="none" strike="noStrike" cap="none" normalizeH="0" baseline="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52413">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a:ln>
                            <a:noFill/>
                          </a:ln>
                          <a:solidFill>
                            <a:schemeClr val="tx1"/>
                          </a:solidFill>
                          <a:effectLst/>
                          <a:latin typeface="+mj-lt"/>
                          <a:cs typeface="Calibri" panose="020F0502020204030204" pitchFamily="34" charset="0"/>
                        </a:rPr>
                        <a:t>2</a:t>
                      </a:r>
                      <a:endParaRPr kumimoji="0" lang="en-US" sz="1600" b="0" i="0" u="none" strike="noStrike" cap="none" normalizeH="0" baseline="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52413">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a:ln>
                            <a:noFill/>
                          </a:ln>
                          <a:solidFill>
                            <a:schemeClr val="tx1"/>
                          </a:solidFill>
                          <a:effectLst/>
                          <a:latin typeface="+mj-lt"/>
                          <a:cs typeface="Calibri" panose="020F0502020204030204" pitchFamily="34" charset="0"/>
                        </a:rPr>
                        <a:t>3</a:t>
                      </a:r>
                      <a:endParaRPr kumimoji="0" lang="en-US" sz="1600" b="0" i="0" u="none" strike="noStrike" cap="none" normalizeH="0" baseline="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52413">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a:ln>
                            <a:noFill/>
                          </a:ln>
                          <a:solidFill>
                            <a:schemeClr val="tx1"/>
                          </a:solidFill>
                          <a:effectLst/>
                          <a:latin typeface="+mj-lt"/>
                          <a:cs typeface="Calibri" panose="020F0502020204030204" pitchFamily="34" charset="0"/>
                        </a:rPr>
                        <a:t>4</a:t>
                      </a:r>
                      <a:endParaRPr kumimoji="0" lang="en-US" sz="1600" b="0" i="0" u="none" strike="noStrike" cap="none" normalizeH="0" baseline="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252413">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a:ln>
                            <a:noFill/>
                          </a:ln>
                          <a:solidFill>
                            <a:schemeClr val="tx1"/>
                          </a:solidFill>
                          <a:effectLst/>
                          <a:latin typeface="+mj-lt"/>
                          <a:cs typeface="Calibri" panose="020F0502020204030204" pitchFamily="34" charset="0"/>
                        </a:rPr>
                        <a:t>5</a:t>
                      </a:r>
                      <a:endParaRPr kumimoji="0" lang="en-US" sz="1600" b="0" i="0" u="none" strike="noStrike" cap="none" normalizeH="0" baseline="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39725">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dirty="0">
                          <a:ln>
                            <a:noFill/>
                          </a:ln>
                          <a:solidFill>
                            <a:schemeClr val="tx1"/>
                          </a:solidFill>
                          <a:effectLst/>
                          <a:latin typeface="+mj-lt"/>
                          <a:cs typeface="Calibri" panose="020F0502020204030204" pitchFamily="34" charset="0"/>
                        </a:rPr>
                        <a:t>Total</a:t>
                      </a:r>
                      <a:endParaRPr kumimoji="0" lang="en-US" sz="1600" b="0" i="0" u="none" strike="noStrike" cap="none" normalizeH="0" baseline="0" dirty="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dirty="0">
                          <a:ln>
                            <a:noFill/>
                          </a:ln>
                          <a:solidFill>
                            <a:schemeClr val="tx1"/>
                          </a:solidFill>
                          <a:effectLst/>
                          <a:latin typeface="+mj-lt"/>
                          <a:cs typeface="Calibri" panose="020F0502020204030204" pitchFamily="34" charset="0"/>
                        </a:rPr>
                        <a:t>-</a:t>
                      </a:r>
                      <a:endParaRPr kumimoji="0" lang="en-US" sz="1600" b="0" i="0" u="none" strike="noStrike" cap="none" normalizeH="0" baseline="0" dirty="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dirty="0">
                          <a:ln>
                            <a:noFill/>
                          </a:ln>
                          <a:solidFill>
                            <a:schemeClr val="tx1"/>
                          </a:solidFill>
                          <a:effectLst/>
                          <a:latin typeface="+mj-lt"/>
                          <a:cs typeface="Calibri" panose="020F0502020204030204" pitchFamily="34" charset="0"/>
                        </a:rPr>
                        <a:t>-</a:t>
                      </a:r>
                      <a:endParaRPr kumimoji="0" lang="en-US" sz="1600" b="0" i="0" u="none" strike="noStrike" cap="none" normalizeH="0" baseline="0" dirty="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r>
                        <a:rPr kumimoji="0" lang="en-US" sz="1600" b="0" i="0" u="none" strike="noStrike" cap="none" normalizeH="0" baseline="0">
                          <a:ln>
                            <a:noFill/>
                          </a:ln>
                          <a:solidFill>
                            <a:schemeClr val="tx1"/>
                          </a:solidFill>
                          <a:effectLst/>
                          <a:latin typeface="+mj-lt"/>
                          <a:cs typeface="Calibri" panose="020F0502020204030204" pitchFamily="34" charset="0"/>
                        </a:rPr>
                        <a:t>-</a:t>
                      </a:r>
                      <a:endParaRPr kumimoji="0" lang="en-US" sz="1600" b="0" i="0" u="none" strike="noStrike" cap="none" normalizeH="0" baseline="0">
                        <a:ln>
                          <a:noFill/>
                        </a:ln>
                        <a:solidFill>
                          <a:schemeClr val="tx1"/>
                        </a:solidFill>
                        <a:effectLst/>
                        <a:latin typeface="+mj-lt"/>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tabLst>
                          <a:tab pos="914400" algn="l"/>
                        </a:tabLst>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tabLst>
                          <a:tab pos="914400" algn="l"/>
                        </a:tabLst>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tabLst>
                          <a:tab pos="914400" algn="l"/>
                        </a:tabLst>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tabLst>
                          <a:tab pos="914400" algn="l"/>
                        </a:tabLst>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tabLst>
                          <a:tab pos="914400" algn="l"/>
                        </a:tabLst>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ts val="600"/>
                        </a:spcAft>
                        <a:buClrTx/>
                        <a:buSzTx/>
                        <a:buFontTx/>
                        <a:buNone/>
                        <a:tabLst>
                          <a:tab pos="914400" algn="l"/>
                        </a:tabLst>
                      </a:pPr>
                      <a:endParaRPr kumimoji="0" lang="vi-VN" sz="1600" b="0" i="0" u="none" strike="noStrike" cap="none" normalizeH="0" baseline="0" dirty="0">
                        <a:ln>
                          <a:noFill/>
                        </a:ln>
                        <a:solidFill>
                          <a:schemeClr val="tx1"/>
                        </a:solidFill>
                        <a:effectLst/>
                        <a:latin typeface="+mj-lt"/>
                        <a:cs typeface="Calibri" panose="020F050202020403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
        <p:nvSpPr>
          <p:cNvPr id="8" name="Title 2">
            <a:extLst>
              <a:ext uri="{FF2B5EF4-FFF2-40B4-BE49-F238E27FC236}">
                <a16:creationId xmlns:a16="http://schemas.microsoft.com/office/drawing/2014/main" id="{D0CAC0DF-4193-B610-CEC1-7288E16E5D09}"/>
              </a:ext>
            </a:extLst>
          </p:cNvPr>
          <p:cNvSpPr txBox="1">
            <a:spLocks/>
          </p:cNvSpPr>
          <p:nvPr/>
        </p:nvSpPr>
        <p:spPr>
          <a:xfrm>
            <a:off x="838200" y="1199421"/>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607913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117FC2D0-4392-25AD-E669-241613403223}"/>
              </a:ext>
            </a:extLst>
          </p:cNvPr>
          <p:cNvSpPr txBox="1">
            <a:spLocks/>
          </p:cNvSpPr>
          <p:nvPr/>
        </p:nvSpPr>
        <p:spPr>
          <a:xfrm>
            <a:off x="1074419" y="1866084"/>
            <a:ext cx="10043161" cy="4536427"/>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Copy of the Feasibility Study Report, Information on the capacity of the entity conducting the Feasibility Study; and</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If required, Baseline Energy Audit, Information on the capacity and certifications of the energy auditor, and Information on the audit standards used by the energy auditor when conducting the Baseline Energy Audit.</a:t>
            </a:r>
          </a:p>
          <a:p>
            <a:pPr marL="514350" marR="0" lvl="0" indent="-285750" algn="just" defTabSz="914400" rtl="0" eaLnBrk="1" fontAlgn="auto" latinLnBrk="0" hangingPunct="1">
              <a:lnSpc>
                <a:spcPct val="90000"/>
              </a:lnSpc>
              <a:spcBef>
                <a:spcPts val="1000"/>
              </a:spcBef>
              <a:spcAft>
                <a:spcPts val="0"/>
              </a:spcAft>
              <a:buClr>
                <a:srgbClr val="000000"/>
              </a:buClr>
              <a:buSzPts val="1800"/>
              <a:buFont typeface="Wingdings" panose="05000000000000000000" pitchFamily="2" charset="2"/>
              <a:buChar char="Ø"/>
              <a:tabLst/>
              <a:defRPr/>
            </a:pPr>
            <a:r>
              <a:rPr kumimoji="0" lang="en-US" sz="1500" b="0" i="0" u="none" strike="noStrike" kern="0" cap="none" spc="0" normalizeH="0" baseline="0" noProof="0" dirty="0">
                <a:ln>
                  <a:noFill/>
                </a:ln>
                <a:solidFill>
                  <a:schemeClr val="tx1"/>
                </a:solidFill>
                <a:effectLst/>
                <a:uLnTx/>
                <a:uFillTx/>
                <a:latin typeface="Arial"/>
                <a:ea typeface="Calibri"/>
                <a:cs typeface="Calibri"/>
                <a:sym typeface="Calibri"/>
              </a:rPr>
              <a:t>Audit Grade Requirement: The Energy Audit Report must achieve Investment Grade Audit (IGA) level.</a:t>
            </a:r>
          </a:p>
          <a:p>
            <a:pPr marL="514350" marR="0" lvl="0" indent="-285750" algn="just" defTabSz="914400" rtl="0" eaLnBrk="1" fontAlgn="auto" latinLnBrk="0" hangingPunct="1">
              <a:lnSpc>
                <a:spcPct val="90000"/>
              </a:lnSpc>
              <a:spcBef>
                <a:spcPts val="1000"/>
              </a:spcBef>
              <a:spcAft>
                <a:spcPts val="0"/>
              </a:spcAft>
              <a:buClr>
                <a:srgbClr val="000000"/>
              </a:buClr>
              <a:buSzPts val="1800"/>
              <a:buFont typeface="Wingdings" panose="05000000000000000000" pitchFamily="2" charset="2"/>
              <a:buChar char="Ø"/>
              <a:tabLst/>
              <a:defRPr/>
            </a:pPr>
            <a:r>
              <a:rPr kumimoji="0" lang="en-US" sz="1500" b="0" i="0" u="none" strike="noStrike" kern="0" cap="none" spc="0" normalizeH="0" baseline="0" noProof="0" dirty="0">
                <a:ln>
                  <a:noFill/>
                </a:ln>
                <a:solidFill>
                  <a:schemeClr val="tx1"/>
                </a:solidFill>
                <a:effectLst/>
                <a:uLnTx/>
                <a:uFillTx/>
                <a:latin typeface="Arial"/>
                <a:ea typeface="Calibri"/>
                <a:cs typeface="Calibri"/>
                <a:sym typeface="Calibri"/>
              </a:rPr>
              <a:t>Data Validation: Cost information and equipment performance data in the audit report must be based on supplier quotations/specifications, accompanied by source references (quotations, catalogues, datasheets).</a:t>
            </a:r>
          </a:p>
          <a:p>
            <a:pPr marL="457200" marR="0" lvl="0" indent="-22860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1500" b="1" i="0" u="none" strike="noStrike" kern="0" cap="none" spc="0" normalizeH="0" baseline="0" noProof="0" dirty="0">
                <a:ln>
                  <a:noFill/>
                </a:ln>
                <a:solidFill>
                  <a:srgbClr val="000000"/>
                </a:solidFill>
                <a:effectLst/>
                <a:uLnTx/>
                <a:uFillTx/>
                <a:latin typeface="Arial"/>
                <a:ea typeface="Calibri"/>
                <a:cs typeface="Calibri"/>
                <a:sym typeface="Calibri"/>
              </a:rPr>
              <a:t>2. Additional information required for ESCO borrowers</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Copy of the Energy Performance Contract between the ESCO and the end-user</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Description of key contract terms:</a:t>
            </a:r>
          </a:p>
          <a:p>
            <a:pPr marL="914400" marR="0" lvl="1" indent="-381000" algn="just"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Description of performance/energy savings guarantees provided</a:t>
            </a:r>
          </a:p>
          <a:p>
            <a:pPr marL="914400" marR="0" lvl="1" indent="-381000" algn="just"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Description of provisions on savings sharing</a:t>
            </a:r>
          </a:p>
          <a:p>
            <a:pPr marL="914400" marR="0" lvl="1" indent="-381000" algn="just"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Description of the measurement and verification methods for performance and savings</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Identification of subcontractors, including Design-Procurement-Construction partners, and a summary of their energy-related experience with similar projects</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500" b="0" i="0" u="none" strike="noStrike" kern="0" cap="none" spc="0" normalizeH="0" baseline="0" noProof="0" dirty="0">
                <a:ln>
                  <a:noFill/>
                </a:ln>
                <a:solidFill>
                  <a:srgbClr val="000000"/>
                </a:solidFill>
                <a:effectLst/>
                <a:uLnTx/>
                <a:uFillTx/>
                <a:latin typeface="Arial"/>
                <a:ea typeface="Calibri"/>
                <a:cs typeface="Calibri"/>
                <a:sym typeface="Calibri"/>
              </a:rPr>
              <a:t>Description of the subcontractor selection method used</a:t>
            </a:r>
          </a:p>
        </p:txBody>
      </p:sp>
      <p:sp>
        <p:nvSpPr>
          <p:cNvPr id="6" name="Title 2">
            <a:extLst>
              <a:ext uri="{FF2B5EF4-FFF2-40B4-BE49-F238E27FC236}">
                <a16:creationId xmlns:a16="http://schemas.microsoft.com/office/drawing/2014/main" id="{439A4BF5-B3F3-6238-7140-2BFD6182551A}"/>
              </a:ext>
            </a:extLst>
          </p:cNvPr>
          <p:cNvSpPr txBox="1">
            <a:spLocks/>
          </p:cNvSpPr>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41189389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D7DADA6C-A41B-AA55-B991-A92CF93D04C0}"/>
              </a:ext>
            </a:extLst>
          </p:cNvPr>
          <p:cNvSpPr txBox="1">
            <a:spLocks/>
          </p:cNvSpPr>
          <p:nvPr/>
        </p:nvSpPr>
        <p:spPr>
          <a:xfrm>
            <a:off x="1351735" y="1633654"/>
            <a:ext cx="10043161" cy="4536427"/>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just" defTabSz="914400" rtl="0" eaLnBrk="1" fontAlgn="auto" latinLnBrk="0" hangingPunct="1">
              <a:lnSpc>
                <a:spcPct val="100000"/>
              </a:lnSpc>
              <a:spcBef>
                <a:spcPts val="1000"/>
              </a:spcBef>
              <a:spcAft>
                <a:spcPts val="0"/>
              </a:spcAft>
              <a:buClr>
                <a:srgbClr val="000000"/>
              </a:buClr>
              <a:buSzPts val="1800"/>
              <a:buFont typeface="Arial"/>
              <a:buNone/>
              <a:tabLst/>
              <a:defRPr/>
            </a:pPr>
            <a:r>
              <a:rPr kumimoji="0" lang="en-US" sz="1600" b="1" i="0" u="none" strike="noStrike" kern="0" cap="none" spc="0" normalizeH="0" baseline="0" noProof="0" dirty="0">
                <a:ln>
                  <a:noFill/>
                </a:ln>
                <a:solidFill>
                  <a:srgbClr val="000000"/>
                </a:solidFill>
                <a:effectLst/>
                <a:uLnTx/>
                <a:uFillTx/>
                <a:latin typeface="Arial"/>
                <a:ea typeface="Calibri"/>
                <a:cs typeface="Calibri"/>
                <a:sym typeface="Calibri"/>
              </a:rPr>
              <a:t>Information about the end-user:</a:t>
            </a:r>
            <a:endPar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endParaRPr>
          </a:p>
          <a:p>
            <a:pPr marL="914400" marR="0" lvl="1" indent="-381000" algn="just" defTabSz="914400" rtl="0" eaLnBrk="1" fontAlgn="auto" latinLnBrk="0" hangingPunct="1">
              <a:lnSpc>
                <a:spcPct val="10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Type of business</a:t>
            </a:r>
          </a:p>
          <a:p>
            <a:pPr marL="914400" marR="0" lvl="1" indent="-381000" algn="just" defTabSz="914400" rtl="0" eaLnBrk="1" fontAlgn="auto" latinLnBrk="0" hangingPunct="1">
              <a:lnSpc>
                <a:spcPct val="10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Years in operation</a:t>
            </a:r>
          </a:p>
          <a:p>
            <a:pPr marL="914400" marR="0" lvl="1" indent="-381000" algn="just" defTabSz="914400" rtl="0" eaLnBrk="1" fontAlgn="auto" latinLnBrk="0" hangingPunct="1">
              <a:lnSpc>
                <a:spcPct val="10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Audited financial statements for the last 3 years</a:t>
            </a:r>
          </a:p>
          <a:p>
            <a:pPr marL="914400" marR="0" lvl="1" indent="-381000" algn="just" defTabSz="914400" rtl="0" eaLnBrk="1" fontAlgn="auto" latinLnBrk="0" hangingPunct="1">
              <a:lnSpc>
                <a:spcPct val="10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Detailed review conducted by the ESCO</a:t>
            </a:r>
          </a:p>
          <a:p>
            <a:pPr marL="914400" marR="0" lvl="1" indent="-381000" algn="just" defTabSz="914400" rtl="0" eaLnBrk="1" fontAlgn="auto" latinLnBrk="0" hangingPunct="1">
              <a:lnSpc>
                <a:spcPct val="10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Explanation of why the ESCO believes the end-user will remain operational during the loan tenure.</a:t>
            </a:r>
          </a:p>
          <a:p>
            <a:pPr marL="457200" marR="0" lvl="0" indent="-228600" algn="just" defTabSz="914400" rtl="0" eaLnBrk="1" fontAlgn="auto" latinLnBrk="0" hangingPunct="1">
              <a:lnSpc>
                <a:spcPct val="100000"/>
              </a:lnSpc>
              <a:spcBef>
                <a:spcPts val="1000"/>
              </a:spcBef>
              <a:spcAft>
                <a:spcPts val="0"/>
              </a:spcAft>
              <a:buClr>
                <a:srgbClr val="000000"/>
              </a:buClr>
              <a:buSzPts val="1800"/>
              <a:buFont typeface="Arial"/>
              <a:buNone/>
              <a:tabLst/>
              <a:defRPr/>
            </a:pPr>
            <a:r>
              <a:rPr kumimoji="0" lang="en-US" sz="1600" b="1" i="0" u="none" strike="noStrike" kern="0" cap="none" spc="0" normalizeH="0" baseline="0" noProof="0" dirty="0">
                <a:ln>
                  <a:noFill/>
                </a:ln>
                <a:solidFill>
                  <a:srgbClr val="000000"/>
                </a:solidFill>
                <a:effectLst/>
                <a:uLnTx/>
                <a:uFillTx/>
                <a:latin typeface="Arial"/>
                <a:ea typeface="Calibri"/>
                <a:cs typeface="Calibri"/>
                <a:sym typeface="Calibri"/>
              </a:rPr>
              <a:t>IV. Technical assessment of the sub-project</a:t>
            </a:r>
            <a:endPar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endParaRPr>
          </a:p>
          <a:p>
            <a:pPr marL="685800" marR="0" lvl="0" indent="-457200" algn="just" defTabSz="914400" rtl="0" eaLnBrk="1" fontAlgn="auto" latinLnBrk="0" hangingPunct="1">
              <a:lnSpc>
                <a:spcPct val="100000"/>
              </a:lnSpc>
              <a:spcBef>
                <a:spcPts val="100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Based on the feasibility study of the sub-project prepared by the borrower</a:t>
            </a:r>
          </a:p>
          <a:p>
            <a:pPr marL="685800" marR="0" lvl="0" indent="-457200" algn="just" defTabSz="914400" rtl="0" eaLnBrk="1" fontAlgn="auto" latinLnBrk="0" hangingPunct="1">
              <a:lnSpc>
                <a:spcPct val="100000"/>
              </a:lnSpc>
              <a:spcBef>
                <a:spcPts val="100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Review of the sub-project, including details of the restoration, renovation, technology to be used, implementation capacity, sub-project location, description of sub-project equipment, expected output, and implementation schedule</a:t>
            </a:r>
          </a:p>
          <a:p>
            <a:pPr marL="685800" marR="0" lvl="0" indent="-457200" algn="just" defTabSz="914400" rtl="0" eaLnBrk="1" fontAlgn="auto" latinLnBrk="0" hangingPunct="1">
              <a:lnSpc>
                <a:spcPct val="100000"/>
              </a:lnSpc>
              <a:spcBef>
                <a:spcPts val="100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Evaluation of the rationale for the chosen design/technical approach; verification of the reliability and effectiveness of the technology, and its performance in other projects</a:t>
            </a:r>
          </a:p>
          <a:p>
            <a:pPr marL="685800" marR="0" lvl="0" indent="-457200" algn="just" defTabSz="914400" rtl="0" eaLnBrk="1" fontAlgn="auto" latinLnBrk="0" hangingPunct="1">
              <a:lnSpc>
                <a:spcPct val="100000"/>
              </a:lnSpc>
              <a:spcBef>
                <a:spcPts val="100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Assessment of the expected technical performance and energy savings, and analysis of the projected energy savings from the sub-project</a:t>
            </a:r>
          </a:p>
          <a:p>
            <a:pPr marL="685800" marR="0" lvl="0" indent="-457200" algn="just" defTabSz="914400" rtl="0" eaLnBrk="1" fontAlgn="auto" latinLnBrk="0" hangingPunct="1">
              <a:lnSpc>
                <a:spcPct val="100000"/>
              </a:lnSpc>
              <a:spcBef>
                <a:spcPts val="1000"/>
              </a:spcBef>
              <a:spcAft>
                <a:spcPts val="0"/>
              </a:spcAft>
              <a:buClr>
                <a:srgbClr val="000000"/>
              </a:buClr>
              <a:buSzPts val="1800"/>
              <a:buFont typeface="Arial" panose="020B0604020202020204" pitchFamily="34" charset="0"/>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Confirmation of compliance with valid technical criteria</a:t>
            </a:r>
          </a:p>
        </p:txBody>
      </p:sp>
      <p:sp>
        <p:nvSpPr>
          <p:cNvPr id="6" name="Title 2">
            <a:extLst>
              <a:ext uri="{FF2B5EF4-FFF2-40B4-BE49-F238E27FC236}">
                <a16:creationId xmlns:a16="http://schemas.microsoft.com/office/drawing/2014/main" id="{E5B6DD30-F988-09B5-9B96-E22BE721B03F}"/>
              </a:ext>
            </a:extLst>
          </p:cNvPr>
          <p:cNvSpPr txBox="1">
            <a:spLocks/>
          </p:cNvSpPr>
          <p:nvPr/>
        </p:nvSpPr>
        <p:spPr>
          <a:xfrm>
            <a:off x="879297" y="1127502"/>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4088619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6B913495-213C-54D7-60E1-44AF18E725E3}"/>
              </a:ext>
            </a:extLst>
          </p:cNvPr>
          <p:cNvSpPr txBox="1">
            <a:spLocks/>
          </p:cNvSpPr>
          <p:nvPr/>
        </p:nvSpPr>
        <p:spPr>
          <a:xfrm>
            <a:off x="1268728" y="2040859"/>
            <a:ext cx="9654541" cy="453642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1600" b="1" i="0" u="none" strike="noStrike" kern="0" cap="none" spc="0" normalizeH="0" baseline="0" noProof="0">
                <a:ln>
                  <a:noFill/>
                </a:ln>
                <a:solidFill>
                  <a:srgbClr val="000000"/>
                </a:solidFill>
                <a:effectLst/>
                <a:uLnTx/>
                <a:uFillTx/>
                <a:latin typeface="Arial"/>
                <a:ea typeface="Calibri"/>
                <a:cs typeface="Calibri"/>
                <a:sym typeface="Calibri"/>
              </a:rPr>
              <a:t>V. Financial Assessment of the Sub-project</a:t>
            </a:r>
            <a:endParaRPr kumimoji="0" lang="en-US" sz="1600" b="0" i="0" u="none" strike="noStrike" kern="0" cap="none" spc="0" normalizeH="0" baseline="0" noProof="0">
              <a:ln>
                <a:noFill/>
              </a:ln>
              <a:solidFill>
                <a:srgbClr val="000000"/>
              </a:solidFill>
              <a:effectLst/>
              <a:uLnTx/>
              <a:uFillTx/>
              <a:latin typeface="Arial"/>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1600" b="1" i="0" u="none" strike="noStrike" kern="0" cap="none" spc="0" normalizeH="0" baseline="0" noProof="0">
                <a:ln>
                  <a:noFill/>
                </a:ln>
                <a:solidFill>
                  <a:srgbClr val="000000"/>
                </a:solidFill>
                <a:effectLst/>
                <a:uLnTx/>
                <a:uFillTx/>
                <a:latin typeface="Arial"/>
                <a:ea typeface="Calibri"/>
                <a:cs typeface="Calibri"/>
                <a:sym typeface="Calibri"/>
              </a:rPr>
              <a:t>1. For All Borrowers</a:t>
            </a:r>
            <a:endParaRPr kumimoji="0" lang="en-US" sz="1600" b="0" i="0" u="none" strike="noStrike" kern="0" cap="none" spc="0" normalizeH="0" baseline="0" noProof="0">
              <a:ln>
                <a:noFill/>
              </a:ln>
              <a:solidFill>
                <a:srgbClr val="000000"/>
              </a:solidFill>
              <a:effectLst/>
              <a:uLnTx/>
              <a:uFillTx/>
              <a:latin typeface="Arial"/>
              <a:ea typeface="Calibri"/>
              <a:cs typeface="Calibri"/>
              <a:sym typeface="Calibri"/>
            </a:endParaRPr>
          </a:p>
          <a:p>
            <a:pPr marL="914400" marR="0" lvl="1" indent="-381000" algn="l"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Financial feasibility analysis of the sub-project - calculation of the Financial Internal Rate of Return (FIRR) for the investment.</a:t>
            </a:r>
          </a:p>
          <a:p>
            <a:pPr marL="914400" marR="0" lvl="1" indent="-381000" algn="l"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Analysis of the impact on the borrower's profitability, cash flow, and balance sheet.</a:t>
            </a: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en-US" sz="1600" b="1" i="0" u="none" strike="noStrike" kern="0" cap="none" spc="0" normalizeH="0" baseline="0" noProof="0">
                <a:ln>
                  <a:noFill/>
                </a:ln>
                <a:solidFill>
                  <a:srgbClr val="000000"/>
                </a:solidFill>
                <a:effectLst/>
                <a:uLnTx/>
                <a:uFillTx/>
                <a:latin typeface="Arial"/>
                <a:ea typeface="Calibri"/>
                <a:cs typeface="Calibri"/>
                <a:sym typeface="Calibri"/>
              </a:rPr>
              <a:t>2. Additional Assessment for ESCO Borrowers</a:t>
            </a:r>
            <a:endParaRPr kumimoji="0" lang="en-US" sz="1600" b="0" i="0" u="none" strike="noStrike" kern="0" cap="none" spc="0" normalizeH="0" baseline="0" noProof="0">
              <a:ln>
                <a:noFill/>
              </a:ln>
              <a:solidFill>
                <a:srgbClr val="000000"/>
              </a:solidFill>
              <a:effectLst/>
              <a:uLnTx/>
              <a:uFillTx/>
              <a:latin typeface="Arial"/>
              <a:ea typeface="Calibri"/>
              <a:cs typeface="Calibri"/>
              <a:sym typeface="Calibri"/>
            </a:endParaRPr>
          </a:p>
          <a:p>
            <a:pPr marL="914400" marR="0" lvl="1" indent="-381000" algn="l"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Analysis of the impact on the end-user's net cash flow and profitability over the entire sub-loan tenure.</a:t>
            </a:r>
          </a:p>
          <a:p>
            <a:pPr marL="914400" marR="0" lvl="1" indent="-381000" algn="l"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Total cost including interest during construction.</a:t>
            </a:r>
          </a:p>
          <a:p>
            <a:pPr marL="914400" marR="0" lvl="1" indent="-381000" algn="l"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Terms of the performance contract: Debt repayment, sharing of energy savings between the ESCO and the end-user; ESCO's cash flow.</a:t>
            </a:r>
          </a:p>
          <a:p>
            <a:pPr marL="914400" marR="0" lvl="1" indent="-381000" algn="l" defTabSz="914400" rtl="0" eaLnBrk="1" fontAlgn="auto" latinLnBrk="0" hangingPunct="1">
              <a:lnSpc>
                <a:spcPct val="90000"/>
              </a:lnSpc>
              <a:spcBef>
                <a:spcPts val="500"/>
              </a:spcBef>
              <a:spcAft>
                <a:spcPts val="0"/>
              </a:spcAft>
              <a:buClr>
                <a:srgbClr val="000000"/>
              </a:buClr>
              <a:buSzPts val="2400"/>
              <a:buFont typeface="Noto Sans Symbols"/>
              <a:buChar char="▪"/>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Level of energy savings guarantee and the method of securing such guarantees.</a:t>
            </a:r>
          </a:p>
          <a:p>
            <a:pPr marL="514350" marR="0" lvl="0" indent="-285750" algn="just" defTabSz="914400" rtl="0" eaLnBrk="1" fontAlgn="auto" latinLnBrk="0" hangingPunct="1">
              <a:lnSpc>
                <a:spcPct val="114000"/>
              </a:lnSpc>
              <a:spcBef>
                <a:spcPts val="600"/>
              </a:spcBef>
              <a:spcAft>
                <a:spcPts val="600"/>
              </a:spcAft>
              <a:buClr>
                <a:srgbClr val="000000"/>
              </a:buClr>
              <a:buSzPts val="1800"/>
              <a:buFontTx/>
              <a:buChar char="-"/>
              <a:tabLst/>
              <a:defRPr/>
            </a:pPr>
            <a:endPar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endParaRPr>
          </a:p>
        </p:txBody>
      </p:sp>
      <p:sp>
        <p:nvSpPr>
          <p:cNvPr id="6" name="Title 2">
            <a:extLst>
              <a:ext uri="{FF2B5EF4-FFF2-40B4-BE49-F238E27FC236}">
                <a16:creationId xmlns:a16="http://schemas.microsoft.com/office/drawing/2014/main" id="{56B2F616-365B-348F-9F5E-5DB8EB327514}"/>
              </a:ext>
            </a:extLst>
          </p:cNvPr>
          <p:cNvSpPr txBox="1">
            <a:spLocks/>
          </p:cNvSpPr>
          <p:nvPr/>
        </p:nvSpPr>
        <p:spPr>
          <a:xfrm>
            <a:off x="838200" y="1240517"/>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33952282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EA272973-6F5A-3692-B84D-2FE44980C7DF}"/>
              </a:ext>
            </a:extLst>
          </p:cNvPr>
          <p:cNvSpPr txBox="1">
            <a:spLocks/>
          </p:cNvSpPr>
          <p:nvPr/>
        </p:nvSpPr>
        <p:spPr>
          <a:xfrm>
            <a:off x="1074419" y="1979100"/>
            <a:ext cx="10043161" cy="453642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Expected Energy Savings and Energy Cost Savings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Expected Other Cost Savings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Total Expected Cost Savings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Savings Share for ESCO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Savings Share for End-User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Debt Amount</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Debt Service Cost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M&amp;V Cost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Total Cost Savings to Debt Service Ratio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ESCO's Cost Savings to Debt Service Ratio - By Year</a:t>
            </a:r>
          </a:p>
          <a:p>
            <a:pPr marL="285750" marR="0" lvl="3" indent="-285750" algn="just" defTabSz="914400" rtl="0" eaLnBrk="1" fontAlgn="auto" latinLnBrk="0" hangingPunct="1">
              <a:lnSpc>
                <a:spcPct val="130000"/>
              </a:lnSpc>
              <a:spcBef>
                <a:spcPts val="0"/>
              </a:spcBef>
              <a:spcAft>
                <a:spcPts val="0"/>
              </a:spcAft>
              <a:buClr>
                <a:srgbClr val="000000"/>
              </a:buClr>
              <a:buSzPts val="1800"/>
              <a:buFontTx/>
              <a:buChar char="-"/>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Proposed Measurement and Verification (M&amp;V) Method</a:t>
            </a:r>
            <a:endPar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endParaRPr>
          </a:p>
        </p:txBody>
      </p:sp>
      <p:sp>
        <p:nvSpPr>
          <p:cNvPr id="6" name="Title 2">
            <a:extLst>
              <a:ext uri="{FF2B5EF4-FFF2-40B4-BE49-F238E27FC236}">
                <a16:creationId xmlns:a16="http://schemas.microsoft.com/office/drawing/2014/main" id="{7B49DF8D-33FE-4F3F-E3A9-0F80FE0BB944}"/>
              </a:ext>
            </a:extLst>
          </p:cNvPr>
          <p:cNvSpPr txBox="1">
            <a:spLocks/>
          </p:cNvSpPr>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4562232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AB7BC16D-50CD-A6D5-211E-B047FB85FFE0}"/>
              </a:ext>
            </a:extLst>
          </p:cNvPr>
          <p:cNvSpPr>
            <a:spLocks noChangeArrowheads="1"/>
          </p:cNvSpPr>
          <p:nvPr/>
        </p:nvSpPr>
        <p:spPr bwMode="auto">
          <a:xfrm>
            <a:off x="1853575" y="1825099"/>
            <a:ext cx="8669784" cy="4846327"/>
          </a:xfrm>
          <a:prstGeom prst="rect">
            <a:avLst/>
          </a:prstGeom>
          <a:solidFill>
            <a:schemeClr val="bg1"/>
          </a:solidFill>
          <a:ln>
            <a:noFill/>
          </a:ln>
        </p:spPr>
        <p:txBody>
          <a:bodyPr wrap="square" anchor="ct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defRPr/>
            </a:pPr>
            <a:r>
              <a:rPr lang="en-US" sz="1800" b="1" kern="0" dirty="0">
                <a:solidFill>
                  <a:srgbClr val="004AAD"/>
                </a:solidFill>
                <a:cs typeface="Arial"/>
                <a:sym typeface="Arial"/>
              </a:rPr>
              <a:t>VI. Costs, Financing Plan, and Debt Repayment of the Sub-project</a:t>
            </a:r>
          </a:p>
          <a:p>
            <a:pPr marL="171450" indent="-171450" algn="just">
              <a:lnSpc>
                <a:spcPct val="114000"/>
              </a:lnSpc>
              <a:spcBef>
                <a:spcPts val="200"/>
              </a:spcBef>
              <a:spcAft>
                <a:spcPts val="200"/>
              </a:spcAft>
              <a:buClr>
                <a:srgbClr val="000000"/>
              </a:buClr>
              <a:buFont typeface="Arial" panose="020B0604020202020204" pitchFamily="34" charset="0"/>
              <a:buChar char="•"/>
              <a:defRPr/>
            </a:pPr>
            <a:r>
              <a:rPr lang="en-US" sz="1500" kern="0" dirty="0">
                <a:solidFill>
                  <a:srgbClr val="000000"/>
                </a:solidFill>
                <a:cs typeface="Arial"/>
                <a:sym typeface="Arial"/>
              </a:rPr>
              <a:t>Detailed breakdown of sub-project costs by component, separated into foreign currency and VND costs with appropriate pricing and physical contingencies, working capital requirements, and interest costs during the construction period.</a:t>
            </a:r>
          </a:p>
          <a:p>
            <a:pPr marL="285750" indent="-285750" algn="just">
              <a:lnSpc>
                <a:spcPct val="114000"/>
              </a:lnSpc>
              <a:spcBef>
                <a:spcPts val="200"/>
              </a:spcBef>
              <a:spcAft>
                <a:spcPts val="200"/>
              </a:spcAft>
              <a:buClr>
                <a:srgbClr val="000000"/>
              </a:buClr>
              <a:buFont typeface="Arial" panose="020B0604020202020204" pitchFamily="34" charset="0"/>
              <a:buChar char="•"/>
              <a:defRPr/>
            </a:pPr>
            <a:r>
              <a:rPr lang="en-US" sz="1500" kern="0" dirty="0">
                <a:solidFill>
                  <a:srgbClr val="000000"/>
                </a:solidFill>
                <a:cs typeface="Arial"/>
                <a:sym typeface="Arial"/>
              </a:rPr>
              <a:t>Includes bases and assumptions for cost estimation (feasibility study, supplier budgets/quotes, baseline estimation date, etc.).</a:t>
            </a:r>
          </a:p>
          <a:p>
            <a:pPr marL="285750" indent="-285750" algn="just">
              <a:lnSpc>
                <a:spcPct val="114000"/>
              </a:lnSpc>
              <a:spcBef>
                <a:spcPts val="200"/>
              </a:spcBef>
              <a:spcAft>
                <a:spcPts val="200"/>
              </a:spcAft>
              <a:buClr>
                <a:srgbClr val="000000"/>
              </a:buClr>
              <a:buFont typeface="Arial" panose="020B0604020202020204" pitchFamily="34" charset="0"/>
              <a:buChar char="•"/>
              <a:defRPr/>
            </a:pPr>
            <a:r>
              <a:rPr lang="en-US" sz="1500" kern="0" dirty="0">
                <a:solidFill>
                  <a:srgbClr val="000000"/>
                </a:solidFill>
                <a:cs typeface="Arial"/>
                <a:sym typeface="Arial"/>
              </a:rPr>
              <a:t>Analysis of funding sources for the sub-project, including the value of financing and reliability of funds from each source.</a:t>
            </a:r>
          </a:p>
          <a:p>
            <a:pPr marL="285750" indent="-285750" algn="just">
              <a:lnSpc>
                <a:spcPct val="114000"/>
              </a:lnSpc>
              <a:spcBef>
                <a:spcPts val="200"/>
              </a:spcBef>
              <a:spcAft>
                <a:spcPts val="200"/>
              </a:spcAft>
              <a:buClr>
                <a:srgbClr val="000000"/>
              </a:buClr>
              <a:buFont typeface="Arial" panose="020B0604020202020204" pitchFamily="34" charset="0"/>
              <a:buChar char="•"/>
              <a:defRPr/>
            </a:pPr>
            <a:r>
              <a:rPr lang="en-US" sz="1500" kern="0" dirty="0">
                <a:solidFill>
                  <a:srgbClr val="000000"/>
                </a:solidFill>
                <a:cs typeface="Arial"/>
                <a:sym typeface="Arial"/>
              </a:rPr>
              <a:t>PFI's contribution to the total required sub-loan amount for the sub-project.</a:t>
            </a:r>
          </a:p>
          <a:p>
            <a:pPr marL="285750" indent="-285750" algn="just">
              <a:lnSpc>
                <a:spcPct val="114000"/>
              </a:lnSpc>
              <a:spcBef>
                <a:spcPts val="200"/>
              </a:spcBef>
              <a:spcAft>
                <a:spcPts val="200"/>
              </a:spcAft>
              <a:buClr>
                <a:srgbClr val="000000"/>
              </a:buClr>
              <a:buFont typeface="Arial" panose="020B0604020202020204" pitchFamily="34" charset="0"/>
              <a:buChar char="•"/>
              <a:defRPr/>
            </a:pPr>
            <a:r>
              <a:rPr lang="en-US" sz="1500" kern="0" dirty="0">
                <a:solidFill>
                  <a:srgbClr val="000000"/>
                </a:solidFill>
                <a:cs typeface="Arial"/>
                <a:sym typeface="Arial"/>
              </a:rPr>
              <a:t>Analysis of the legitimacy of the loan purposes and its underlying information, including the legitimacy of the loan type, purpose, compliance status, and its basis; and</a:t>
            </a:r>
          </a:p>
          <a:p>
            <a:pPr marL="285750" indent="-285750" algn="just">
              <a:lnSpc>
                <a:spcPct val="114000"/>
              </a:lnSpc>
              <a:spcBef>
                <a:spcPts val="200"/>
              </a:spcBef>
              <a:spcAft>
                <a:spcPts val="200"/>
              </a:spcAft>
              <a:buClr>
                <a:srgbClr val="000000"/>
              </a:buClr>
              <a:buFont typeface="Arial" panose="020B0604020202020204" pitchFamily="34" charset="0"/>
              <a:buChar char="•"/>
              <a:defRPr/>
            </a:pPr>
            <a:r>
              <a:rPr lang="en-US" sz="1500" kern="0" dirty="0">
                <a:solidFill>
                  <a:srgbClr val="000000"/>
                </a:solidFill>
                <a:cs typeface="Arial"/>
                <a:sym typeface="Arial"/>
              </a:rPr>
              <a:t>Analysis of the repayment plan, sources, and risks:</a:t>
            </a:r>
          </a:p>
          <a:p>
            <a:pPr marL="285750" indent="-285750" algn="just">
              <a:lnSpc>
                <a:spcPct val="114000"/>
              </a:lnSpc>
              <a:spcBef>
                <a:spcPts val="200"/>
              </a:spcBef>
              <a:spcAft>
                <a:spcPts val="200"/>
              </a:spcAft>
              <a:buClr>
                <a:srgbClr val="000000"/>
              </a:buClr>
              <a:buFont typeface="Courier New" panose="02070309020205020404" pitchFamily="49" charset="0"/>
              <a:buChar char="o"/>
              <a:defRPr/>
            </a:pPr>
            <a:r>
              <a:rPr lang="en-US" sz="1500" kern="0" dirty="0">
                <a:solidFill>
                  <a:srgbClr val="000000"/>
                </a:solidFill>
                <a:cs typeface="Arial"/>
                <a:sym typeface="Arial"/>
              </a:rPr>
              <a:t>Expected monthly savings</a:t>
            </a:r>
          </a:p>
          <a:p>
            <a:pPr marL="285750" indent="-285750" algn="just">
              <a:lnSpc>
                <a:spcPct val="114000"/>
              </a:lnSpc>
              <a:spcBef>
                <a:spcPts val="200"/>
              </a:spcBef>
              <a:spcAft>
                <a:spcPts val="200"/>
              </a:spcAft>
              <a:buClr>
                <a:srgbClr val="000000"/>
              </a:buClr>
              <a:buFont typeface="Courier New" panose="02070309020205020404" pitchFamily="49" charset="0"/>
              <a:buChar char="o"/>
              <a:defRPr/>
            </a:pPr>
            <a:r>
              <a:rPr lang="en-US" sz="1500" kern="0" dirty="0">
                <a:solidFill>
                  <a:srgbClr val="000000"/>
                </a:solidFill>
                <a:cs typeface="Arial"/>
                <a:sym typeface="Arial"/>
              </a:rPr>
              <a:t>Expected monthly debt repayment and loan tenure</a:t>
            </a:r>
          </a:p>
          <a:p>
            <a:pPr marL="285750" indent="-285750" algn="just">
              <a:lnSpc>
                <a:spcPct val="114000"/>
              </a:lnSpc>
              <a:spcBef>
                <a:spcPts val="200"/>
              </a:spcBef>
              <a:spcAft>
                <a:spcPts val="200"/>
              </a:spcAft>
              <a:buClr>
                <a:srgbClr val="000000"/>
              </a:buClr>
              <a:buFont typeface="Courier New" panose="02070309020205020404" pitchFamily="49" charset="0"/>
              <a:buChar char="o"/>
              <a:defRPr/>
            </a:pPr>
            <a:r>
              <a:rPr lang="en-US" sz="1500" kern="0" dirty="0">
                <a:solidFill>
                  <a:srgbClr val="000000"/>
                </a:solidFill>
                <a:cs typeface="Arial"/>
                <a:sym typeface="Arial"/>
              </a:rPr>
              <a:t>Monthly debt service to monthly savings ratio</a:t>
            </a:r>
          </a:p>
          <a:p>
            <a:pPr marL="285750" indent="-285750" algn="just">
              <a:lnSpc>
                <a:spcPct val="114000"/>
              </a:lnSpc>
              <a:spcBef>
                <a:spcPts val="200"/>
              </a:spcBef>
              <a:spcAft>
                <a:spcPts val="200"/>
              </a:spcAft>
              <a:buClr>
                <a:srgbClr val="000000"/>
              </a:buClr>
              <a:buFont typeface="Courier New" panose="02070309020205020404" pitchFamily="49" charset="0"/>
              <a:buChar char="o"/>
              <a:defRPr/>
            </a:pPr>
            <a:r>
              <a:rPr lang="en-US" sz="1500" kern="0" dirty="0">
                <a:solidFill>
                  <a:srgbClr val="000000"/>
                </a:solidFill>
                <a:cs typeface="Arial"/>
                <a:sym typeface="Arial"/>
              </a:rPr>
              <a:t>Sustainability of the recipient enterprise: Whether it will remain operational in its sector</a:t>
            </a:r>
          </a:p>
        </p:txBody>
      </p:sp>
      <p:sp>
        <p:nvSpPr>
          <p:cNvPr id="6" name="Title 2">
            <a:extLst>
              <a:ext uri="{FF2B5EF4-FFF2-40B4-BE49-F238E27FC236}">
                <a16:creationId xmlns:a16="http://schemas.microsoft.com/office/drawing/2014/main" id="{BC2C41C2-61C4-FD26-7810-134B1FDB4710}"/>
              </a:ext>
            </a:extLst>
          </p:cNvPr>
          <p:cNvSpPr txBox="1">
            <a:spLocks/>
          </p:cNvSpPr>
          <p:nvPr/>
        </p:nvSpPr>
        <p:spPr>
          <a:xfrm>
            <a:off x="930668" y="1178873"/>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221122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BDB66F01-5C12-05D4-A65E-EC72BE0F16DA}"/>
              </a:ext>
            </a:extLst>
          </p:cNvPr>
          <p:cNvSpPr>
            <a:spLocks noChangeArrowheads="1"/>
          </p:cNvSpPr>
          <p:nvPr/>
        </p:nvSpPr>
        <p:spPr bwMode="auto">
          <a:xfrm>
            <a:off x="838200" y="1996005"/>
            <a:ext cx="10515599" cy="4562339"/>
          </a:xfrm>
          <a:prstGeom prst="rect">
            <a:avLst/>
          </a:prstGeom>
          <a:solidFill>
            <a:schemeClr val="bg1"/>
          </a:solidFill>
          <a:ln>
            <a:noFill/>
          </a:ln>
        </p:spPr>
        <p:txBody>
          <a:bodyPr wrap="square" anchor="ct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just">
              <a:lnSpc>
                <a:spcPct val="130000"/>
              </a:lnSpc>
              <a:buClr>
                <a:srgbClr val="000000"/>
              </a:buClr>
              <a:buFont typeface="Arial"/>
              <a:buNone/>
            </a:pPr>
            <a:r>
              <a:rPr lang="en-US" sz="1500" b="1" kern="0" dirty="0">
                <a:solidFill>
                  <a:srgbClr val="0070C0"/>
                </a:solidFill>
                <a:cs typeface="Arial"/>
                <a:sym typeface="Arial"/>
              </a:rPr>
              <a:t>VII. Collateral and guarantee analysis</a:t>
            </a:r>
            <a:endParaRPr lang="en-US" sz="1500" kern="0" dirty="0">
              <a:solidFill>
                <a:srgbClr val="0070C0"/>
              </a:solidFill>
              <a:cs typeface="Arial"/>
              <a:sym typeface="Arial"/>
            </a:endParaRP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Analysis of the guarantor, including their operations, financial status, and creditworthiness;</a:t>
            </a: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Analysis of collateral/pledged assets, including baseline records, legality, validity, appraisal value, and calculation of collateral/pledged assets;</a:t>
            </a: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For ESCO projects, analysis of the Energy Performance Contract between the ESCO and the end-user, expected savings, and the Measurement and Verification (M&amp;V) methods used to verify performance and ensure sustainability;</a:t>
            </a: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PFI's contribution to the total required sub-loan amount for the sub-project.</a:t>
            </a:r>
          </a:p>
          <a:p>
            <a:pPr marL="285750" indent="-285750" algn="just">
              <a:lnSpc>
                <a:spcPct val="130000"/>
              </a:lnSpc>
              <a:buClr>
                <a:srgbClr val="000000"/>
              </a:buClr>
              <a:buFont typeface="Arial" panose="020B0604020202020204" pitchFamily="34" charset="0"/>
              <a:buChar char="•"/>
            </a:pPr>
            <a:endParaRPr lang="en-US" sz="1500" kern="0" dirty="0">
              <a:solidFill>
                <a:srgbClr val="000000"/>
              </a:solidFill>
              <a:cs typeface="Arial"/>
              <a:sym typeface="Arial"/>
            </a:endParaRPr>
          </a:p>
          <a:p>
            <a:pPr algn="just">
              <a:lnSpc>
                <a:spcPct val="130000"/>
              </a:lnSpc>
              <a:buClr>
                <a:srgbClr val="000000"/>
              </a:buClr>
              <a:buFont typeface="Arial"/>
              <a:buNone/>
            </a:pPr>
            <a:r>
              <a:rPr lang="en-US" sz="1500" b="1" kern="0" dirty="0">
                <a:solidFill>
                  <a:srgbClr val="0070C0"/>
                </a:solidFill>
                <a:cs typeface="Arial"/>
                <a:sym typeface="Arial"/>
              </a:rPr>
              <a:t>VIII. Environmental impact assessment and resettlement policy framework evaluation</a:t>
            </a:r>
            <a:endParaRPr lang="en-US" sz="1500" kern="0" dirty="0">
              <a:solidFill>
                <a:srgbClr val="0070C0"/>
              </a:solidFill>
              <a:cs typeface="Arial"/>
              <a:sym typeface="Arial"/>
            </a:endParaRP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Description of the environmental and social impacts of the sub-project and the required or anticipated mitigation measures;</a:t>
            </a: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Confirmation of required government approvals, environmental categorization, Environmental Impact Assessment (if required);</a:t>
            </a: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Confirmation of compliance with valid environmental criteria;</a:t>
            </a:r>
          </a:p>
          <a:p>
            <a:pPr marL="285750" indent="-285750" algn="just">
              <a:lnSpc>
                <a:spcPct val="130000"/>
              </a:lnSpc>
              <a:buClr>
                <a:srgbClr val="000000"/>
              </a:buClr>
              <a:buFont typeface="Arial" panose="020B0604020202020204" pitchFamily="34" charset="0"/>
              <a:buChar char="•"/>
            </a:pPr>
            <a:r>
              <a:rPr lang="en-US" sz="1500" kern="0" dirty="0">
                <a:solidFill>
                  <a:srgbClr val="000000"/>
                </a:solidFill>
                <a:cs typeface="Arial"/>
                <a:sym typeface="Arial"/>
              </a:rPr>
              <a:t>Confirmation of whether the Resettlement Policy Framework is triggered for the proposed sub-project.</a:t>
            </a:r>
          </a:p>
        </p:txBody>
      </p:sp>
      <p:sp>
        <p:nvSpPr>
          <p:cNvPr id="6" name="Title 2">
            <a:extLst>
              <a:ext uri="{FF2B5EF4-FFF2-40B4-BE49-F238E27FC236}">
                <a16:creationId xmlns:a16="http://schemas.microsoft.com/office/drawing/2014/main" id="{091AAC8B-4BBB-BE68-37B4-099503CA1AB6}"/>
              </a:ext>
            </a:extLst>
          </p:cNvPr>
          <p:cNvSpPr txBox="1">
            <a:spLocks/>
          </p:cNvSpPr>
          <p:nvPr/>
        </p:nvSpPr>
        <p:spPr>
          <a:xfrm>
            <a:off x="838200" y="1209695"/>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a:ln>
                  <a:noFill/>
                </a:ln>
                <a:solidFill>
                  <a:srgbClr val="FFFFFF"/>
                </a:solidFill>
                <a:effectLst/>
                <a:uLnTx/>
                <a:uFillTx/>
                <a:latin typeface="Arial"/>
                <a:cs typeface="Arial"/>
                <a:sym typeface="Arial"/>
              </a:rPr>
              <a:t>Guidance on preparing project appraisal reports</a:t>
            </a:r>
            <a:endParaRPr kumimoji="0" lang="en-US" altLang="en-US" sz="32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35036582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343522-856A-64A4-12B7-ABF13F7B8918}"/>
              </a:ext>
            </a:extLst>
          </p:cNvPr>
          <p:cNvSpPr>
            <a:spLocks noChangeArrowheads="1"/>
          </p:cNvSpPr>
          <p:nvPr/>
        </p:nvSpPr>
        <p:spPr bwMode="auto">
          <a:xfrm>
            <a:off x="1188036" y="1767561"/>
            <a:ext cx="10515599" cy="5180393"/>
          </a:xfrm>
          <a:prstGeom prst="rect">
            <a:avLst/>
          </a:prstGeom>
          <a:solidFill>
            <a:schemeClr val="bg1"/>
          </a:solidFill>
          <a:ln>
            <a:noFill/>
          </a:ln>
        </p:spPr>
        <p:txBody>
          <a:bodyPr wrap="square" anchor="ct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Confirmation of the types of resettlement instruments required to develop the Resettlement Policy Framework (RPF) for the proposed sub-project;</a:t>
            </a: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Confirmation of compliance with required government approvals for recent land acquisition and that the Resettlement Action Plan (RAP) meets the requirements of the RPF for proposed land acquisition activities in the sub-project.</a:t>
            </a:r>
          </a:p>
          <a:p>
            <a:pPr>
              <a:lnSpc>
                <a:spcPct val="130000"/>
              </a:lnSpc>
              <a:buClr>
                <a:srgbClr val="000000"/>
              </a:buClr>
              <a:buFont typeface="Arial"/>
              <a:buNone/>
            </a:pPr>
            <a:r>
              <a:rPr lang="en-US" sz="1550" b="1" kern="0" dirty="0">
                <a:solidFill>
                  <a:srgbClr val="0070C0"/>
                </a:solidFill>
                <a:latin typeface="Arial"/>
                <a:cs typeface="Arial"/>
                <a:sym typeface="Arial"/>
              </a:rPr>
              <a:t>IX. Procurement and Bidding</a:t>
            </a:r>
            <a:endParaRPr lang="en-US" sz="1550" kern="0" dirty="0">
              <a:solidFill>
                <a:srgbClr val="0070C0"/>
              </a:solidFill>
              <a:latin typeface="Arial"/>
              <a:cs typeface="Arial"/>
              <a:sym typeface="Arial"/>
            </a:endParaRP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Description of the main procurement packages for goods, along with an evaluation of contractual arrangements, methods, and potential suppliers;</a:t>
            </a: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Description of imported equipment: reasons for importing equipment, performance characteristics of the imported equipment;</a:t>
            </a: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Commercial contract: supplier, commercial value, contract terms, payment methods and conditions;</a:t>
            </a: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Confirmation that the loan will be disbursed in accordance with the procurement framework.</a:t>
            </a:r>
          </a:p>
          <a:p>
            <a:pPr>
              <a:lnSpc>
                <a:spcPct val="130000"/>
              </a:lnSpc>
              <a:buClr>
                <a:srgbClr val="000000"/>
              </a:buClr>
              <a:buFont typeface="Arial"/>
              <a:buNone/>
            </a:pPr>
            <a:r>
              <a:rPr lang="en-US" sz="1550" b="1" kern="0" dirty="0">
                <a:solidFill>
                  <a:srgbClr val="0070C0"/>
                </a:solidFill>
                <a:latin typeface="Arial"/>
                <a:cs typeface="Arial"/>
                <a:sym typeface="Arial"/>
              </a:rPr>
              <a:t>X. Conclusion</a:t>
            </a:r>
            <a:endParaRPr lang="en-US" sz="1550" kern="0" dirty="0">
              <a:solidFill>
                <a:srgbClr val="0070C0"/>
              </a:solidFill>
              <a:latin typeface="Arial"/>
              <a:cs typeface="Arial"/>
              <a:sym typeface="Arial"/>
            </a:endParaRP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Proposed borrower credit rating;</a:t>
            </a: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Proposed terms of the sub-loan: loan amount, interest rate;</a:t>
            </a:r>
          </a:p>
          <a:p>
            <a:pPr marL="285750" indent="-285750">
              <a:lnSpc>
                <a:spcPct val="130000"/>
              </a:lnSpc>
              <a:buClr>
                <a:srgbClr val="000000"/>
              </a:buClr>
              <a:buFont typeface="Arial" panose="020B0604020202020204" pitchFamily="34" charset="0"/>
              <a:buChar char="•"/>
            </a:pPr>
            <a:r>
              <a:rPr lang="en-US" sz="1550" kern="0" dirty="0">
                <a:solidFill>
                  <a:srgbClr val="000000"/>
                </a:solidFill>
                <a:latin typeface="Arial"/>
                <a:cs typeface="Arial"/>
                <a:sym typeface="Arial"/>
              </a:rPr>
              <a:t>Internal discussion issues.</a:t>
            </a:r>
          </a:p>
        </p:txBody>
      </p:sp>
      <p:sp>
        <p:nvSpPr>
          <p:cNvPr id="6" name="Title 2">
            <a:extLst>
              <a:ext uri="{FF2B5EF4-FFF2-40B4-BE49-F238E27FC236}">
                <a16:creationId xmlns:a16="http://schemas.microsoft.com/office/drawing/2014/main" id="{F5DC733A-9475-BEEC-066B-2881A8F9A7F3}"/>
              </a:ext>
            </a:extLst>
          </p:cNvPr>
          <p:cNvSpPr txBox="1">
            <a:spLocks/>
          </p:cNvSpPr>
          <p:nvPr/>
        </p:nvSpPr>
        <p:spPr>
          <a:xfrm>
            <a:off x="853646" y="1158806"/>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0" cap="none" spc="0" normalizeH="0" baseline="0" noProof="0" dirty="0">
                <a:ln>
                  <a:noFill/>
                </a:ln>
                <a:solidFill>
                  <a:srgbClr val="FFFFFF"/>
                </a:solidFill>
                <a:effectLst/>
                <a:uLnTx/>
                <a:uFillTx/>
                <a:latin typeface="Arial"/>
                <a:cs typeface="Arial"/>
                <a:sym typeface="Arial"/>
              </a:rPr>
              <a:t>Guidance on preparing project appraisal reports</a:t>
            </a:r>
          </a:p>
        </p:txBody>
      </p:sp>
    </p:spTree>
    <p:extLst>
      <p:ext uri="{BB962C8B-B14F-4D97-AF65-F5344CB8AC3E}">
        <p14:creationId xmlns:p14="http://schemas.microsoft.com/office/powerpoint/2010/main" val="898967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F3FED25-EEF8-6C35-34A7-E26806E47D4C}"/>
              </a:ext>
            </a:extLst>
          </p:cNvPr>
          <p:cNvSpPr txBox="1">
            <a:spLocks/>
          </p:cNvSpPr>
          <p:nvPr/>
        </p:nvSpPr>
        <p:spPr>
          <a:xfrm>
            <a:off x="1843372" y="2820657"/>
            <a:ext cx="8505256"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5000" b="1" i="0" u="none" strike="noStrike" kern="0" cap="none" spc="0" normalizeH="0" baseline="0" noProof="0" dirty="0">
                <a:ln>
                  <a:noFill/>
                </a:ln>
                <a:solidFill>
                  <a:srgbClr val="003153"/>
                </a:solidFill>
                <a:effectLst/>
                <a:uLnTx/>
                <a:uFillTx/>
                <a:latin typeface="Arial"/>
                <a:cs typeface="Arial"/>
                <a:sym typeface="Arial"/>
              </a:rPr>
              <a:t>Case studies and discussions</a:t>
            </a:r>
          </a:p>
        </p:txBody>
      </p:sp>
    </p:spTree>
    <p:extLst>
      <p:ext uri="{BB962C8B-B14F-4D97-AF65-F5344CB8AC3E}">
        <p14:creationId xmlns:p14="http://schemas.microsoft.com/office/powerpoint/2010/main" val="2982626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DAB3F6D5-265F-86D4-2C54-7771066FE124}"/>
              </a:ext>
            </a:extLst>
          </p:cNvPr>
          <p:cNvSpPr txBox="1">
            <a:spLocks/>
          </p:cNvSpPr>
          <p:nvPr/>
        </p:nvSpPr>
        <p:spPr>
          <a:xfrm>
            <a:off x="838200" y="1181225"/>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tLang="en-US" sz="2500" kern="1200" dirty="0">
                <a:latin typeface="Arial" panose="020B0604020202020204" pitchFamily="34" charset="0"/>
                <a:cs typeface="Arial" panose="020B0604020202020204" pitchFamily="34" charset="0"/>
              </a:rPr>
              <a:t>Case studies and discussions</a:t>
            </a:r>
            <a:endParaRPr lang="en-US" altLang="en-US" sz="2500" kern="1200" dirty="0">
              <a:cs typeface="Arial" panose="020B0604020202020204" pitchFamily="34" charset="0"/>
            </a:endParaRPr>
          </a:p>
        </p:txBody>
      </p:sp>
      <p:sp>
        <p:nvSpPr>
          <p:cNvPr id="7" name="Rectangle 3">
            <a:extLst>
              <a:ext uri="{FF2B5EF4-FFF2-40B4-BE49-F238E27FC236}">
                <a16:creationId xmlns:a16="http://schemas.microsoft.com/office/drawing/2014/main" id="{49C4F644-0A27-63F6-81FC-5CE8E1BB591C}"/>
              </a:ext>
            </a:extLst>
          </p:cNvPr>
          <p:cNvSpPr>
            <a:spLocks noChangeArrowheads="1"/>
          </p:cNvSpPr>
          <p:nvPr/>
        </p:nvSpPr>
        <p:spPr bwMode="auto">
          <a:xfrm>
            <a:off x="2057399" y="1834802"/>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Current energy consumption status</a:t>
            </a:r>
            <a:endParaRPr lang="vi-VN" altLang="en-US" sz="1600" kern="0" dirty="0">
              <a:solidFill>
                <a:srgbClr val="000000"/>
              </a:solidFill>
              <a:cs typeface="Arial"/>
              <a:sym typeface="Arial"/>
            </a:endParaRPr>
          </a:p>
        </p:txBody>
      </p:sp>
      <p:graphicFrame>
        <p:nvGraphicFramePr>
          <p:cNvPr id="8" name="Table 7">
            <a:extLst>
              <a:ext uri="{FF2B5EF4-FFF2-40B4-BE49-F238E27FC236}">
                <a16:creationId xmlns:a16="http://schemas.microsoft.com/office/drawing/2014/main" id="{04D6C3EE-4FE2-A072-1FB6-4CFC622F3492}"/>
              </a:ext>
            </a:extLst>
          </p:cNvPr>
          <p:cNvGraphicFramePr>
            <a:graphicFrameLocks noGrp="1"/>
          </p:cNvGraphicFramePr>
          <p:nvPr>
            <p:extLst>
              <p:ext uri="{D42A27DB-BD31-4B8C-83A1-F6EECF244321}">
                <p14:modId xmlns:p14="http://schemas.microsoft.com/office/powerpoint/2010/main" val="4020253181"/>
              </p:ext>
            </p:extLst>
          </p:nvPr>
        </p:nvGraphicFramePr>
        <p:xfrm>
          <a:off x="2858008" y="2516399"/>
          <a:ext cx="6224853" cy="4194175"/>
        </p:xfrm>
        <a:graphic>
          <a:graphicData uri="http://schemas.openxmlformats.org/drawingml/2006/table">
            <a:tbl>
              <a:tblPr/>
              <a:tblGrid>
                <a:gridCol w="1616845">
                  <a:extLst>
                    <a:ext uri="{9D8B030D-6E8A-4147-A177-3AD203B41FA5}">
                      <a16:colId xmlns:a16="http://schemas.microsoft.com/office/drawing/2014/main" val="20000"/>
                    </a:ext>
                  </a:extLst>
                </a:gridCol>
                <a:gridCol w="2304004">
                  <a:extLst>
                    <a:ext uri="{9D8B030D-6E8A-4147-A177-3AD203B41FA5}">
                      <a16:colId xmlns:a16="http://schemas.microsoft.com/office/drawing/2014/main" val="20001"/>
                    </a:ext>
                  </a:extLst>
                </a:gridCol>
                <a:gridCol w="2304004">
                  <a:extLst>
                    <a:ext uri="{9D8B030D-6E8A-4147-A177-3AD203B41FA5}">
                      <a16:colId xmlns:a16="http://schemas.microsoft.com/office/drawing/2014/main" val="20002"/>
                    </a:ext>
                  </a:extLst>
                </a:gridCol>
              </a:tblGrid>
              <a:tr h="381000">
                <a:tc row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1" i="0" u="none" strike="noStrike" cap="none" normalizeH="0" baseline="0" dirty="0">
                          <a:ln>
                            <a:noFill/>
                          </a:ln>
                          <a:solidFill>
                            <a:schemeClr val="tx1"/>
                          </a:solidFill>
                          <a:effectLst/>
                          <a:latin typeface="+mn-lt"/>
                          <a:cs typeface="Times New Roman" panose="02020603050405020304" pitchFamily="18" charset="0"/>
                        </a:rPr>
                        <a:t>Month</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30000"/>
                        </a:lnSpc>
                        <a:spcBef>
                          <a:spcPts val="600"/>
                        </a:spcBef>
                        <a:spcAft>
                          <a:spcPts val="1200"/>
                        </a:spcAft>
                        <a:buClrTx/>
                        <a:buSzTx/>
                        <a:buFontTx/>
                        <a:buNone/>
                        <a:tabLst/>
                      </a:pPr>
                      <a:r>
                        <a:rPr kumimoji="0" lang="es-ES_tradnl" sz="1500" b="1" i="1" u="none" strike="noStrike" cap="none" normalizeH="0" baseline="0" dirty="0" err="1">
                          <a:ln>
                            <a:noFill/>
                          </a:ln>
                          <a:solidFill>
                            <a:schemeClr val="tx1"/>
                          </a:solidFill>
                          <a:effectLst/>
                          <a:latin typeface="+mn-lt"/>
                          <a:cs typeface="Times New Roman" panose="02020603050405020304" pitchFamily="18" charset="0"/>
                        </a:rPr>
                        <a:t>Electricity</a:t>
                      </a:r>
                      <a:r>
                        <a:rPr kumimoji="0" lang="es-ES_tradnl" sz="1500" b="1" i="1" u="none" strike="noStrike" cap="none" normalizeH="0" baseline="0" dirty="0">
                          <a:ln>
                            <a:noFill/>
                          </a:ln>
                          <a:solidFill>
                            <a:schemeClr val="tx1"/>
                          </a:solidFill>
                          <a:effectLst/>
                          <a:latin typeface="+mn-lt"/>
                          <a:cs typeface="Times New Roman" panose="02020603050405020304" pitchFamily="18" charset="0"/>
                        </a:rPr>
                        <a:t> </a:t>
                      </a:r>
                      <a:r>
                        <a:rPr kumimoji="0" lang="es-ES_tradnl" sz="1500" b="1" i="1" u="none" strike="noStrike" cap="none" normalizeH="0" baseline="0" dirty="0" err="1">
                          <a:ln>
                            <a:noFill/>
                          </a:ln>
                          <a:solidFill>
                            <a:schemeClr val="tx1"/>
                          </a:solidFill>
                          <a:effectLst/>
                          <a:latin typeface="+mn-lt"/>
                          <a:cs typeface="Times New Roman" panose="02020603050405020304" pitchFamily="18" charset="0"/>
                        </a:rPr>
                        <a:t>consumption</a:t>
                      </a:r>
                      <a:r>
                        <a:rPr kumimoji="0" lang="es-ES_tradnl" sz="1500" b="1" i="1" u="none" strike="noStrike" cap="none" normalizeH="0" baseline="0" dirty="0">
                          <a:ln>
                            <a:noFill/>
                          </a:ln>
                          <a:solidFill>
                            <a:schemeClr val="tx1"/>
                          </a:solidFill>
                          <a:effectLst/>
                          <a:latin typeface="+mn-lt"/>
                          <a:cs typeface="Times New Roman" panose="02020603050405020304" pitchFamily="18" charset="0"/>
                        </a:rPr>
                        <a:t> in 2010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0"/>
                  </a:ext>
                </a:extLst>
              </a:tr>
              <a:tr h="346075">
                <a:tc vMerge="1">
                  <a:txBody>
                    <a:bodyPr/>
                    <a:lstStyle/>
                    <a:p>
                      <a:endParaRPr lang="vi-VN"/>
                    </a:p>
                  </a:txBody>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30000"/>
                        </a:lnSpc>
                        <a:spcBef>
                          <a:spcPts val="600"/>
                        </a:spcBef>
                        <a:spcAft>
                          <a:spcPct val="0"/>
                        </a:spcAft>
                        <a:buClrTx/>
                        <a:buSzTx/>
                        <a:buFontTx/>
                        <a:buNone/>
                        <a:tabLst/>
                      </a:pPr>
                      <a:r>
                        <a:rPr kumimoji="0" lang="en-US" sz="1500" b="0" i="0" u="none" strike="noStrike" cap="none" normalizeH="0" baseline="0" dirty="0">
                          <a:ln>
                            <a:noFill/>
                          </a:ln>
                          <a:solidFill>
                            <a:srgbClr val="000000"/>
                          </a:solidFill>
                          <a:effectLst/>
                          <a:latin typeface="+mn-lt"/>
                          <a:cs typeface="Times New Roman" panose="02020603050405020304" pitchFamily="18" charset="0"/>
                        </a:rPr>
                        <a:t>Electricity Consumed (kWh)</a:t>
                      </a:r>
                      <a:endParaRPr kumimoji="0" lang="vi-VN" sz="1500" b="0" i="0" u="none" strike="noStrike" cap="none" normalizeH="0" baseline="0" dirty="0">
                        <a:ln>
                          <a:noFill/>
                        </a:ln>
                        <a:solidFill>
                          <a:srgbClr val="000000"/>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30000"/>
                        </a:lnSpc>
                        <a:spcBef>
                          <a:spcPts val="600"/>
                        </a:spcBef>
                        <a:spcAft>
                          <a:spcPct val="0"/>
                        </a:spcAft>
                        <a:buClrTx/>
                        <a:buSzTx/>
                        <a:buFontTx/>
                        <a:buNone/>
                        <a:tabLst/>
                      </a:pPr>
                      <a:r>
                        <a:rPr kumimoji="0" lang="en-US" sz="1500" b="0" i="0" u="none" strike="noStrike" cap="none" normalizeH="0" baseline="0" dirty="0">
                          <a:ln>
                            <a:noFill/>
                          </a:ln>
                          <a:solidFill>
                            <a:srgbClr val="000000"/>
                          </a:solidFill>
                          <a:effectLst/>
                          <a:latin typeface="+mn-lt"/>
                          <a:cs typeface="Times New Roman" panose="02020603050405020304" pitchFamily="18" charset="0"/>
                        </a:rPr>
                        <a:t>Cost (VND)</a:t>
                      </a:r>
                      <a:endParaRPr kumimoji="0" lang="vi-VN" sz="1500" b="0" i="0" u="none" strike="noStrike" cap="none" normalizeH="0" baseline="0" dirty="0">
                        <a:ln>
                          <a:noFill/>
                        </a:ln>
                        <a:solidFill>
                          <a:srgbClr val="000000"/>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1 098 001</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1 084 442 307</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2</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542 890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523 738 148</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3</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1 045 813</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1 059 734 539</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4</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814 809</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825 320 207</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5</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1 216 108</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1 216 254 184</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6</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1 175 712</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1 185 327 376</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7</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1 056 811</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1 070 734 553</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8</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859 386</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887 543 666</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9</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1 046 300</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1 067  404 100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10</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844 800</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876 300 300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11</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1 182 000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1 238 661 000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dot"/>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12</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defRPr/>
                      </a:pPr>
                      <a:r>
                        <a:rPr kumimoji="0" lang="en-US" sz="1500" b="0" i="0" u="none" strike="noStrike" cap="none" normalizeH="0" baseline="0" dirty="0">
                          <a:ln>
                            <a:noFill/>
                          </a:ln>
                          <a:solidFill>
                            <a:schemeClr val="tx1"/>
                          </a:solidFill>
                          <a:effectLst/>
                          <a:latin typeface="+mn-lt"/>
                          <a:cs typeface="Times New Roman" panose="02020603050405020304" pitchFamily="18" charset="0"/>
                        </a:rPr>
                        <a:t> 1 069 200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ts val="600"/>
                        </a:spcBef>
                        <a:spcAft>
                          <a:spcPct val="0"/>
                        </a:spcAft>
                        <a:buClrTx/>
                        <a:buSzTx/>
                        <a:buFontTx/>
                        <a:buNone/>
                        <a:tabLst/>
                        <a:defRPr/>
                      </a:pPr>
                      <a:r>
                        <a:rPr kumimoji="0" lang="en-US" sz="1500" b="0" i="0" u="none" strike="noStrike" cap="none" normalizeH="0" baseline="0" dirty="0">
                          <a:ln>
                            <a:noFill/>
                          </a:ln>
                          <a:solidFill>
                            <a:schemeClr val="tx1"/>
                          </a:solidFill>
                          <a:effectLst/>
                          <a:latin typeface="+mn-lt"/>
                          <a:cs typeface="Times New Roman" panose="02020603050405020304" pitchFamily="18" charset="0"/>
                        </a:rPr>
                        <a:t> 1 075 321 000</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dot"/>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3"/>
                  </a:ext>
                </a:extLst>
              </a:tr>
              <a:tr h="2667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600"/>
                        </a:spcBef>
                        <a:spcAft>
                          <a:spcPct val="0"/>
                        </a:spcAft>
                        <a:buClrTx/>
                        <a:buSzTx/>
                        <a:buFontTx/>
                        <a:buNone/>
                        <a:tabLst/>
                      </a:pPr>
                      <a:r>
                        <a:rPr kumimoji="0" lang="en-US" sz="1500" b="1" i="0" u="none" strike="noStrike" cap="none" normalizeH="0" baseline="0" dirty="0">
                          <a:ln>
                            <a:noFill/>
                          </a:ln>
                          <a:solidFill>
                            <a:schemeClr val="tx1"/>
                          </a:solidFill>
                          <a:effectLst/>
                          <a:latin typeface="+mn-lt"/>
                          <a:cs typeface="Times New Roman" panose="02020603050405020304" pitchFamily="18" charset="0"/>
                        </a:rPr>
                        <a:t>Total</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a:ln>
                            <a:noFill/>
                          </a:ln>
                          <a:solidFill>
                            <a:schemeClr val="tx1"/>
                          </a:solidFill>
                          <a:effectLst/>
                          <a:latin typeface="+mn-lt"/>
                          <a:cs typeface="Times New Roman" panose="02020603050405020304" pitchFamily="18" charset="0"/>
                        </a:rPr>
                        <a:t> </a:t>
                      </a:r>
                      <a:endParaRPr kumimoji="0" lang="vi-VN" sz="15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ts val="600"/>
                        </a:spcBef>
                        <a:spcAft>
                          <a:spcPct val="0"/>
                        </a:spcAft>
                        <a:buClrTx/>
                        <a:buSzTx/>
                        <a:buFontTx/>
                        <a:buNone/>
                        <a:tabLst/>
                      </a:pPr>
                      <a:r>
                        <a:rPr kumimoji="0" lang="en-US" sz="1500" b="0" i="0" u="none" strike="noStrike" cap="none" normalizeH="0" baseline="0" dirty="0">
                          <a:ln>
                            <a:noFill/>
                          </a:ln>
                          <a:solidFill>
                            <a:schemeClr val="tx1"/>
                          </a:solidFill>
                          <a:effectLst/>
                          <a:latin typeface="+mn-lt"/>
                          <a:cs typeface="Times New Roman" panose="02020603050405020304" pitchFamily="18" charset="0"/>
                        </a:rPr>
                        <a:t> </a:t>
                      </a:r>
                      <a:endParaRPr kumimoji="0" lang="vi-VN" sz="15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857685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74E0EEA6-356C-9C45-30D5-313712B9764C}"/>
              </a:ext>
            </a:extLst>
          </p:cNvPr>
          <p:cNvSpPr txBox="1">
            <a:spLocks/>
          </p:cNvSpPr>
          <p:nvPr/>
        </p:nvSpPr>
        <p:spPr>
          <a:xfrm>
            <a:off x="1013459" y="2112550"/>
            <a:ext cx="10165081" cy="4351338"/>
          </a:xfrm>
          <a:prstGeom prst="rect">
            <a:avLst/>
          </a:prstGeom>
          <a:solidFill>
            <a:srgbClr val="FFFFFF"/>
          </a:solidFill>
          <a:ln>
            <a:noFill/>
          </a:ln>
        </p:spPr>
        <p:txBody>
          <a:bodyPr spcFirstLastPara="1" wrap="square" lIns="91425" tIns="45700" rIns="91425" bIns="45700" anchor="t" anchorCtr="0">
            <a:normAutofit fontScale="3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50000"/>
              </a:lnSpc>
              <a:spcBef>
                <a:spcPts val="0"/>
              </a:spcBef>
            </a:pPr>
            <a:r>
              <a:rPr lang="en-US" sz="5000" b="1" kern="0" dirty="0">
                <a:latin typeface="Arial" panose="020B0604020202020204" pitchFamily="34" charset="0"/>
                <a:cs typeface="Arial" panose="020B0604020202020204" pitchFamily="34" charset="0"/>
              </a:rPr>
              <a:t>General Introduction:</a:t>
            </a:r>
            <a:endParaRPr lang="en-US" sz="5000" kern="0" dirty="0">
              <a:latin typeface="Arial" panose="020B0604020202020204" pitchFamily="34" charset="0"/>
              <a:cs typeface="Arial" panose="020B0604020202020204" pitchFamily="34" charset="0"/>
            </a:endParaRPr>
          </a:p>
          <a:p>
            <a:pPr marL="685800" indent="-457200">
              <a:lnSpc>
                <a:spcPct val="150000"/>
              </a:lnSpc>
              <a:spcBef>
                <a:spcPts val="0"/>
              </a:spcBef>
              <a:buFont typeface="Arial" panose="020B0604020202020204" pitchFamily="34" charset="0"/>
              <a:buChar char="•"/>
            </a:pPr>
            <a:r>
              <a:rPr lang="en-US" sz="5000" kern="0" dirty="0">
                <a:latin typeface="Arial" panose="020B0604020202020204" pitchFamily="34" charset="0"/>
                <a:cs typeface="Arial" panose="020B0604020202020204" pitchFamily="34" charset="0"/>
              </a:rPr>
              <a:t>Assessing the validity of loan applications from IEs (Industrial Enterprises) for funding energy efficiency (EE) sub-projects is a critical responsibility of PFIs (Participating Financial Institutions), aimed at confirming that the selected sub-projects are financially and technically feasible. To support PFIs and IEs in conducting technical assessments for EE projects, the </a:t>
            </a:r>
            <a:r>
              <a:rPr lang="en-US" sz="5000" b="1" kern="0" dirty="0">
                <a:latin typeface="Arial" panose="020B0604020202020204" pitchFamily="34" charset="0"/>
                <a:cs typeface="Arial" panose="020B0604020202020204" pitchFamily="34" charset="0"/>
              </a:rPr>
              <a:t>Technical Assessment Framework</a:t>
            </a:r>
            <a:r>
              <a:rPr lang="en-US" sz="5000" kern="0" dirty="0">
                <a:latin typeface="Arial" panose="020B0604020202020204" pitchFamily="34" charset="0"/>
                <a:cs typeface="Arial" panose="020B0604020202020204" pitchFamily="34" charset="0"/>
              </a:rPr>
              <a:t> provided in </a:t>
            </a:r>
            <a:r>
              <a:rPr lang="en-US" sz="5000" b="1" kern="0" dirty="0">
                <a:latin typeface="Arial" panose="020B0604020202020204" pitchFamily="34" charset="0"/>
                <a:cs typeface="Arial" panose="020B0604020202020204" pitchFamily="34" charset="0"/>
              </a:rPr>
              <a:t>Appendix 2 of the Project’s OM (Operations Manual)</a:t>
            </a:r>
            <a:r>
              <a:rPr lang="en-US" sz="5000" kern="0" dirty="0">
                <a:latin typeface="Arial" panose="020B0604020202020204" pitchFamily="34" charset="0"/>
                <a:cs typeface="Arial" panose="020B0604020202020204" pitchFamily="34" charset="0"/>
              </a:rPr>
              <a:t> is used.</a:t>
            </a:r>
            <a:br>
              <a:rPr lang="en-US" sz="5000" kern="0" dirty="0">
                <a:latin typeface="Arial" panose="020B0604020202020204" pitchFamily="34" charset="0"/>
                <a:cs typeface="Arial" panose="020B0604020202020204" pitchFamily="34" charset="0"/>
              </a:rPr>
            </a:br>
            <a:r>
              <a:rPr lang="en-US" sz="5000" i="1" kern="0" dirty="0">
                <a:latin typeface="Arial" panose="020B0604020202020204" pitchFamily="34" charset="0"/>
                <a:cs typeface="Arial" panose="020B0604020202020204" pitchFamily="34" charset="0"/>
              </a:rPr>
              <a:t>(Download the VEEIE Project OM from: </a:t>
            </a:r>
            <a:r>
              <a:rPr lang="en-US" sz="5000" i="1" kern="0" dirty="0">
                <a:latin typeface="Arial" panose="020B0604020202020204" pitchFamily="34" charset="0"/>
                <a:cs typeface="Arial" panose="020B0604020202020204" pitchFamily="34" charset="0"/>
                <a:hlinkClick r:id="rId3"/>
              </a:rPr>
              <a:t>http://cpee.vn/VEECIES</a:t>
            </a:r>
            <a:r>
              <a:rPr lang="en-US" sz="5000" i="1" kern="0" dirty="0">
                <a:latin typeface="Arial" panose="020B0604020202020204" pitchFamily="34" charset="0"/>
                <a:cs typeface="Arial" panose="020B0604020202020204" pitchFamily="34" charset="0"/>
              </a:rPr>
              <a:t>)</a:t>
            </a:r>
            <a:endParaRPr lang="en-US" sz="5000" kern="0" dirty="0">
              <a:latin typeface="Arial" panose="020B0604020202020204" pitchFamily="34" charset="0"/>
              <a:cs typeface="Arial" panose="020B0604020202020204" pitchFamily="34" charset="0"/>
            </a:endParaRPr>
          </a:p>
          <a:p>
            <a:pPr marL="685800" indent="-457200">
              <a:lnSpc>
                <a:spcPct val="150000"/>
              </a:lnSpc>
              <a:spcBef>
                <a:spcPts val="0"/>
              </a:spcBef>
              <a:buFont typeface="Arial" panose="020B0604020202020204" pitchFamily="34" charset="0"/>
              <a:buChar char="•"/>
            </a:pPr>
            <a:r>
              <a:rPr lang="en-US" sz="5000" kern="0" dirty="0">
                <a:latin typeface="Arial" panose="020B0604020202020204" pitchFamily="34" charset="0"/>
                <a:cs typeface="Arial" panose="020B0604020202020204" pitchFamily="34" charset="0"/>
              </a:rPr>
              <a:t>This Technical Assessment Framework will be used by PFIs to evaluate each sub-project considered for EE lending. The framework defines the content, sequence, and responsibilities for conducting technical assessments of sub-projects to ensure:</a:t>
            </a:r>
            <a:br>
              <a:rPr lang="en-US" sz="5000" kern="0" dirty="0">
                <a:latin typeface="Arial" panose="020B0604020202020204" pitchFamily="34" charset="0"/>
                <a:cs typeface="Arial" panose="020B0604020202020204" pitchFamily="34" charset="0"/>
              </a:rPr>
            </a:br>
            <a:r>
              <a:rPr lang="en-US" sz="5000" kern="0" dirty="0">
                <a:latin typeface="Arial" panose="020B0604020202020204" pitchFamily="34" charset="0"/>
                <a:cs typeface="Arial" panose="020B0604020202020204" pitchFamily="34" charset="0"/>
              </a:rPr>
              <a:t>(1) Industrial EE projects comply with Vietnam’s technical and sectoral regulations and policies;</a:t>
            </a:r>
            <a:br>
              <a:rPr lang="en-US" sz="5000" kern="0" dirty="0">
                <a:latin typeface="Arial" panose="020B0604020202020204" pitchFamily="34" charset="0"/>
                <a:cs typeface="Arial" panose="020B0604020202020204" pitchFamily="34" charset="0"/>
              </a:rPr>
            </a:br>
            <a:r>
              <a:rPr lang="en-US" sz="5000" kern="0" dirty="0">
                <a:latin typeface="Arial" panose="020B0604020202020204" pitchFamily="34" charset="0"/>
                <a:cs typeface="Arial" panose="020B0604020202020204" pitchFamily="34" charset="0"/>
              </a:rPr>
              <a:t>(2) Building EE projects comply with or exceed Vietnam’s construction codes.</a:t>
            </a:r>
          </a:p>
          <a:p>
            <a:pPr>
              <a:lnSpc>
                <a:spcPct val="150000"/>
              </a:lnSpc>
              <a:spcBef>
                <a:spcPts val="0"/>
              </a:spcBef>
            </a:pPr>
            <a:endParaRPr lang="en-US" sz="1600" kern="0" dirty="0">
              <a:latin typeface="Arial" panose="020B0604020202020204" pitchFamily="34" charset="0"/>
              <a:cs typeface="Arial" panose="020B0604020202020204" pitchFamily="34" charset="0"/>
            </a:endParaRPr>
          </a:p>
        </p:txBody>
      </p:sp>
      <p:sp>
        <p:nvSpPr>
          <p:cNvPr id="6" name="Title 2">
            <a:extLst>
              <a:ext uri="{FF2B5EF4-FFF2-40B4-BE49-F238E27FC236}">
                <a16:creationId xmlns:a16="http://schemas.microsoft.com/office/drawing/2014/main" id="{59D04D82-FB7A-8985-4819-7F1750D67E40}"/>
              </a:ext>
            </a:extLst>
          </p:cNvPr>
          <p:cNvSpPr txBox="1">
            <a:spLocks/>
          </p:cNvSpPr>
          <p:nvPr/>
        </p:nvSpPr>
        <p:spPr>
          <a:xfrm>
            <a:off x="838201" y="1291887"/>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a:ln>
                  <a:noFill/>
                </a:ln>
                <a:solidFill>
                  <a:srgbClr val="FFFFFF"/>
                </a:solidFill>
                <a:effectLst/>
                <a:uLnTx/>
                <a:uFillTx/>
                <a:latin typeface="Arial"/>
                <a:cs typeface="Arial"/>
                <a:sym typeface="Arial"/>
              </a:rPr>
              <a:t>Technical assessment for energy efficiency sub-projects</a:t>
            </a:r>
            <a:endParaRPr kumimoji="0" lang="en-US" alt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7176810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81CEE12-B5AC-CCE6-DE98-28D1509F83DE}"/>
              </a:ext>
            </a:extLst>
          </p:cNvPr>
          <p:cNvSpPr txBox="1">
            <a:spLocks/>
          </p:cNvSpPr>
          <p:nvPr/>
        </p:nvSpPr>
        <p:spPr>
          <a:xfrm>
            <a:off x="889571" y="1158324"/>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4D5D6F5D-4529-700B-EC38-2BF342DF7895}"/>
              </a:ext>
            </a:extLst>
          </p:cNvPr>
          <p:cNvSpPr>
            <a:spLocks noChangeArrowheads="1"/>
          </p:cNvSpPr>
          <p:nvPr/>
        </p:nvSpPr>
        <p:spPr bwMode="auto">
          <a:xfrm>
            <a:off x="2108770" y="1704340"/>
            <a:ext cx="8077200" cy="61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4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400" b="1" kern="0" dirty="0">
                <a:solidFill>
                  <a:srgbClr val="000000"/>
                </a:solidFill>
                <a:cs typeface="Arial"/>
                <a:sym typeface="Arial"/>
              </a:rPr>
              <a:t>List of major electricity-consuming equipment</a:t>
            </a:r>
            <a:endParaRPr lang="vi-VN" altLang="en-US" sz="1400" kern="0" dirty="0">
              <a:solidFill>
                <a:srgbClr val="000000"/>
              </a:solidFill>
              <a:cs typeface="Arial"/>
              <a:sym typeface="Arial"/>
            </a:endParaRPr>
          </a:p>
        </p:txBody>
      </p:sp>
      <p:graphicFrame>
        <p:nvGraphicFramePr>
          <p:cNvPr id="8" name="Table 7">
            <a:extLst>
              <a:ext uri="{FF2B5EF4-FFF2-40B4-BE49-F238E27FC236}">
                <a16:creationId xmlns:a16="http://schemas.microsoft.com/office/drawing/2014/main" id="{8FE61873-8C62-5225-EAEE-D902E5571C3A}"/>
              </a:ext>
            </a:extLst>
          </p:cNvPr>
          <p:cNvGraphicFramePr>
            <a:graphicFrameLocks noGrp="1"/>
          </p:cNvGraphicFramePr>
          <p:nvPr>
            <p:extLst>
              <p:ext uri="{D42A27DB-BD31-4B8C-83A1-F6EECF244321}">
                <p14:modId xmlns:p14="http://schemas.microsoft.com/office/powerpoint/2010/main" val="2854837922"/>
              </p:ext>
            </p:extLst>
          </p:nvPr>
        </p:nvGraphicFramePr>
        <p:xfrm>
          <a:off x="1895833" y="2358476"/>
          <a:ext cx="9117366" cy="4292401"/>
        </p:xfrm>
        <a:graphic>
          <a:graphicData uri="http://schemas.openxmlformats.org/drawingml/2006/table">
            <a:tbl>
              <a:tblPr/>
              <a:tblGrid>
                <a:gridCol w="564193">
                  <a:extLst>
                    <a:ext uri="{9D8B030D-6E8A-4147-A177-3AD203B41FA5}">
                      <a16:colId xmlns:a16="http://schemas.microsoft.com/office/drawing/2014/main" val="20000"/>
                    </a:ext>
                  </a:extLst>
                </a:gridCol>
                <a:gridCol w="2678039">
                  <a:extLst>
                    <a:ext uri="{9D8B030D-6E8A-4147-A177-3AD203B41FA5}">
                      <a16:colId xmlns:a16="http://schemas.microsoft.com/office/drawing/2014/main" val="20001"/>
                    </a:ext>
                  </a:extLst>
                </a:gridCol>
                <a:gridCol w="987339">
                  <a:extLst>
                    <a:ext uri="{9D8B030D-6E8A-4147-A177-3AD203B41FA5}">
                      <a16:colId xmlns:a16="http://schemas.microsoft.com/office/drawing/2014/main" val="20002"/>
                    </a:ext>
                  </a:extLst>
                </a:gridCol>
                <a:gridCol w="940323">
                  <a:extLst>
                    <a:ext uri="{9D8B030D-6E8A-4147-A177-3AD203B41FA5}">
                      <a16:colId xmlns:a16="http://schemas.microsoft.com/office/drawing/2014/main" val="20003"/>
                    </a:ext>
                  </a:extLst>
                </a:gridCol>
                <a:gridCol w="1248748">
                  <a:extLst>
                    <a:ext uri="{9D8B030D-6E8A-4147-A177-3AD203B41FA5}">
                      <a16:colId xmlns:a16="http://schemas.microsoft.com/office/drawing/2014/main" val="20004"/>
                    </a:ext>
                  </a:extLst>
                </a:gridCol>
                <a:gridCol w="1129769">
                  <a:extLst>
                    <a:ext uri="{9D8B030D-6E8A-4147-A177-3AD203B41FA5}">
                      <a16:colId xmlns:a16="http://schemas.microsoft.com/office/drawing/2014/main" val="20005"/>
                    </a:ext>
                  </a:extLst>
                </a:gridCol>
                <a:gridCol w="1568955">
                  <a:extLst>
                    <a:ext uri="{9D8B030D-6E8A-4147-A177-3AD203B41FA5}">
                      <a16:colId xmlns:a16="http://schemas.microsoft.com/office/drawing/2014/main" val="20006"/>
                    </a:ext>
                  </a:extLst>
                </a:gridCol>
              </a:tblGrid>
              <a:tr h="217488">
                <a:tc gridSpan="7">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s-ES_tradnl" sz="1200" b="1" i="1" u="none" strike="noStrike" cap="none" normalizeH="0" baseline="0" dirty="0" err="1">
                          <a:ln>
                            <a:noFill/>
                          </a:ln>
                          <a:solidFill>
                            <a:schemeClr val="tx1"/>
                          </a:solidFill>
                          <a:effectLst/>
                          <a:latin typeface="+mn-lt"/>
                          <a:cs typeface="Times New Roman" panose="02020603050405020304" pitchFamily="18" charset="0"/>
                        </a:rPr>
                        <a:t>Lighting</a:t>
                      </a:r>
                      <a:r>
                        <a:rPr kumimoji="0" lang="es-ES_tradnl" sz="1200" b="1" i="1" u="none" strike="noStrike" cap="none" normalizeH="0" baseline="0" dirty="0">
                          <a:ln>
                            <a:noFill/>
                          </a:ln>
                          <a:solidFill>
                            <a:schemeClr val="tx1"/>
                          </a:solidFill>
                          <a:effectLst/>
                          <a:latin typeface="+mn-lt"/>
                          <a:cs typeface="Times New Roman" panose="02020603050405020304" pitchFamily="18" charset="0"/>
                        </a:rPr>
                        <a:t> </a:t>
                      </a:r>
                      <a:r>
                        <a:rPr kumimoji="0" lang="es-ES_tradnl" sz="1200" b="1" i="1" u="none" strike="noStrike" cap="none" normalizeH="0" baseline="0" dirty="0" err="1">
                          <a:ln>
                            <a:noFill/>
                          </a:ln>
                          <a:solidFill>
                            <a:schemeClr val="tx1"/>
                          </a:solidFill>
                          <a:effectLst/>
                          <a:latin typeface="+mn-lt"/>
                          <a:cs typeface="Times New Roman" panose="02020603050405020304" pitchFamily="18" charset="0"/>
                        </a:rPr>
                        <a:t>Equipment</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a:noFill/>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52546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buNone/>
                      </a:pPr>
                      <a:r>
                        <a:rPr lang="en-US" sz="1200" b="1" dirty="0">
                          <a:solidFill>
                            <a:schemeClr val="tx1"/>
                          </a:solidFill>
                          <a:effectLst/>
                          <a:latin typeface="+mn-lt"/>
                        </a:rPr>
                        <a:t>No.</a:t>
                      </a:r>
                    </a:p>
                  </a:txBody>
                  <a:tcPr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buNone/>
                      </a:pPr>
                      <a:r>
                        <a:rPr lang="en-US" sz="1200" b="1" dirty="0">
                          <a:solidFill>
                            <a:schemeClr val="tx1"/>
                          </a:solidFill>
                          <a:effectLst/>
                          <a:latin typeface="+mn-lt"/>
                        </a:rPr>
                        <a:t>Type of high-pressure lamp</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buNone/>
                      </a:pPr>
                      <a:r>
                        <a:rPr lang="en-US" sz="1200" b="1" dirty="0">
                          <a:solidFill>
                            <a:schemeClr val="tx1"/>
                          </a:solidFill>
                          <a:effectLst/>
                          <a:latin typeface="+mn-lt"/>
                        </a:rPr>
                        <a:t>Power (kw)</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buNone/>
                      </a:pPr>
                      <a:r>
                        <a:rPr lang="en-US" sz="1200" b="1" dirty="0">
                          <a:solidFill>
                            <a:schemeClr val="tx1"/>
                          </a:solidFill>
                          <a:effectLst/>
                          <a:latin typeface="+mn-lt"/>
                        </a:rPr>
                        <a:t>Quantity</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buNone/>
                      </a:pPr>
                      <a:r>
                        <a:rPr lang="en-US" sz="1200" b="1" dirty="0">
                          <a:solidFill>
                            <a:schemeClr val="tx1"/>
                          </a:solidFill>
                          <a:effectLst/>
                          <a:latin typeface="+mn-lt"/>
                        </a:rPr>
                        <a:t>Operating time (h/day)</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buNone/>
                      </a:pPr>
                      <a:r>
                        <a:rPr lang="en-US" sz="1200" b="1" dirty="0">
                          <a:solidFill>
                            <a:schemeClr val="tx1"/>
                          </a:solidFill>
                          <a:effectLst/>
                          <a:latin typeface="+mn-lt"/>
                        </a:rPr>
                        <a:t>Location</a:t>
                      </a:r>
                    </a:p>
                  </a:txBody>
                  <a:tcPr marL="63500" marR="63500" marT="63500" marB="63500" anchor="ctr">
                    <a:lnL w="12700" cap="flat" cmpd="sng" algn="ctr">
                      <a:solidFill>
                        <a:srgbClr val="000000"/>
                      </a:solidFill>
                      <a:prstDash val="solid"/>
                      <a:round/>
                      <a:headEnd type="none" w="med" len="med"/>
                      <a:tailEnd type="none" w="med" len="med"/>
                    </a:lnL>
                    <a:lnR w="12700" cmpd="sng">
                      <a:solidFill>
                        <a:prstClr val="black"/>
                      </a:solidFill>
                      <a:prstDash val="soli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pPr algn="l">
                        <a:buNone/>
                      </a:pPr>
                      <a:r>
                        <a:rPr lang="en-US" b="1" dirty="0">
                          <a:solidFill>
                            <a:srgbClr val="404040"/>
                          </a:solidFill>
                          <a:effectLst/>
                        </a:rPr>
                        <a:t>no.</a:t>
                      </a:r>
                    </a:p>
                  </a:txBody>
                  <a:tcPr marR="63500" marT="63500" marB="63500" anchor="ctr"/>
                </a:tc>
                <a:extLst>
                  <a:ext uri="{0D108BD9-81ED-4DB2-BD59-A6C34878D82A}">
                    <a16:rowId xmlns:a16="http://schemas.microsoft.com/office/drawing/2014/main" val="10001"/>
                  </a:ext>
                </a:extLst>
              </a:tr>
              <a:tr h="21748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High-Pressure Lamp</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250W</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16</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Around the Workshop</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2"/>
                  </a:ext>
                </a:extLst>
              </a:tr>
              <a:tr h="21748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n-ea"/>
                          <a:cs typeface="Times New Roman" panose="02020603050405020304" pitchFamily="18" charset="0"/>
                          <a:sym typeface="Arial"/>
                        </a:rPr>
                        <a:t>High-Pressure Lamp</a:t>
                      </a:r>
                      <a:endParaRPr kumimoji="0" lang="vi-VN" sz="1200" b="0" i="0" u="none" strike="noStrike" cap="none" normalizeH="0" baseline="0" dirty="0">
                        <a:ln>
                          <a:noFill/>
                        </a:ln>
                        <a:solidFill>
                          <a:schemeClr val="tx1"/>
                        </a:solidFill>
                        <a:effectLst/>
                        <a:latin typeface="+mn-lt"/>
                        <a:ea typeface="+mn-ea"/>
                        <a:cs typeface="Times New Roman" panose="02020603050405020304" pitchFamily="18" charset="0"/>
                        <a:sym typeface="Arial"/>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250W</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30</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Pipe Finishing Section</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3"/>
                  </a:ext>
                </a:extLst>
              </a:tr>
              <a:tr h="28427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3</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n-ea"/>
                          <a:cs typeface="Times New Roman" panose="02020603050405020304" pitchFamily="18" charset="0"/>
                          <a:sym typeface="Arial"/>
                        </a:rPr>
                        <a:t>High-Pressure Lamp</a:t>
                      </a:r>
                      <a:endParaRPr kumimoji="0" lang="vi-VN" sz="1200" b="0" i="0" u="none" strike="noStrike" cap="none" normalizeH="0" baseline="0" dirty="0">
                        <a:ln>
                          <a:noFill/>
                        </a:ln>
                        <a:solidFill>
                          <a:schemeClr val="tx1"/>
                        </a:solidFill>
                        <a:effectLst/>
                        <a:latin typeface="+mn-lt"/>
                        <a:ea typeface="+mn-ea"/>
                        <a:cs typeface="Times New Roman" panose="02020603050405020304" pitchFamily="18" charset="0"/>
                        <a:sym typeface="Arial"/>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250W</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Pipe Rolling Section</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4"/>
                  </a:ext>
                </a:extLst>
              </a:tr>
              <a:tr h="21748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4</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n-ea"/>
                          <a:cs typeface="Times New Roman" panose="02020603050405020304" pitchFamily="18" charset="0"/>
                          <a:sym typeface="Arial"/>
                        </a:rPr>
                        <a:t>High-Pressure Lamp</a:t>
                      </a:r>
                      <a:endParaRPr kumimoji="0" lang="vi-VN" sz="1200" b="0" i="0" u="none" strike="noStrike" cap="none" normalizeH="0" baseline="0" dirty="0">
                        <a:ln>
                          <a:noFill/>
                        </a:ln>
                        <a:solidFill>
                          <a:schemeClr val="tx1"/>
                        </a:solidFill>
                        <a:effectLst/>
                        <a:latin typeface="+mn-lt"/>
                        <a:ea typeface="+mn-ea"/>
                        <a:cs typeface="Times New Roman" panose="02020603050405020304" pitchFamily="18" charset="0"/>
                        <a:sym typeface="Arial"/>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250W</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150</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4</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Other Sections</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5"/>
                  </a:ext>
                </a:extLst>
              </a:tr>
              <a:tr h="21748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5</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Fluorescent Tube</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40W</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56</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16</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Pipe Rolling Section</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6"/>
                  </a:ext>
                </a:extLst>
              </a:tr>
              <a:tr h="21748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6</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Fluorescent Tube</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40W</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52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8</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ea typeface="+mn-ea"/>
                          <a:cs typeface="Times New Roman" panose="02020603050405020304" pitchFamily="18" charset="0"/>
                          <a:sym typeface="Arial"/>
                        </a:rPr>
                        <a:t>Other Sections</a:t>
                      </a:r>
                      <a:endParaRPr kumimoji="0" lang="vi-VN" sz="1200" b="0" i="0" u="none" strike="noStrike" cap="none" normalizeH="0" baseline="0" dirty="0">
                        <a:ln>
                          <a:noFill/>
                        </a:ln>
                        <a:solidFill>
                          <a:schemeClr val="tx1"/>
                        </a:solidFill>
                        <a:effectLst/>
                        <a:latin typeface="+mn-lt"/>
                        <a:ea typeface="+mn-ea"/>
                        <a:cs typeface="Times New Roman" panose="02020603050405020304" pitchFamily="18" charset="0"/>
                        <a:sym typeface="Arial"/>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7"/>
                  </a:ext>
                </a:extLst>
              </a:tr>
              <a:tr h="217488">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7</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Fluorescent Tube</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20W</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32</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n-lt"/>
                          <a:cs typeface="Times New Roman" panose="02020603050405020304" pitchFamily="18" charset="0"/>
                        </a:rPr>
                        <a:t>8</a:t>
                      </a:r>
                      <a:endParaRPr kumimoji="0" lang="vi-VN" sz="1200" b="0" i="0" u="none" strike="noStrike" cap="none" normalizeH="0" baseline="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n-lt"/>
                          <a:cs typeface="Times New Roman" panose="02020603050405020304" pitchFamily="18" charset="0"/>
                        </a:rPr>
                        <a:t>Office</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extLst>
                  <a:ext uri="{0D108BD9-81ED-4DB2-BD59-A6C34878D82A}">
                    <a16:rowId xmlns:a16="http://schemas.microsoft.com/office/drawing/2014/main" val="10008"/>
                  </a:ext>
                </a:extLst>
              </a:tr>
              <a:tr h="277813">
                <a:tc gridSpan="7">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a:ln>
                            <a:noFill/>
                          </a:ln>
                          <a:solidFill>
                            <a:schemeClr val="tx1"/>
                          </a:solidFill>
                          <a:effectLst/>
                          <a:latin typeface="+mn-lt"/>
                          <a:cs typeface="Times New Roman" panose="02020603050405020304" pitchFamily="18" charset="0"/>
                        </a:rPr>
                        <a:t>Pumps and Fans Equipment</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9"/>
                  </a:ext>
                </a:extLst>
              </a:tr>
              <a:tr h="569912">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0"/>
                        </a:spcBef>
                        <a:spcAft>
                          <a:spcPts val="0"/>
                        </a:spcAft>
                        <a:buClrTx/>
                        <a:buSzTx/>
                        <a:buFontTx/>
                        <a:buNone/>
                        <a:tabLst/>
                      </a:pPr>
                      <a:r>
                        <a:rPr kumimoji="0" lang="en-US" sz="1200" b="1" i="0" u="none" strike="noStrike" cap="none" normalizeH="0" baseline="0" dirty="0">
                          <a:ln>
                            <a:noFill/>
                          </a:ln>
                          <a:solidFill>
                            <a:schemeClr val="tx1"/>
                          </a:solidFill>
                          <a:effectLst/>
                          <a:latin typeface="+mn-lt"/>
                          <a:cs typeface="Times New Roman" panose="02020603050405020304" pitchFamily="18" charset="0"/>
                        </a:rPr>
                        <a:t>No.</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0"/>
                        </a:spcBef>
                        <a:spcAft>
                          <a:spcPts val="0"/>
                        </a:spcAft>
                        <a:buClrTx/>
                        <a:buSzTx/>
                        <a:buFontTx/>
                        <a:buNone/>
                        <a:tabLst/>
                      </a:pPr>
                      <a:r>
                        <a:rPr kumimoji="0" lang="en-US" sz="1200" b="1" i="0" u="none" strike="noStrike" cap="none" normalizeH="0" baseline="0" dirty="0">
                          <a:ln>
                            <a:noFill/>
                          </a:ln>
                          <a:solidFill>
                            <a:schemeClr val="tx1"/>
                          </a:solidFill>
                          <a:effectLst/>
                          <a:latin typeface="+mn-lt"/>
                          <a:cs typeface="Times New Roman" panose="02020603050405020304" pitchFamily="18" charset="0"/>
                        </a:rPr>
                        <a:t>Equipment</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0"/>
                        </a:spcBef>
                        <a:spcAft>
                          <a:spcPts val="0"/>
                        </a:spcAft>
                        <a:buClrTx/>
                        <a:buSzTx/>
                        <a:buFontTx/>
                        <a:buNone/>
                        <a:tabLst/>
                      </a:pPr>
                      <a:r>
                        <a:rPr kumimoji="0" lang="en-US" sz="1200" b="1" i="0" u="none" strike="noStrike" cap="none" normalizeH="0" baseline="0" dirty="0">
                          <a:ln>
                            <a:noFill/>
                          </a:ln>
                          <a:solidFill>
                            <a:schemeClr val="tx1"/>
                          </a:solidFill>
                          <a:effectLst/>
                          <a:latin typeface="+mn-lt"/>
                          <a:cs typeface="Times New Roman" panose="02020603050405020304" pitchFamily="18" charset="0"/>
                        </a:rPr>
                        <a:t>Quantity</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0"/>
                        </a:spcBef>
                        <a:spcAft>
                          <a:spcPts val="0"/>
                        </a:spcAft>
                        <a:buClrTx/>
                        <a:buSzTx/>
                        <a:buFontTx/>
                        <a:buNone/>
                        <a:tabLst/>
                      </a:pPr>
                      <a:r>
                        <a:rPr kumimoji="0" lang="en-US" sz="1200" b="1" i="0" u="none" strike="noStrike" cap="none" normalizeH="0" baseline="0" dirty="0">
                          <a:ln>
                            <a:noFill/>
                          </a:ln>
                          <a:solidFill>
                            <a:schemeClr val="tx1"/>
                          </a:solidFill>
                          <a:effectLst/>
                          <a:latin typeface="+mn-lt"/>
                          <a:cs typeface="Times New Roman" panose="02020603050405020304" pitchFamily="18" charset="0"/>
                        </a:rPr>
                        <a:t>Power (kW)</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algn="ctr">
                        <a:lnSpc>
                          <a:spcPct val="100000"/>
                        </a:lnSpc>
                        <a:spcBef>
                          <a:spcPts val="0"/>
                        </a:spcBef>
                        <a:spcAft>
                          <a:spcPts val="0"/>
                        </a:spcAft>
                        <a:buNone/>
                      </a:pPr>
                      <a:r>
                        <a:rPr lang="en-US" sz="1200" b="1" i="0" u="none" strike="noStrike" cap="none" dirty="0">
                          <a:solidFill>
                            <a:schemeClr val="tx1"/>
                          </a:solidFill>
                          <a:effectLst/>
                          <a:latin typeface="+mn-lt"/>
                          <a:ea typeface="+mn-ea"/>
                          <a:cs typeface="+mn-cs"/>
                          <a:sym typeface="Arial"/>
                        </a:rPr>
                        <a:t>Operating time (h/day)</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0"/>
                        </a:spcBef>
                        <a:spcAft>
                          <a:spcPts val="0"/>
                        </a:spcAft>
                        <a:buClrTx/>
                        <a:buSzTx/>
                        <a:buFontTx/>
                        <a:buNone/>
                        <a:tabLst/>
                      </a:pPr>
                      <a:r>
                        <a:rPr kumimoji="0" lang="en-US" sz="1200" b="1" i="0" u="none" strike="noStrike" cap="none" normalizeH="0" baseline="0" dirty="0">
                          <a:ln>
                            <a:noFill/>
                          </a:ln>
                          <a:solidFill>
                            <a:schemeClr val="tx1"/>
                          </a:solidFill>
                          <a:effectLst/>
                          <a:latin typeface="+mn-lt"/>
                          <a:cs typeface="Times New Roman" panose="02020603050405020304" pitchFamily="18" charset="0"/>
                        </a:rPr>
                        <a:t>Condition </a:t>
                      </a:r>
                      <a:br>
                        <a:rPr kumimoji="0" lang="en-US" sz="1200" b="1" i="0" u="none" strike="noStrike" cap="none" normalizeH="0" baseline="0" dirty="0">
                          <a:ln>
                            <a:noFill/>
                          </a:ln>
                          <a:solidFill>
                            <a:schemeClr val="tx1"/>
                          </a:solidFill>
                          <a:effectLst/>
                          <a:latin typeface="+mn-lt"/>
                          <a:cs typeface="Times New Roman" panose="02020603050405020304" pitchFamily="18" charset="0"/>
                        </a:rPr>
                      </a:b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ts val="0"/>
                        </a:spcBef>
                        <a:spcAft>
                          <a:spcPts val="0"/>
                        </a:spcAft>
                        <a:buClrTx/>
                        <a:buSzTx/>
                        <a:buFontTx/>
                        <a:buNone/>
                        <a:tabLst/>
                      </a:pPr>
                      <a:r>
                        <a:rPr kumimoji="0" lang="en-US" sz="1200" b="1" i="0" u="none" strike="noStrike" cap="none" normalizeH="0" baseline="0" dirty="0">
                          <a:ln>
                            <a:noFill/>
                          </a:ln>
                          <a:solidFill>
                            <a:schemeClr val="tx1"/>
                          </a:solidFill>
                          <a:effectLst/>
                          <a:latin typeface="+mn-lt"/>
                          <a:cs typeface="Times New Roman" panose="02020603050405020304" pitchFamily="18" charset="0"/>
                        </a:rPr>
                        <a:t>Location</a:t>
                      </a:r>
                      <a:endParaRPr kumimoji="0" lang="vi-VN" sz="1200" b="0" i="0" u="none" strike="noStrike" cap="none" normalizeH="0" baseline="0" dirty="0">
                        <a:ln>
                          <a:noFill/>
                        </a:ln>
                        <a:solidFill>
                          <a:schemeClr val="tx1"/>
                        </a:solidFill>
                        <a:effectLst/>
                        <a:latin typeface="+mn-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2952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1</a:t>
                      </a:r>
                    </a:p>
                  </a:txBody>
                  <a:tcPr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Single-Phase Industrial Fan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9</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0.19</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5</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Normal</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Metal Processing Section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2381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2</a:t>
                      </a:r>
                    </a:p>
                  </a:txBody>
                  <a:tcPr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Single-Phase Industrial Fan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9</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0.19</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10</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Normal</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Pipe Rolling Section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r h="23812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3</a:t>
                      </a:r>
                    </a:p>
                  </a:txBody>
                  <a:tcPr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Three-Phase Water Cooling Fan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a:effectLst/>
                          <a:latin typeface="+mn-lt"/>
                        </a:rPr>
                        <a:t>1</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7.5</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8</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Normal</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nSpc>
                          <a:spcPct val="100000"/>
                        </a:lnSpc>
                        <a:spcBef>
                          <a:spcPts val="0"/>
                        </a:spcBef>
                        <a:spcAft>
                          <a:spcPts val="0"/>
                        </a:spcAft>
                        <a:buNone/>
                      </a:pPr>
                      <a:r>
                        <a:rPr lang="en-US" sz="1200" dirty="0">
                          <a:effectLst/>
                          <a:latin typeface="+mn-lt"/>
                        </a:rPr>
                        <a:t>Steel Rolling Section</a:t>
                      </a:r>
                    </a:p>
                  </a:txBody>
                  <a:tcPr marL="63500" marR="63500" marT="63500" marB="635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chemeClr val="bg1"/>
                    </a:solid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4362920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A6E85DC-3520-24E3-F5BA-34C25A40C831}"/>
              </a:ext>
            </a:extLst>
          </p:cNvPr>
          <p:cNvSpPr txBox="1">
            <a:spLocks/>
          </p:cNvSpPr>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01EF8D33-133C-3131-E418-3FC59B5445CC}"/>
              </a:ext>
            </a:extLst>
          </p:cNvPr>
          <p:cNvSpPr>
            <a:spLocks noChangeArrowheads="1"/>
          </p:cNvSpPr>
          <p:nvPr/>
        </p:nvSpPr>
        <p:spPr bwMode="auto">
          <a:xfrm>
            <a:off x="2057400" y="1945860"/>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List of major electricity-consuming equipment</a:t>
            </a:r>
            <a:endParaRPr lang="vi-VN" altLang="en-US" sz="1600" kern="0" dirty="0">
              <a:solidFill>
                <a:srgbClr val="000000"/>
              </a:solidFill>
              <a:cs typeface="Arial"/>
              <a:sym typeface="Arial"/>
            </a:endParaRPr>
          </a:p>
        </p:txBody>
      </p:sp>
      <p:graphicFrame>
        <p:nvGraphicFramePr>
          <p:cNvPr id="8" name="Table 7">
            <a:extLst>
              <a:ext uri="{FF2B5EF4-FFF2-40B4-BE49-F238E27FC236}">
                <a16:creationId xmlns:a16="http://schemas.microsoft.com/office/drawing/2014/main" id="{A991071C-ECF6-ACF4-C6C2-3275F2DA6115}"/>
              </a:ext>
            </a:extLst>
          </p:cNvPr>
          <p:cNvGraphicFramePr>
            <a:graphicFrameLocks noGrp="1"/>
          </p:cNvGraphicFramePr>
          <p:nvPr>
            <p:extLst>
              <p:ext uri="{D42A27DB-BD31-4B8C-83A1-F6EECF244321}">
                <p14:modId xmlns:p14="http://schemas.microsoft.com/office/powerpoint/2010/main" val="708408003"/>
              </p:ext>
            </p:extLst>
          </p:nvPr>
        </p:nvGraphicFramePr>
        <p:xfrm>
          <a:off x="2057400" y="2838451"/>
          <a:ext cx="9038690" cy="3822700"/>
        </p:xfrm>
        <a:graphic>
          <a:graphicData uri="http://schemas.openxmlformats.org/drawingml/2006/table">
            <a:tbl>
              <a:tblPr/>
              <a:tblGrid>
                <a:gridCol w="620302">
                  <a:extLst>
                    <a:ext uri="{9D8B030D-6E8A-4147-A177-3AD203B41FA5}">
                      <a16:colId xmlns:a16="http://schemas.microsoft.com/office/drawing/2014/main" val="20000"/>
                    </a:ext>
                  </a:extLst>
                </a:gridCol>
                <a:gridCol w="3190126">
                  <a:extLst>
                    <a:ext uri="{9D8B030D-6E8A-4147-A177-3AD203B41FA5}">
                      <a16:colId xmlns:a16="http://schemas.microsoft.com/office/drawing/2014/main" val="20001"/>
                    </a:ext>
                  </a:extLst>
                </a:gridCol>
                <a:gridCol w="862147">
                  <a:extLst>
                    <a:ext uri="{9D8B030D-6E8A-4147-A177-3AD203B41FA5}">
                      <a16:colId xmlns:a16="http://schemas.microsoft.com/office/drawing/2014/main" val="20002"/>
                    </a:ext>
                  </a:extLst>
                </a:gridCol>
                <a:gridCol w="891684">
                  <a:extLst>
                    <a:ext uri="{9D8B030D-6E8A-4147-A177-3AD203B41FA5}">
                      <a16:colId xmlns:a16="http://schemas.microsoft.com/office/drawing/2014/main" val="20003"/>
                    </a:ext>
                  </a:extLst>
                </a:gridCol>
                <a:gridCol w="958146">
                  <a:extLst>
                    <a:ext uri="{9D8B030D-6E8A-4147-A177-3AD203B41FA5}">
                      <a16:colId xmlns:a16="http://schemas.microsoft.com/office/drawing/2014/main" val="20004"/>
                    </a:ext>
                  </a:extLst>
                </a:gridCol>
                <a:gridCol w="581533">
                  <a:extLst>
                    <a:ext uri="{9D8B030D-6E8A-4147-A177-3AD203B41FA5}">
                      <a16:colId xmlns:a16="http://schemas.microsoft.com/office/drawing/2014/main" val="20005"/>
                    </a:ext>
                  </a:extLst>
                </a:gridCol>
                <a:gridCol w="1934752">
                  <a:extLst>
                    <a:ext uri="{9D8B030D-6E8A-4147-A177-3AD203B41FA5}">
                      <a16:colId xmlns:a16="http://schemas.microsoft.com/office/drawing/2014/main" val="20006"/>
                    </a:ext>
                  </a:extLst>
                </a:gridCol>
              </a:tblGrid>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4</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Single-Phase Industrial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6</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0,19</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10h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Steel Rolling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5</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Three-Phase Water Cooling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0,63</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8h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Pressing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6</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Three-Phase Water Cooling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3</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0,21</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8h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Pressing Section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7</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Single-Phase Industrial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10</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0,19</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7h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Pressing Section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8</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Three-Phase Industrial Exhaust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6</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2,11</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16h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Pipe Finishing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9</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Three-Phase Water Cooling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3,5</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8h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Pipe Finishing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8100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10</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Three-Phase Water Cooling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5</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8h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Pipe Finishing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288925">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11</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Single-Phase Industrial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9</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0,19</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10h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Pipe Finishing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288925">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12</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Single-Phase Industrial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4</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0,2</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8h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Cutting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288925">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13</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Three-Phase Industrial Exhaust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4</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2,42</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10h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Sink Finishing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288925">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14</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Single-Phase Industrial Fan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9</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0,25</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7h</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Arial" panose="020B0604020202020204" pitchFamily="34" charset="0"/>
                          <a:cs typeface="Arial" panose="020B0604020202020204" pitchFamily="34" charset="0"/>
                        </a:rPr>
                        <a:t>BT</a:t>
                      </a:r>
                      <a:endParaRPr kumimoji="0" lang="vi-VN" sz="14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Sink Finishing Section</a:t>
                      </a:r>
                      <a:endParaRPr kumimoji="0" lang="vi-VN"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0326353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AB962938-AEDB-E22B-5F93-5AF5ED6AB107}"/>
              </a:ext>
            </a:extLst>
          </p:cNvPr>
          <p:cNvSpPr txBox="1">
            <a:spLocks/>
          </p:cNvSpPr>
          <p:nvPr/>
        </p:nvSpPr>
        <p:spPr>
          <a:xfrm>
            <a:off x="838200" y="1178872"/>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A986B93B-E6FB-CAFD-8A48-D56866051878}"/>
              </a:ext>
            </a:extLst>
          </p:cNvPr>
          <p:cNvSpPr>
            <a:spLocks noChangeArrowheads="1"/>
          </p:cNvSpPr>
          <p:nvPr/>
        </p:nvSpPr>
        <p:spPr bwMode="auto">
          <a:xfrm>
            <a:off x="2057399" y="1771673"/>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List of major electricity-consuming equipment</a:t>
            </a:r>
            <a:endParaRPr lang="vi-VN" altLang="en-US" sz="1600" kern="0" dirty="0">
              <a:solidFill>
                <a:srgbClr val="000000"/>
              </a:solidFill>
              <a:cs typeface="Arial"/>
              <a:sym typeface="Arial"/>
            </a:endParaRPr>
          </a:p>
        </p:txBody>
      </p:sp>
      <p:graphicFrame>
        <p:nvGraphicFramePr>
          <p:cNvPr id="8" name="Table 7">
            <a:extLst>
              <a:ext uri="{FF2B5EF4-FFF2-40B4-BE49-F238E27FC236}">
                <a16:creationId xmlns:a16="http://schemas.microsoft.com/office/drawing/2014/main" id="{834B9DFD-853D-7CCB-005D-1C2650E2E4DB}"/>
              </a:ext>
            </a:extLst>
          </p:cNvPr>
          <p:cNvGraphicFramePr>
            <a:graphicFrameLocks noGrp="1"/>
          </p:cNvGraphicFramePr>
          <p:nvPr>
            <p:extLst>
              <p:ext uri="{D42A27DB-BD31-4B8C-83A1-F6EECF244321}">
                <p14:modId xmlns:p14="http://schemas.microsoft.com/office/powerpoint/2010/main" val="2132841162"/>
              </p:ext>
            </p:extLst>
          </p:nvPr>
        </p:nvGraphicFramePr>
        <p:xfrm>
          <a:off x="2271268" y="2539919"/>
          <a:ext cx="7992009" cy="4073010"/>
        </p:xfrm>
        <a:graphic>
          <a:graphicData uri="http://schemas.openxmlformats.org/drawingml/2006/table">
            <a:tbl>
              <a:tblPr/>
              <a:tblGrid>
                <a:gridCol w="642922">
                  <a:extLst>
                    <a:ext uri="{9D8B030D-6E8A-4147-A177-3AD203B41FA5}">
                      <a16:colId xmlns:a16="http://schemas.microsoft.com/office/drawing/2014/main" val="20000"/>
                    </a:ext>
                  </a:extLst>
                </a:gridCol>
                <a:gridCol w="2316166">
                  <a:extLst>
                    <a:ext uri="{9D8B030D-6E8A-4147-A177-3AD203B41FA5}">
                      <a16:colId xmlns:a16="http://schemas.microsoft.com/office/drawing/2014/main" val="20001"/>
                    </a:ext>
                  </a:extLst>
                </a:gridCol>
                <a:gridCol w="957788">
                  <a:extLst>
                    <a:ext uri="{9D8B030D-6E8A-4147-A177-3AD203B41FA5}">
                      <a16:colId xmlns:a16="http://schemas.microsoft.com/office/drawing/2014/main" val="20002"/>
                    </a:ext>
                  </a:extLst>
                </a:gridCol>
                <a:gridCol w="720402">
                  <a:extLst>
                    <a:ext uri="{9D8B030D-6E8A-4147-A177-3AD203B41FA5}">
                      <a16:colId xmlns:a16="http://schemas.microsoft.com/office/drawing/2014/main" val="20003"/>
                    </a:ext>
                  </a:extLst>
                </a:gridCol>
                <a:gridCol w="878659">
                  <a:extLst>
                    <a:ext uri="{9D8B030D-6E8A-4147-A177-3AD203B41FA5}">
                      <a16:colId xmlns:a16="http://schemas.microsoft.com/office/drawing/2014/main" val="20004"/>
                    </a:ext>
                  </a:extLst>
                </a:gridCol>
                <a:gridCol w="637976">
                  <a:extLst>
                    <a:ext uri="{9D8B030D-6E8A-4147-A177-3AD203B41FA5}">
                      <a16:colId xmlns:a16="http://schemas.microsoft.com/office/drawing/2014/main" val="20005"/>
                    </a:ext>
                  </a:extLst>
                </a:gridCol>
                <a:gridCol w="1838096">
                  <a:extLst>
                    <a:ext uri="{9D8B030D-6E8A-4147-A177-3AD203B41FA5}">
                      <a16:colId xmlns:a16="http://schemas.microsoft.com/office/drawing/2014/main" val="20006"/>
                    </a:ext>
                  </a:extLst>
                </a:gridCol>
              </a:tblGrid>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15</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 Single-Phase Industrial Fan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0,21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8h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Energy Workshop</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3921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16</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 Single-Phase Industrial Fan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0,19</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7h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Electromechanical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 Single-Phase Industrial Fan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4</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0,21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6h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Pipe Warehouse</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18</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Single-Phase Water Pump </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3</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0.21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16h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Sink Finishing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19</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3</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5.27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24h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Steel Rolling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20</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8.42</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24h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Steel Rolling Section</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Single-Phase Water Pump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3</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1.37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24h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Pressing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22</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1.37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16h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Pipe Finishing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23</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4</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5.27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16h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Pipe Finishing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24</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3</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3.42</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16h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Pipe Finishing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25</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Single-Phase Water Pump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0.53</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8h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 Pipe Finishing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26</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2.37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24h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 Pipe Finishing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311150">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Three-Phase Water Pump</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1</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5.27</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24h</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mj-lt"/>
                          <a:cs typeface="Times New Roman" panose="02020603050405020304" pitchFamily="18" charset="0"/>
                        </a:rPr>
                        <a:t>BT</a:t>
                      </a:r>
                      <a:endParaRPr kumimoji="0" lang="vi-VN" sz="1200" b="0" i="0" u="none" strike="noStrike" cap="none" normalizeH="0" baseline="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marL="0" algn="l" defTabSz="685800" rtl="0" eaLnBrk="1" latinLnBrk="0" hangingPunct="1">
                        <a:lnSpc>
                          <a:spcPct val="90000"/>
                        </a:lnSpc>
                        <a:spcBef>
                          <a:spcPts val="750"/>
                        </a:spcBef>
                        <a:buFont typeface="Arial" panose="020B0604020202020204" pitchFamily="34" charset="0"/>
                        <a:defRPr sz="1900" kern="1200">
                          <a:solidFill>
                            <a:schemeClr val="tx1"/>
                          </a:solidFill>
                          <a:latin typeface="Calibri" panose="020F0502020204030204" pitchFamily="34" charset="0"/>
                        </a:defRPr>
                      </a:lvl1pPr>
                      <a:lvl2pPr marL="742950" indent="-285750" algn="l" defTabSz="685800" rtl="0" eaLnBrk="1" latinLnBrk="0" hangingPunct="1">
                        <a:lnSpc>
                          <a:spcPct val="90000"/>
                        </a:lnSpc>
                        <a:spcBef>
                          <a:spcPts val="375"/>
                        </a:spcBef>
                        <a:buFont typeface="Arial" panose="020B0604020202020204" pitchFamily="34" charset="0"/>
                        <a:defRPr sz="2400" kern="1200">
                          <a:solidFill>
                            <a:schemeClr val="tx1"/>
                          </a:solidFill>
                          <a:latin typeface="Calibri" panose="020F0502020204030204" pitchFamily="34" charset="0"/>
                        </a:defRPr>
                      </a:lvl2pPr>
                      <a:lvl3pPr marL="1143000" indent="-228600" algn="l" defTabSz="685800" rtl="0" eaLnBrk="1" latinLnBrk="0" hangingPunct="1">
                        <a:lnSpc>
                          <a:spcPct val="90000"/>
                        </a:lnSpc>
                        <a:spcBef>
                          <a:spcPts val="375"/>
                        </a:spcBef>
                        <a:buFont typeface="Arial" panose="020B0604020202020204" pitchFamily="34" charset="0"/>
                        <a:defRPr sz="1300" kern="1200">
                          <a:solidFill>
                            <a:schemeClr val="tx1"/>
                          </a:solidFill>
                          <a:latin typeface="Calibri" panose="020F0502020204030204" pitchFamily="34" charset="0"/>
                        </a:defRPr>
                      </a:lvl3pPr>
                      <a:lvl4pPr marL="16002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4pPr>
                      <a:lvl5pPr marL="2057400" indent="-228600" algn="l" defTabSz="685800" rtl="0" eaLnBrk="1" latinLnBrk="0" hangingPunct="1">
                        <a:lnSpc>
                          <a:spcPct val="90000"/>
                        </a:lnSpc>
                        <a:spcBef>
                          <a:spcPts val="375"/>
                        </a:spcBef>
                        <a:buFont typeface="Arial" panose="020B0604020202020204" pitchFamily="34" charset="0"/>
                        <a:defRPr sz="1100" kern="1200">
                          <a:solidFill>
                            <a:schemeClr val="tx1"/>
                          </a:solidFill>
                          <a:latin typeface="Calibri" panose="020F0502020204030204" pitchFamily="34" charset="0"/>
                        </a:defRPr>
                      </a:lvl5pPr>
                      <a:lvl6pPr marL="25146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6pPr>
                      <a:lvl7pPr marL="29718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7pPr>
                      <a:lvl8pPr marL="34290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8pPr>
                      <a:lvl9pPr marL="3886200" indent="-228600" algn="l" defTabSz="685800" rtl="0" eaLnBrk="0" fontAlgn="base" latinLnBrk="0" hangingPunct="0">
                        <a:lnSpc>
                          <a:spcPct val="90000"/>
                        </a:lnSpc>
                        <a:spcBef>
                          <a:spcPts val="375"/>
                        </a:spcBef>
                        <a:spcAft>
                          <a:spcPct val="0"/>
                        </a:spcAft>
                        <a:buFont typeface="Arial" panose="020B0604020202020204" pitchFamily="34" charset="0"/>
                        <a:defRPr sz="1100" kern="1200">
                          <a:solidFill>
                            <a:schemeClr val="tx1"/>
                          </a:solidFill>
                          <a:latin typeface="Calibri" panose="020F0502020204030204" pitchFamily="34" charset="0"/>
                        </a:defRPr>
                      </a:lvl9pPr>
                    </a:lstStyle>
                    <a:p>
                      <a:pPr marL="0" marR="0" lvl="0" indent="0" algn="l" defTabSz="6858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Times New Roman" panose="02020603050405020304" pitchFamily="18" charset="0"/>
                        </a:rPr>
                        <a:t>Electromechanical Section</a:t>
                      </a:r>
                      <a:endParaRPr kumimoji="0" lang="vi-VN" sz="1200" b="0" i="0" u="none" strike="noStrike" cap="none" normalizeH="0" baseline="0" dirty="0">
                        <a:ln>
                          <a:noFill/>
                        </a:ln>
                        <a:solidFill>
                          <a:schemeClr val="tx1"/>
                        </a:solidFill>
                        <a:effectLst/>
                        <a:latin typeface="+mj-lt"/>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4023292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B3326A4B-550F-6CA4-CFD6-FCF1EC9A537F}"/>
              </a:ext>
            </a:extLst>
          </p:cNvPr>
          <p:cNvSpPr txBox="1">
            <a:spLocks/>
          </p:cNvSpPr>
          <p:nvPr/>
        </p:nvSpPr>
        <p:spPr>
          <a:xfrm>
            <a:off x="838200" y="1068512"/>
            <a:ext cx="10515599" cy="339110"/>
          </a:xfrm>
          <a:prstGeom prst="rect">
            <a:avLst/>
          </a:prstGeom>
          <a:solidFill>
            <a:srgbClr val="004AAD"/>
          </a:solidFill>
          <a:ln>
            <a:noFill/>
          </a:ln>
        </p:spPr>
        <p:txBody>
          <a:bodyPr spcFirstLastPara="1" wrap="square" lIns="91425" tIns="45700" rIns="91425" bIns="45700" anchor="ctr" anchorCtr="0">
            <a:normAutofit fontScale="77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3B8AEEA8-3FA1-AD2C-89BE-97CE16EDD52E}"/>
              </a:ext>
            </a:extLst>
          </p:cNvPr>
          <p:cNvSpPr>
            <a:spLocks noChangeArrowheads="1"/>
          </p:cNvSpPr>
          <p:nvPr/>
        </p:nvSpPr>
        <p:spPr bwMode="auto">
          <a:xfrm>
            <a:off x="1655423" y="1407622"/>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List of major electricity-consuming equipment</a:t>
            </a:r>
            <a:endParaRPr lang="vi-VN" altLang="en-US" sz="1600" kern="0" dirty="0">
              <a:solidFill>
                <a:srgbClr val="000000"/>
              </a:solidFill>
              <a:cs typeface="Arial"/>
              <a:sym typeface="Arial"/>
            </a:endParaRPr>
          </a:p>
        </p:txBody>
      </p:sp>
      <p:graphicFrame>
        <p:nvGraphicFramePr>
          <p:cNvPr id="9" name="Table 8">
            <a:extLst>
              <a:ext uri="{FF2B5EF4-FFF2-40B4-BE49-F238E27FC236}">
                <a16:creationId xmlns:a16="http://schemas.microsoft.com/office/drawing/2014/main" id="{552B5532-223C-13B9-8BFD-3628E65CE4B7}"/>
              </a:ext>
            </a:extLst>
          </p:cNvPr>
          <p:cNvGraphicFramePr>
            <a:graphicFrameLocks noGrp="1"/>
          </p:cNvGraphicFramePr>
          <p:nvPr>
            <p:extLst>
              <p:ext uri="{D42A27DB-BD31-4B8C-83A1-F6EECF244321}">
                <p14:modId xmlns:p14="http://schemas.microsoft.com/office/powerpoint/2010/main" val="30321776"/>
              </p:ext>
            </p:extLst>
          </p:nvPr>
        </p:nvGraphicFramePr>
        <p:xfrm>
          <a:off x="2948364" y="2089219"/>
          <a:ext cx="6784259" cy="4655705"/>
        </p:xfrm>
        <a:graphic>
          <a:graphicData uri="http://schemas.openxmlformats.org/drawingml/2006/table">
            <a:tbl>
              <a:tblPr/>
              <a:tblGrid>
                <a:gridCol w="361426">
                  <a:extLst>
                    <a:ext uri="{9D8B030D-6E8A-4147-A177-3AD203B41FA5}">
                      <a16:colId xmlns:a16="http://schemas.microsoft.com/office/drawing/2014/main" val="298569926"/>
                    </a:ext>
                  </a:extLst>
                </a:gridCol>
                <a:gridCol w="1453232">
                  <a:extLst>
                    <a:ext uri="{9D8B030D-6E8A-4147-A177-3AD203B41FA5}">
                      <a16:colId xmlns:a16="http://schemas.microsoft.com/office/drawing/2014/main" val="694761916"/>
                    </a:ext>
                  </a:extLst>
                </a:gridCol>
                <a:gridCol w="752970">
                  <a:extLst>
                    <a:ext uri="{9D8B030D-6E8A-4147-A177-3AD203B41FA5}">
                      <a16:colId xmlns:a16="http://schemas.microsoft.com/office/drawing/2014/main" val="652723748"/>
                    </a:ext>
                  </a:extLst>
                </a:gridCol>
                <a:gridCol w="752970">
                  <a:extLst>
                    <a:ext uri="{9D8B030D-6E8A-4147-A177-3AD203B41FA5}">
                      <a16:colId xmlns:a16="http://schemas.microsoft.com/office/drawing/2014/main" val="3393536814"/>
                    </a:ext>
                  </a:extLst>
                </a:gridCol>
                <a:gridCol w="1227341">
                  <a:extLst>
                    <a:ext uri="{9D8B030D-6E8A-4147-A177-3AD203B41FA5}">
                      <a16:colId xmlns:a16="http://schemas.microsoft.com/office/drawing/2014/main" val="2710531646"/>
                    </a:ext>
                  </a:extLst>
                </a:gridCol>
                <a:gridCol w="752970">
                  <a:extLst>
                    <a:ext uri="{9D8B030D-6E8A-4147-A177-3AD203B41FA5}">
                      <a16:colId xmlns:a16="http://schemas.microsoft.com/office/drawing/2014/main" val="1694733927"/>
                    </a:ext>
                  </a:extLst>
                </a:gridCol>
                <a:gridCol w="1483350">
                  <a:extLst>
                    <a:ext uri="{9D8B030D-6E8A-4147-A177-3AD203B41FA5}">
                      <a16:colId xmlns:a16="http://schemas.microsoft.com/office/drawing/2014/main" val="157637505"/>
                    </a:ext>
                  </a:extLst>
                </a:gridCol>
              </a:tblGrid>
              <a:tr h="209073">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1" dirty="0">
                          <a:effectLst/>
                        </a:rPr>
                        <a:t>Air Compressors</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24426341"/>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No.</a:t>
                      </a:r>
                    </a:p>
                  </a:txBody>
                  <a:tcPr marL="17872" marR="17872" marT="11915" marB="11915"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rPr>
                        <a:t>Type of Air Compressor</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Quantity</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Power (KW)</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rPr>
                        <a:t>Operating time (hour/day)</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Condition</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Location</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4646841"/>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1</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Screw Air Compressor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rtl="0" fontAlgn="b">
                        <a:buNone/>
                      </a:pPr>
                      <a:r>
                        <a:rPr lang="en-US" sz="1000" b="0">
                          <a:solidFill>
                            <a:srgbClr val="404040"/>
                          </a:solidFill>
                          <a:effectLst/>
                          <a:latin typeface="quote-cjk-patch"/>
                        </a:rPr>
                        <a:t>75</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24h</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Electromechanical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3903275"/>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Air Dryer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1.58</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24h</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Electromechanical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42776969"/>
                  </a:ext>
                </a:extLst>
              </a:tr>
              <a:tr h="193775">
                <a:tc gridSpan="7">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Electrical Equipment in Production Line</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6546967"/>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No.</a:t>
                      </a:r>
                    </a:p>
                  </a:txBody>
                  <a:tcPr marL="17872" marR="17872" marT="11915" marB="11915"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Type of Motor</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Quantity</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Power (KW)</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rPr>
                        <a:t>Operating time (hour/day)</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Condition</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1">
                          <a:solidFill>
                            <a:srgbClr val="404040"/>
                          </a:solidFill>
                          <a:effectLst/>
                          <a:latin typeface="quote-cjk-patch"/>
                        </a:rPr>
                        <a:t>Location</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68446691"/>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1</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DC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rtl="0" fontAlgn="b">
                        <a:buNone/>
                      </a:pPr>
                      <a:r>
                        <a:rPr lang="en-US" sz="1000" b="0">
                          <a:solidFill>
                            <a:srgbClr val="404040"/>
                          </a:solidFill>
                          <a:effectLst/>
                          <a:latin typeface="quote-cjk-patch"/>
                        </a:rPr>
                        <a:t>167</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Steel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99809609"/>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DC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rtl="0" fontAlgn="b">
                        <a:buNone/>
                      </a:pPr>
                      <a:r>
                        <a:rPr lang="en-US" sz="1000" b="0">
                          <a:solidFill>
                            <a:srgbClr val="404040"/>
                          </a:solidFill>
                          <a:effectLst/>
                          <a:latin typeface="quote-cjk-patch"/>
                        </a:rPr>
                        <a:t>124</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Steel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59027598"/>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3</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DC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rtl="0" fontAlgn="b">
                        <a:buNone/>
                      </a:pPr>
                      <a:r>
                        <a:rPr lang="en-US" sz="1000" b="0">
                          <a:solidFill>
                            <a:srgbClr val="404040"/>
                          </a:solidFill>
                          <a:effectLst/>
                          <a:latin typeface="quote-cjk-patch"/>
                        </a:rPr>
                        <a:t>263</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Steel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21849688"/>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endParaRPr lang="en-US" sz="1300">
                        <a:effectLst/>
                      </a:endParaRP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4</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8.42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Finishing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5668164"/>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4</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88</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2.75</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24h</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Finishing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29678680"/>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5</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30</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3.42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24h</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Finishing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7214709"/>
                  </a:ext>
                </a:extLst>
              </a:tr>
              <a:tr h="3620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6</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40</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r" rtl="0" fontAlgn="b">
                        <a:buNone/>
                      </a:pPr>
                      <a:r>
                        <a:rPr lang="en-US" sz="1000" b="0">
                          <a:solidFill>
                            <a:srgbClr val="404040"/>
                          </a:solidFill>
                          <a:effectLst/>
                          <a:latin typeface="quote-cjk-patch"/>
                        </a:rPr>
                        <a:t>1.1</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3h</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Finishing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5016175"/>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7</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51</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2.63</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26561856"/>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8</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52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2.85</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66288866"/>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9</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17</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3.42</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Pipe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23572910"/>
                  </a:ext>
                </a:extLst>
              </a:tr>
              <a:tr h="19377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10</a:t>
                      </a:r>
                    </a:p>
                  </a:txBody>
                  <a:tcPr marL="17872" marR="17872" marT="11915" marB="11915"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Three-Phase Motor</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0">
                          <a:solidFill>
                            <a:srgbClr val="404040"/>
                          </a:solidFill>
                          <a:effectLst/>
                          <a:latin typeface="quote-cjk-patch"/>
                        </a:rPr>
                        <a:t>8</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5.27</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000" b="0">
                          <a:solidFill>
                            <a:srgbClr val="404040"/>
                          </a:solidFill>
                          <a:effectLst/>
                          <a:latin typeface="quote-cjk-patch"/>
                        </a:rPr>
                        <a:t>16</a:t>
                      </a:r>
                    </a:p>
                  </a:txBody>
                  <a:tcPr marL="17872" marR="17872" marT="11915" marB="11915"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a:solidFill>
                            <a:srgbClr val="404040"/>
                          </a:solidFill>
                          <a:effectLst/>
                          <a:latin typeface="quote-cjk-patch"/>
                        </a:rPr>
                        <a:t>Normal</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b="0" dirty="0">
                          <a:solidFill>
                            <a:srgbClr val="404040"/>
                          </a:solidFill>
                          <a:effectLst/>
                          <a:latin typeface="quote-cjk-patch"/>
                        </a:rPr>
                        <a:t>Pipe Rolling Section</a:t>
                      </a:r>
                    </a:p>
                  </a:txBody>
                  <a:tcPr marL="17872" marR="17872" marT="11915" marB="11915"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61954532"/>
                  </a:ext>
                </a:extLst>
              </a:tr>
            </a:tbl>
          </a:graphicData>
        </a:graphic>
      </p:graphicFrame>
    </p:spTree>
    <p:extLst>
      <p:ext uri="{BB962C8B-B14F-4D97-AF65-F5344CB8AC3E}">
        <p14:creationId xmlns:p14="http://schemas.microsoft.com/office/powerpoint/2010/main" val="37437385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4CEB3E79-65C3-FFBA-AC4F-0140E46E1B07}"/>
              </a:ext>
            </a:extLst>
          </p:cNvPr>
          <p:cNvSpPr txBox="1">
            <a:spLocks/>
          </p:cNvSpPr>
          <p:nvPr/>
        </p:nvSpPr>
        <p:spPr>
          <a:xfrm>
            <a:off x="848475" y="1061065"/>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11" name="Rectangle 10">
            <a:extLst>
              <a:ext uri="{FF2B5EF4-FFF2-40B4-BE49-F238E27FC236}">
                <a16:creationId xmlns:a16="http://schemas.microsoft.com/office/drawing/2014/main" id="{E3C3F2B2-0799-A10D-75E4-E0A1CC3CD8F6}"/>
              </a:ext>
            </a:extLst>
          </p:cNvPr>
          <p:cNvSpPr>
            <a:spLocks noChangeArrowheads="1"/>
          </p:cNvSpPr>
          <p:nvPr/>
        </p:nvSpPr>
        <p:spPr bwMode="auto">
          <a:xfrm>
            <a:off x="2067675" y="1662882"/>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List of major electricity-consuming equipment</a:t>
            </a:r>
            <a:endParaRPr lang="vi-VN" altLang="en-US" sz="1600" kern="0" dirty="0">
              <a:solidFill>
                <a:srgbClr val="000000"/>
              </a:solidFill>
              <a:cs typeface="Arial"/>
              <a:sym typeface="Arial"/>
            </a:endParaRPr>
          </a:p>
        </p:txBody>
      </p:sp>
      <p:graphicFrame>
        <p:nvGraphicFramePr>
          <p:cNvPr id="13" name="Table 12">
            <a:extLst>
              <a:ext uri="{FF2B5EF4-FFF2-40B4-BE49-F238E27FC236}">
                <a16:creationId xmlns:a16="http://schemas.microsoft.com/office/drawing/2014/main" id="{E2AA2580-446F-F93F-EEE3-324FE57B727E}"/>
              </a:ext>
            </a:extLst>
          </p:cNvPr>
          <p:cNvGraphicFramePr>
            <a:graphicFrameLocks noGrp="1"/>
          </p:cNvGraphicFramePr>
          <p:nvPr>
            <p:extLst>
              <p:ext uri="{D42A27DB-BD31-4B8C-83A1-F6EECF244321}">
                <p14:modId xmlns:p14="http://schemas.microsoft.com/office/powerpoint/2010/main" val="1447880365"/>
              </p:ext>
            </p:extLst>
          </p:nvPr>
        </p:nvGraphicFramePr>
        <p:xfrm>
          <a:off x="3245600" y="2440144"/>
          <a:ext cx="6469115" cy="4417856"/>
        </p:xfrm>
        <a:graphic>
          <a:graphicData uri="http://schemas.openxmlformats.org/drawingml/2006/table">
            <a:tbl>
              <a:tblPr/>
              <a:tblGrid>
                <a:gridCol w="344636">
                  <a:extLst>
                    <a:ext uri="{9D8B030D-6E8A-4147-A177-3AD203B41FA5}">
                      <a16:colId xmlns:a16="http://schemas.microsoft.com/office/drawing/2014/main" val="705027804"/>
                    </a:ext>
                  </a:extLst>
                </a:gridCol>
                <a:gridCol w="1385726">
                  <a:extLst>
                    <a:ext uri="{9D8B030D-6E8A-4147-A177-3AD203B41FA5}">
                      <a16:colId xmlns:a16="http://schemas.microsoft.com/office/drawing/2014/main" val="2637507970"/>
                    </a:ext>
                  </a:extLst>
                </a:gridCol>
                <a:gridCol w="717993">
                  <a:extLst>
                    <a:ext uri="{9D8B030D-6E8A-4147-A177-3AD203B41FA5}">
                      <a16:colId xmlns:a16="http://schemas.microsoft.com/office/drawing/2014/main" val="4259182795"/>
                    </a:ext>
                  </a:extLst>
                </a:gridCol>
                <a:gridCol w="717993">
                  <a:extLst>
                    <a:ext uri="{9D8B030D-6E8A-4147-A177-3AD203B41FA5}">
                      <a16:colId xmlns:a16="http://schemas.microsoft.com/office/drawing/2014/main" val="460463576"/>
                    </a:ext>
                  </a:extLst>
                </a:gridCol>
                <a:gridCol w="1170328">
                  <a:extLst>
                    <a:ext uri="{9D8B030D-6E8A-4147-A177-3AD203B41FA5}">
                      <a16:colId xmlns:a16="http://schemas.microsoft.com/office/drawing/2014/main" val="1873915459"/>
                    </a:ext>
                  </a:extLst>
                </a:gridCol>
                <a:gridCol w="717993">
                  <a:extLst>
                    <a:ext uri="{9D8B030D-6E8A-4147-A177-3AD203B41FA5}">
                      <a16:colId xmlns:a16="http://schemas.microsoft.com/office/drawing/2014/main" val="1789023672"/>
                    </a:ext>
                  </a:extLst>
                </a:gridCol>
                <a:gridCol w="1414446">
                  <a:extLst>
                    <a:ext uri="{9D8B030D-6E8A-4147-A177-3AD203B41FA5}">
                      <a16:colId xmlns:a16="http://schemas.microsoft.com/office/drawing/2014/main" val="3024215685"/>
                    </a:ext>
                  </a:extLst>
                </a:gridCol>
              </a:tblGrid>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No.</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Equipment Type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Quantity</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Power (KW)</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Operating Time (h/day)</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Condition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Location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37966685"/>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dirty="0">
                          <a:effectLst/>
                        </a:rPr>
                        <a:t>Three-Phase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8.42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82230740"/>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12</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Three-Phase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13.69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46903745"/>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13</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DC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8.42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23905803"/>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14</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DC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18.75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50939653"/>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15</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Three-Phase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58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0.25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30907625"/>
                  </a:ext>
                </a:extLst>
              </a:tr>
              <a:tr h="2025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16</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DC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105.72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854696215"/>
                  </a:ext>
                </a:extLst>
              </a:tr>
              <a:tr h="2025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17</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DC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160.75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882721584"/>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18</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Three-Phase Motor</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8.42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57434733"/>
                  </a:ext>
                </a:extLst>
              </a:tr>
              <a:tr h="2025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19</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10-ton Crane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22967675"/>
                  </a:ext>
                </a:extLst>
              </a:tr>
              <a:tr h="2025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20</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10-ton Crane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901594832"/>
                  </a:ext>
                </a:extLst>
              </a:tr>
              <a:tr h="20250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20-ton Crane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10046192"/>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22</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5-ton Crane (Single-Phase)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7.37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82426903"/>
                  </a:ext>
                </a:extLst>
              </a:tr>
              <a:tr h="37836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23</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a:effectLst/>
                        </a:rPr>
                        <a:t>5-ton Crane (Single-Phase)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7.37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a:effectLst/>
                        </a:rPr>
                        <a:t>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a:effectLst/>
                        </a:rPr>
                        <a:t>Normal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dirty="0">
                          <a:effectLst/>
                        </a:rPr>
                        <a:t>Cutting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62594508"/>
                  </a:ext>
                </a:extLst>
              </a:tr>
            </a:tbl>
          </a:graphicData>
        </a:graphic>
      </p:graphicFrame>
    </p:spTree>
    <p:extLst>
      <p:ext uri="{BB962C8B-B14F-4D97-AF65-F5344CB8AC3E}">
        <p14:creationId xmlns:p14="http://schemas.microsoft.com/office/powerpoint/2010/main" val="1928706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D811A50-79A6-1E7D-C2E8-5665AFE793C8}"/>
              </a:ext>
            </a:extLst>
          </p:cNvPr>
          <p:cNvSpPr txBox="1">
            <a:spLocks/>
          </p:cNvSpPr>
          <p:nvPr/>
        </p:nvSpPr>
        <p:spPr>
          <a:xfrm>
            <a:off x="838201" y="1127502"/>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F50940BF-2F27-0DE1-452C-EBC75C73756F}"/>
              </a:ext>
            </a:extLst>
          </p:cNvPr>
          <p:cNvSpPr>
            <a:spLocks noChangeArrowheads="1"/>
          </p:cNvSpPr>
          <p:nvPr/>
        </p:nvSpPr>
        <p:spPr bwMode="auto">
          <a:xfrm>
            <a:off x="1520362" y="1633654"/>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List of major electricity-consuming equipment</a:t>
            </a:r>
            <a:endParaRPr lang="vi-VN" altLang="en-US" sz="1600" kern="0" dirty="0">
              <a:solidFill>
                <a:srgbClr val="000000"/>
              </a:solidFill>
              <a:cs typeface="Arial"/>
              <a:sym typeface="Arial"/>
            </a:endParaRPr>
          </a:p>
        </p:txBody>
      </p:sp>
      <p:graphicFrame>
        <p:nvGraphicFramePr>
          <p:cNvPr id="9" name="Table 8">
            <a:extLst>
              <a:ext uri="{FF2B5EF4-FFF2-40B4-BE49-F238E27FC236}">
                <a16:creationId xmlns:a16="http://schemas.microsoft.com/office/drawing/2014/main" id="{26A95A2A-0B21-22FE-43A1-9351BC71E480}"/>
              </a:ext>
            </a:extLst>
          </p:cNvPr>
          <p:cNvGraphicFramePr>
            <a:graphicFrameLocks noGrp="1"/>
          </p:cNvGraphicFramePr>
          <p:nvPr>
            <p:extLst>
              <p:ext uri="{D42A27DB-BD31-4B8C-83A1-F6EECF244321}">
                <p14:modId xmlns:p14="http://schemas.microsoft.com/office/powerpoint/2010/main" val="3128640189"/>
              </p:ext>
            </p:extLst>
          </p:nvPr>
        </p:nvGraphicFramePr>
        <p:xfrm>
          <a:off x="1772216" y="2315251"/>
          <a:ext cx="8647568" cy="4392605"/>
        </p:xfrm>
        <a:graphic>
          <a:graphicData uri="http://schemas.openxmlformats.org/drawingml/2006/table">
            <a:tbl>
              <a:tblPr/>
              <a:tblGrid>
                <a:gridCol w="431478">
                  <a:extLst>
                    <a:ext uri="{9D8B030D-6E8A-4147-A177-3AD203B41FA5}">
                      <a16:colId xmlns:a16="http://schemas.microsoft.com/office/drawing/2014/main" val="535535027"/>
                    </a:ext>
                  </a:extLst>
                </a:gridCol>
                <a:gridCol w="1734907">
                  <a:extLst>
                    <a:ext uri="{9D8B030D-6E8A-4147-A177-3AD203B41FA5}">
                      <a16:colId xmlns:a16="http://schemas.microsoft.com/office/drawing/2014/main" val="2811817431"/>
                    </a:ext>
                  </a:extLst>
                </a:gridCol>
                <a:gridCol w="898916">
                  <a:extLst>
                    <a:ext uri="{9D8B030D-6E8A-4147-A177-3AD203B41FA5}">
                      <a16:colId xmlns:a16="http://schemas.microsoft.com/office/drawing/2014/main" val="1023658435"/>
                    </a:ext>
                  </a:extLst>
                </a:gridCol>
                <a:gridCol w="898916">
                  <a:extLst>
                    <a:ext uri="{9D8B030D-6E8A-4147-A177-3AD203B41FA5}">
                      <a16:colId xmlns:a16="http://schemas.microsoft.com/office/drawing/2014/main" val="1833210202"/>
                    </a:ext>
                  </a:extLst>
                </a:gridCol>
                <a:gridCol w="1465233">
                  <a:extLst>
                    <a:ext uri="{9D8B030D-6E8A-4147-A177-3AD203B41FA5}">
                      <a16:colId xmlns:a16="http://schemas.microsoft.com/office/drawing/2014/main" val="2849350312"/>
                    </a:ext>
                  </a:extLst>
                </a:gridCol>
                <a:gridCol w="898916">
                  <a:extLst>
                    <a:ext uri="{9D8B030D-6E8A-4147-A177-3AD203B41FA5}">
                      <a16:colId xmlns:a16="http://schemas.microsoft.com/office/drawing/2014/main" val="1168727455"/>
                    </a:ext>
                  </a:extLst>
                </a:gridCol>
                <a:gridCol w="2319202">
                  <a:extLst>
                    <a:ext uri="{9D8B030D-6E8A-4147-A177-3AD203B41FA5}">
                      <a16:colId xmlns:a16="http://schemas.microsoft.com/office/drawing/2014/main" val="2548826312"/>
                    </a:ext>
                  </a:extLst>
                </a:gridCol>
              </a:tblGrid>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No.</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Equipment Name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Quantity</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Power (KW)</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Operating Time (h/day)</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Condition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b="1">
                          <a:effectLst/>
                        </a:rPr>
                        <a:t>Location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33208511"/>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24</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5-ton Hong Nam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8</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6</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Rolling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71648519"/>
                  </a:ext>
                </a:extLst>
              </a:tr>
              <a:tr h="171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25</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3.2-ton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4.21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8</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Finishing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20292132"/>
                  </a:ext>
                </a:extLst>
              </a:tr>
              <a:tr h="171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26</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3.2-ton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4.21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8</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Rolling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78988286"/>
                  </a:ext>
                </a:extLst>
              </a:tr>
              <a:tr h="171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27</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3.2-ton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4.21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Energy Workshop</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26910702"/>
                  </a:ext>
                </a:extLst>
              </a:tr>
              <a:tr h="171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28</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3.2-ton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4.21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7</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Warehouse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39402737"/>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29</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3.2-ton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4.21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Semi-finished Product Warehouse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71899064"/>
                  </a:ext>
                </a:extLst>
              </a:tr>
              <a:tr h="17117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30</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2-ton Crane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3.5</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Decorative Pipe Storage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88749462"/>
                  </a:ext>
                </a:extLst>
              </a:tr>
              <a:tr h="46846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31</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600mm Width Annealing Furnace (Furnace 1,2)</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272.48</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24</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Steel Rolling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3475859"/>
                  </a:ext>
                </a:extLst>
              </a:tr>
              <a:tr h="46846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32</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500mm Width Annealing Furnace (Furnace)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266.55</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24</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Steel Rolling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52501436"/>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33</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500kVA Pipe Annealing Furnace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258.0</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8</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Finishing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65933244"/>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34</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350kVA Pipe Annealing Furnace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170.5</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dirty="0">
                          <a:effectLst/>
                        </a:rPr>
                        <a:t>7</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Finishing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54721155"/>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35</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300kVA Pipe Annealing Furnace</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152.69</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7</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Pipe Finishing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07773081"/>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36</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200-ton Hydraulic Press 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30</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7</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Pressing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353284169"/>
                  </a:ext>
                </a:extLst>
              </a:tr>
              <a:tr h="319819">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37</a:t>
                      </a:r>
                    </a:p>
                  </a:txBody>
                  <a:tcPr marL="16892" marR="16892" marT="11261" marB="11261"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a:effectLst/>
                        </a:rPr>
                        <a:t>200-ton Hydraulic Press 2</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1</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30</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7</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000">
                          <a:effectLst/>
                        </a:rPr>
                        <a:t>Normal</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000" dirty="0">
                          <a:effectLst/>
                        </a:rPr>
                        <a:t>Pressing Section</a:t>
                      </a:r>
                    </a:p>
                  </a:txBody>
                  <a:tcPr marL="16892" marR="16892" marT="11261" marB="11261"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14442982"/>
                  </a:ext>
                </a:extLst>
              </a:tr>
            </a:tbl>
          </a:graphicData>
        </a:graphic>
      </p:graphicFrame>
    </p:spTree>
    <p:extLst>
      <p:ext uri="{BB962C8B-B14F-4D97-AF65-F5344CB8AC3E}">
        <p14:creationId xmlns:p14="http://schemas.microsoft.com/office/powerpoint/2010/main" val="3834472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02973E1F-557B-7F4C-9E68-1376CDE6BFD3}"/>
              </a:ext>
            </a:extLst>
          </p:cNvPr>
          <p:cNvSpPr txBox="1">
            <a:spLocks/>
          </p:cNvSpPr>
          <p:nvPr/>
        </p:nvSpPr>
        <p:spPr>
          <a:xfrm>
            <a:off x="838200" y="1148050"/>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116D39D5-B8E1-E421-85E6-8995667EA7A3}"/>
              </a:ext>
            </a:extLst>
          </p:cNvPr>
          <p:cNvSpPr>
            <a:spLocks noChangeArrowheads="1"/>
          </p:cNvSpPr>
          <p:nvPr/>
        </p:nvSpPr>
        <p:spPr bwMode="auto">
          <a:xfrm>
            <a:off x="2057399" y="1925312"/>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List of major electricity-consuming equipment</a:t>
            </a:r>
            <a:endParaRPr lang="vi-VN" altLang="en-US" sz="1600" kern="0" dirty="0">
              <a:solidFill>
                <a:srgbClr val="000000"/>
              </a:solidFill>
              <a:cs typeface="Arial"/>
              <a:sym typeface="Arial"/>
            </a:endParaRPr>
          </a:p>
        </p:txBody>
      </p:sp>
      <p:graphicFrame>
        <p:nvGraphicFramePr>
          <p:cNvPr id="9" name="Table 8">
            <a:extLst>
              <a:ext uri="{FF2B5EF4-FFF2-40B4-BE49-F238E27FC236}">
                <a16:creationId xmlns:a16="http://schemas.microsoft.com/office/drawing/2014/main" id="{8C80DA71-80C6-6319-2BA6-AA97E8D5C5F7}"/>
              </a:ext>
            </a:extLst>
          </p:cNvPr>
          <p:cNvGraphicFramePr>
            <a:graphicFrameLocks noGrp="1"/>
          </p:cNvGraphicFramePr>
          <p:nvPr>
            <p:extLst>
              <p:ext uri="{D42A27DB-BD31-4B8C-83A1-F6EECF244321}">
                <p14:modId xmlns:p14="http://schemas.microsoft.com/office/powerpoint/2010/main" val="721939463"/>
              </p:ext>
            </p:extLst>
          </p:nvPr>
        </p:nvGraphicFramePr>
        <p:xfrm>
          <a:off x="1150375" y="2694812"/>
          <a:ext cx="9281650" cy="3945786"/>
        </p:xfrm>
        <a:graphic>
          <a:graphicData uri="http://schemas.openxmlformats.org/drawingml/2006/table">
            <a:tbl>
              <a:tblPr/>
              <a:tblGrid>
                <a:gridCol w="463118">
                  <a:extLst>
                    <a:ext uri="{9D8B030D-6E8A-4147-A177-3AD203B41FA5}">
                      <a16:colId xmlns:a16="http://schemas.microsoft.com/office/drawing/2014/main" val="1108409305"/>
                    </a:ext>
                  </a:extLst>
                </a:gridCol>
                <a:gridCol w="1862117">
                  <a:extLst>
                    <a:ext uri="{9D8B030D-6E8A-4147-A177-3AD203B41FA5}">
                      <a16:colId xmlns:a16="http://schemas.microsoft.com/office/drawing/2014/main" val="4188202044"/>
                    </a:ext>
                  </a:extLst>
                </a:gridCol>
                <a:gridCol w="964829">
                  <a:extLst>
                    <a:ext uri="{9D8B030D-6E8A-4147-A177-3AD203B41FA5}">
                      <a16:colId xmlns:a16="http://schemas.microsoft.com/office/drawing/2014/main" val="4206113698"/>
                    </a:ext>
                  </a:extLst>
                </a:gridCol>
                <a:gridCol w="964829">
                  <a:extLst>
                    <a:ext uri="{9D8B030D-6E8A-4147-A177-3AD203B41FA5}">
                      <a16:colId xmlns:a16="http://schemas.microsoft.com/office/drawing/2014/main" val="2949464148"/>
                    </a:ext>
                  </a:extLst>
                </a:gridCol>
                <a:gridCol w="1572670">
                  <a:extLst>
                    <a:ext uri="{9D8B030D-6E8A-4147-A177-3AD203B41FA5}">
                      <a16:colId xmlns:a16="http://schemas.microsoft.com/office/drawing/2014/main" val="2215501786"/>
                    </a:ext>
                  </a:extLst>
                </a:gridCol>
                <a:gridCol w="964829">
                  <a:extLst>
                    <a:ext uri="{9D8B030D-6E8A-4147-A177-3AD203B41FA5}">
                      <a16:colId xmlns:a16="http://schemas.microsoft.com/office/drawing/2014/main" val="962234573"/>
                    </a:ext>
                  </a:extLst>
                </a:gridCol>
                <a:gridCol w="2489258">
                  <a:extLst>
                    <a:ext uri="{9D8B030D-6E8A-4147-A177-3AD203B41FA5}">
                      <a16:colId xmlns:a16="http://schemas.microsoft.com/office/drawing/2014/main" val="3802501188"/>
                    </a:ext>
                  </a:extLst>
                </a:gridCol>
              </a:tblGrid>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No.</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Equipment Name</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Quantity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Power (KW)</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Operating Time (h/day)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Condition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Location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899407848"/>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38</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200-ton Hydraulic Press 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30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49663292"/>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39</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400-ton Hydraulic Press 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55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50923959"/>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40</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400-ton Hydraulic Press 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55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6487784"/>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680-ton Hydraulic Press 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75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85634297"/>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42</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680-ton Hydraulic Press 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75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32028324"/>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43</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Band Saw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0.19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97391849"/>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44</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Lathe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1.58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Electromechanical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82911080"/>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45</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Milling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Electromechanical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371703527"/>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46</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Punching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01.05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Energy Workshop</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42151919"/>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47</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Punching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2.37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Pressing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71863952"/>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48</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Plasma Welding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11.85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00575103"/>
                  </a:ext>
                </a:extLst>
              </a:tr>
              <a:tr h="303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49</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Plasma Welding Machine</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4.74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b">
                        <a:buNone/>
                      </a:pPr>
                      <a:r>
                        <a:rPr lang="en-US" sz="1100" b="0">
                          <a:effectLst/>
                          <a:latin typeface="quote-cjk-patch"/>
                        </a:rPr>
                        <a:t>16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a:effectLst/>
                          <a:latin typeface="quote-cjk-patch"/>
                        </a:rPr>
                        <a:t>Normal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b">
                        <a:buNone/>
                      </a:pPr>
                      <a:r>
                        <a:rPr lang="en-US" sz="1100" b="0" dirty="0">
                          <a:effectLst/>
                          <a:latin typeface="quote-cjk-patch"/>
                        </a:rPr>
                        <a:t>Pipe Rolling Section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803951607"/>
                  </a:ext>
                </a:extLst>
              </a:tr>
            </a:tbl>
          </a:graphicData>
        </a:graphic>
      </p:graphicFrame>
    </p:spTree>
    <p:extLst>
      <p:ext uri="{BB962C8B-B14F-4D97-AF65-F5344CB8AC3E}">
        <p14:creationId xmlns:p14="http://schemas.microsoft.com/office/powerpoint/2010/main" val="963537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64929FB1-82DF-4631-8542-1206A632585F}"/>
              </a:ext>
            </a:extLst>
          </p:cNvPr>
          <p:cNvSpPr txBox="1">
            <a:spLocks/>
          </p:cNvSpPr>
          <p:nvPr/>
        </p:nvSpPr>
        <p:spPr>
          <a:xfrm>
            <a:off x="838200" y="1199421"/>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3">
            <a:extLst>
              <a:ext uri="{FF2B5EF4-FFF2-40B4-BE49-F238E27FC236}">
                <a16:creationId xmlns:a16="http://schemas.microsoft.com/office/drawing/2014/main" id="{614A36C4-F03C-604C-5824-E4025634E3F4}"/>
              </a:ext>
            </a:extLst>
          </p:cNvPr>
          <p:cNvSpPr>
            <a:spLocks noChangeArrowheads="1"/>
          </p:cNvSpPr>
          <p:nvPr/>
        </p:nvSpPr>
        <p:spPr bwMode="auto">
          <a:xfrm>
            <a:off x="2057399" y="1824847"/>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Mill:</a:t>
            </a:r>
          </a:p>
          <a:p>
            <a:pPr algn="ctr">
              <a:lnSpc>
                <a:spcPct val="114000"/>
              </a:lnSpc>
              <a:spcBef>
                <a:spcPts val="200"/>
              </a:spcBef>
              <a:spcAft>
                <a:spcPts val="200"/>
              </a:spcAft>
              <a:buClr>
                <a:srgbClr val="000000"/>
              </a:buClr>
              <a:buFont typeface="Arial"/>
              <a:buNone/>
            </a:pPr>
            <a:r>
              <a:rPr lang="en-US" altLang="en-US" sz="1600" kern="0" dirty="0">
                <a:solidFill>
                  <a:srgbClr val="000000"/>
                </a:solidFill>
                <a:cs typeface="Arial"/>
                <a:sym typeface="Arial"/>
              </a:rPr>
              <a:t>List of potential energy saving opportunities</a:t>
            </a:r>
            <a:endParaRPr lang="vi-VN" altLang="en-US" sz="1600" kern="0" dirty="0">
              <a:solidFill>
                <a:srgbClr val="000000"/>
              </a:solidFill>
              <a:cs typeface="Arial"/>
              <a:sym typeface="Arial"/>
            </a:endParaRPr>
          </a:p>
        </p:txBody>
      </p:sp>
      <p:graphicFrame>
        <p:nvGraphicFramePr>
          <p:cNvPr id="9" name="Table 8">
            <a:extLst>
              <a:ext uri="{FF2B5EF4-FFF2-40B4-BE49-F238E27FC236}">
                <a16:creationId xmlns:a16="http://schemas.microsoft.com/office/drawing/2014/main" id="{AAE7ACB7-BE72-EA8C-67D4-0FE1D42BA536}"/>
              </a:ext>
            </a:extLst>
          </p:cNvPr>
          <p:cNvGraphicFramePr>
            <a:graphicFrameLocks noGrp="1"/>
          </p:cNvGraphicFramePr>
          <p:nvPr>
            <p:extLst>
              <p:ext uri="{D42A27DB-BD31-4B8C-83A1-F6EECF244321}">
                <p14:modId xmlns:p14="http://schemas.microsoft.com/office/powerpoint/2010/main" val="1387981443"/>
              </p:ext>
            </p:extLst>
          </p:nvPr>
        </p:nvGraphicFramePr>
        <p:xfrm>
          <a:off x="1530849" y="2506444"/>
          <a:ext cx="9620035" cy="4185530"/>
        </p:xfrm>
        <a:graphic>
          <a:graphicData uri="http://schemas.openxmlformats.org/drawingml/2006/table">
            <a:tbl>
              <a:tblPr/>
              <a:tblGrid>
                <a:gridCol w="791159">
                  <a:extLst>
                    <a:ext uri="{9D8B030D-6E8A-4147-A177-3AD203B41FA5}">
                      <a16:colId xmlns:a16="http://schemas.microsoft.com/office/drawing/2014/main" val="373569786"/>
                    </a:ext>
                  </a:extLst>
                </a:gridCol>
                <a:gridCol w="2534002">
                  <a:extLst>
                    <a:ext uri="{9D8B030D-6E8A-4147-A177-3AD203B41FA5}">
                      <a16:colId xmlns:a16="http://schemas.microsoft.com/office/drawing/2014/main" val="1282562810"/>
                    </a:ext>
                  </a:extLst>
                </a:gridCol>
                <a:gridCol w="3107306">
                  <a:extLst>
                    <a:ext uri="{9D8B030D-6E8A-4147-A177-3AD203B41FA5}">
                      <a16:colId xmlns:a16="http://schemas.microsoft.com/office/drawing/2014/main" val="219234480"/>
                    </a:ext>
                  </a:extLst>
                </a:gridCol>
                <a:gridCol w="3187568">
                  <a:extLst>
                    <a:ext uri="{9D8B030D-6E8A-4147-A177-3AD203B41FA5}">
                      <a16:colId xmlns:a16="http://schemas.microsoft.com/office/drawing/2014/main" val="589236352"/>
                    </a:ext>
                  </a:extLst>
                </a:gridCol>
              </a:tblGrid>
              <a:tr h="50200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1" dirty="0">
                          <a:solidFill>
                            <a:srgbClr val="0F1115"/>
                          </a:solidFill>
                          <a:effectLst/>
                          <a:latin typeface="Arial" panose="020B0604020202020204" pitchFamily="34" charset="0"/>
                          <a:cs typeface="Arial" panose="020B0604020202020204" pitchFamily="34" charset="0"/>
                        </a:rPr>
                        <a:t>No.</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3181D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1" dirty="0">
                          <a:solidFill>
                            <a:srgbClr val="0F1115"/>
                          </a:solidFill>
                          <a:effectLst/>
                          <a:latin typeface="Arial" panose="020B0604020202020204" pitchFamily="34" charset="0"/>
                          <a:cs typeface="Arial" panose="020B0604020202020204" pitchFamily="34" charset="0"/>
                        </a:rPr>
                        <a:t>Opportunity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3181D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1" dirty="0">
                          <a:solidFill>
                            <a:srgbClr val="0F1115"/>
                          </a:solidFill>
                          <a:effectLst/>
                          <a:latin typeface="Arial" panose="020B0604020202020204" pitchFamily="34" charset="0"/>
                          <a:cs typeface="Arial" panose="020B0604020202020204" pitchFamily="34" charset="0"/>
                        </a:rPr>
                        <a:t>Estimated Saving Potential, %</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3181D2"/>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1" dirty="0">
                          <a:solidFill>
                            <a:srgbClr val="0F1115"/>
                          </a:solidFill>
                          <a:effectLst/>
                          <a:latin typeface="Arial" panose="020B0604020202020204" pitchFamily="34" charset="0"/>
                          <a:cs typeface="Arial" panose="020B0604020202020204" pitchFamily="34" charset="0"/>
                        </a:rPr>
                        <a:t>Notes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3181D2"/>
                    </a:solidFill>
                  </a:tcPr>
                </a:tc>
                <a:extLst>
                  <a:ext uri="{0D108BD9-81ED-4DB2-BD59-A6C34878D82A}">
                    <a16:rowId xmlns:a16="http://schemas.microsoft.com/office/drawing/2014/main" val="466078673"/>
                  </a:ext>
                </a:extLst>
              </a:tr>
              <a:tr h="50200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1</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Enhanced in-house management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2 ÷ 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Compared to the plant's electricity consumption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79506792"/>
                  </a:ext>
                </a:extLst>
              </a:tr>
              <a:tr h="502003">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2</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Lighting system retrofit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25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Compared to the pre-retrofit system</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36508969"/>
                  </a:ext>
                </a:extLst>
              </a:tr>
              <a:tr h="73670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3</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Install inverters for air compressors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20 ÷ 25%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Compared to the equipment's consumption before installation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3174801"/>
                  </a:ext>
                </a:extLst>
              </a:tr>
              <a:tr h="97140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4</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dirty="0">
                          <a:solidFill>
                            <a:srgbClr val="0F1115"/>
                          </a:solidFill>
                          <a:effectLst/>
                          <a:latin typeface="Arial" panose="020B0604020202020204" pitchFamily="34" charset="0"/>
                          <a:cs typeface="Arial" panose="020B0604020202020204" pitchFamily="34" charset="0"/>
                        </a:rPr>
                        <a:t>Install </a:t>
                      </a:r>
                      <a:r>
                        <a:rPr lang="en-US" sz="1200" b="0" dirty="0" err="1">
                          <a:solidFill>
                            <a:srgbClr val="0F1115"/>
                          </a:solidFill>
                          <a:effectLst/>
                          <a:latin typeface="Arial" panose="020B0604020202020204" pitchFamily="34" charset="0"/>
                          <a:cs typeface="Arial" panose="020B0604020202020204" pitchFamily="34" charset="0"/>
                        </a:rPr>
                        <a:t>Powerboss</a:t>
                      </a:r>
                      <a:r>
                        <a:rPr lang="en-US" sz="1200" b="0" dirty="0">
                          <a:solidFill>
                            <a:srgbClr val="0F1115"/>
                          </a:solidFill>
                          <a:effectLst/>
                          <a:latin typeface="Arial" panose="020B0604020202020204" pitchFamily="34" charset="0"/>
                          <a:cs typeface="Arial" panose="020B0604020202020204" pitchFamily="34" charset="0"/>
                        </a:rPr>
                        <a:t> devices for stamping presses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dirty="0">
                          <a:solidFill>
                            <a:srgbClr val="0F1115"/>
                          </a:solidFill>
                          <a:effectLst/>
                          <a:latin typeface="Arial" panose="020B0604020202020204" pitchFamily="34" charset="0"/>
                          <a:cs typeface="Arial" panose="020B0604020202020204" pitchFamily="34" charset="0"/>
                        </a:rPr>
                        <a:t>15 ÷ 25%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a:solidFill>
                            <a:srgbClr val="0F1115"/>
                          </a:solidFill>
                          <a:effectLst/>
                          <a:latin typeface="Arial" panose="020B0604020202020204" pitchFamily="34" charset="0"/>
                          <a:cs typeface="Arial" panose="020B0604020202020204" pitchFamily="34" charset="0"/>
                        </a:rPr>
                        <a:t>Compared to the equipment's electricity consumption before installation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66405308"/>
                  </a:ext>
                </a:extLst>
              </a:tr>
              <a:tr h="971408">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a:solidFill>
                            <a:srgbClr val="0F1115"/>
                          </a:solidFill>
                          <a:effectLst/>
                          <a:latin typeface="Arial" panose="020B0604020202020204" pitchFamily="34" charset="0"/>
                          <a:cs typeface="Arial" panose="020B0604020202020204" pitchFamily="34" charset="0"/>
                        </a:rPr>
                        <a:t>5</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dirty="0">
                          <a:solidFill>
                            <a:srgbClr val="0F1115"/>
                          </a:solidFill>
                          <a:effectLst/>
                          <a:latin typeface="Arial" panose="020B0604020202020204" pitchFamily="34" charset="0"/>
                          <a:cs typeface="Arial" panose="020B0604020202020204" pitchFamily="34" charset="0"/>
                        </a:rPr>
                        <a:t>Insulation for 02 600-width annealing furnaces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200" b="0" dirty="0">
                          <a:solidFill>
                            <a:srgbClr val="0F1115"/>
                          </a:solidFill>
                          <a:effectLst/>
                          <a:latin typeface="Arial" panose="020B0604020202020204" pitchFamily="34" charset="0"/>
                          <a:cs typeface="Arial" panose="020B0604020202020204" pitchFamily="34" charset="0"/>
                        </a:rPr>
                        <a:t>10 ÷ 15%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200" b="0" dirty="0">
                          <a:solidFill>
                            <a:srgbClr val="0F1115"/>
                          </a:solidFill>
                          <a:effectLst/>
                          <a:latin typeface="Arial" panose="020B0604020202020204" pitchFamily="34" charset="0"/>
                          <a:cs typeface="Arial" panose="020B0604020202020204" pitchFamily="34" charset="0"/>
                        </a:rPr>
                        <a:t>Compared to the equipment's electricity consumption before installation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84838100"/>
                  </a:ext>
                </a:extLst>
              </a:tr>
            </a:tbl>
          </a:graphicData>
        </a:graphic>
      </p:graphicFrame>
    </p:spTree>
    <p:extLst>
      <p:ext uri="{BB962C8B-B14F-4D97-AF65-F5344CB8AC3E}">
        <p14:creationId xmlns:p14="http://schemas.microsoft.com/office/powerpoint/2010/main" val="40114061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56F9792E-CB6F-5031-B75E-932FAC81EF8F}"/>
              </a:ext>
            </a:extLst>
          </p:cNvPr>
          <p:cNvSpPr txBox="1">
            <a:spLocks/>
          </p:cNvSpPr>
          <p:nvPr/>
        </p:nvSpPr>
        <p:spPr>
          <a:xfrm>
            <a:off x="838200" y="1219968"/>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392C3858-FFCA-433E-DEB6-EE01512164AB}"/>
              </a:ext>
            </a:extLst>
          </p:cNvPr>
          <p:cNvSpPr>
            <a:spLocks noChangeArrowheads="1"/>
          </p:cNvSpPr>
          <p:nvPr/>
        </p:nvSpPr>
        <p:spPr bwMode="auto">
          <a:xfrm>
            <a:off x="2057399" y="1833790"/>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the current situation and proposed energy efficiency solutions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p:sp>
        <p:nvSpPr>
          <p:cNvPr id="8" name="Rectangle 3">
            <a:extLst>
              <a:ext uri="{FF2B5EF4-FFF2-40B4-BE49-F238E27FC236}">
                <a16:creationId xmlns:a16="http://schemas.microsoft.com/office/drawing/2014/main" id="{B7FF0923-247E-766F-7EAA-70309B717CF8}"/>
              </a:ext>
            </a:extLst>
          </p:cNvPr>
          <p:cNvSpPr>
            <a:spLocks noChangeArrowheads="1"/>
          </p:cNvSpPr>
          <p:nvPr/>
        </p:nvSpPr>
        <p:spPr bwMode="auto">
          <a:xfrm>
            <a:off x="2057399" y="2761246"/>
            <a:ext cx="8077200" cy="3513782"/>
          </a:xfrm>
          <a:prstGeom prst="rect">
            <a:avLst/>
          </a:prstGeom>
          <a:solidFill>
            <a:schemeClr val="bg1"/>
          </a:solidFill>
          <a:ln>
            <a:noFill/>
          </a:ln>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0000"/>
              </a:lnSpc>
              <a:spcBef>
                <a:spcPts val="300"/>
              </a:spcBef>
              <a:spcAft>
                <a:spcPts val="300"/>
              </a:spcAft>
              <a:buClr>
                <a:srgbClr val="000000"/>
              </a:buClr>
              <a:buFont typeface="Arial"/>
              <a:buNone/>
            </a:pPr>
            <a:r>
              <a:rPr lang="en-US" altLang="en-US" sz="1600" b="1" kern="0" dirty="0">
                <a:solidFill>
                  <a:srgbClr val="004AAD"/>
                </a:solidFill>
                <a:cs typeface="Arial"/>
                <a:sym typeface="Arial"/>
              </a:rPr>
              <a:t>Renovation of the lighting system</a:t>
            </a:r>
          </a:p>
          <a:p>
            <a:pPr algn="just">
              <a:lnSpc>
                <a:spcPct val="110000"/>
              </a:lnSpc>
              <a:spcBef>
                <a:spcPts val="300"/>
              </a:spcBef>
              <a:spcAft>
                <a:spcPts val="300"/>
              </a:spcAft>
              <a:buClr>
                <a:srgbClr val="000000"/>
              </a:buClr>
              <a:buFont typeface="Arial"/>
              <a:buNone/>
            </a:pPr>
            <a:r>
              <a:rPr lang="en-US" altLang="en-US" sz="1600" i="1" u="sng" kern="0" dirty="0">
                <a:solidFill>
                  <a:srgbClr val="004AAD"/>
                </a:solidFill>
                <a:cs typeface="Arial"/>
                <a:sym typeface="Arial"/>
              </a:rPr>
              <a:t>Current Status</a:t>
            </a:r>
            <a:r>
              <a:rPr lang="en-US" altLang="en-US" sz="1600" i="1" kern="0" dirty="0">
                <a:solidFill>
                  <a:srgbClr val="004AAD"/>
                </a:solidFill>
                <a:cs typeface="Arial"/>
                <a:sym typeface="Arial"/>
              </a:rPr>
              <a:t>: </a:t>
            </a:r>
            <a:r>
              <a:rPr lang="en-US" altLang="en-US" sz="1600" kern="0" dirty="0">
                <a:solidFill>
                  <a:srgbClr val="000000"/>
                </a:solidFill>
                <a:cs typeface="Arial"/>
                <a:sym typeface="Arial"/>
              </a:rPr>
              <a:t>The factory has a large workshop area equipped with numerous machinery and equipment requiring different operational needs, leading to highly diverse lighting requirements. As the lighting needs vary for each area, the factory's lighting system is decentralized and inconsistent. The factory makes relatively good use of natural lighting. However, due to the high ceiling of the workshop, the illumination level on cloudy days or during night shifts is insufficient. The current workshop lighting primarily only ensures basic visibility for movement. Equipment and areas requiring high illumination still rely on localized lighting.</a:t>
            </a:r>
          </a:p>
          <a:p>
            <a:pPr algn="just">
              <a:lnSpc>
                <a:spcPct val="110000"/>
              </a:lnSpc>
              <a:spcAft>
                <a:spcPts val="600"/>
              </a:spcAft>
              <a:buClr>
                <a:srgbClr val="000000"/>
              </a:buClr>
              <a:buFont typeface="Arial"/>
              <a:buNone/>
            </a:pPr>
            <a:endParaRPr lang="en-US" altLang="en-US" sz="1600" kern="0" dirty="0">
              <a:solidFill>
                <a:srgbClr val="000000"/>
              </a:solidFill>
              <a:cs typeface="Arial"/>
              <a:sym typeface="Arial"/>
            </a:endParaRPr>
          </a:p>
          <a:p>
            <a:pPr algn="just">
              <a:lnSpc>
                <a:spcPct val="110000"/>
              </a:lnSpc>
              <a:spcAft>
                <a:spcPts val="600"/>
              </a:spcAft>
              <a:buClr>
                <a:srgbClr val="000000"/>
              </a:buClr>
              <a:buFont typeface="Arial"/>
              <a:buNone/>
            </a:pPr>
            <a:r>
              <a:rPr lang="en-US" altLang="en-US" sz="1600" kern="0" dirty="0">
                <a:solidFill>
                  <a:srgbClr val="000000"/>
                </a:solidFill>
                <a:cs typeface="Arial"/>
                <a:sym typeface="Arial"/>
              </a:rPr>
              <a:t>The workshops still use approximately 258 250W high-pressure mercury vapor lamps and a number of 40W magnetic ballast fluorescent lamps.</a:t>
            </a:r>
            <a:endParaRPr lang="vi-VN" altLang="en-US" sz="1600" kern="0" dirty="0">
              <a:solidFill>
                <a:srgbClr val="000000"/>
              </a:solidFill>
              <a:cs typeface="Arial"/>
              <a:sym typeface="Arial"/>
            </a:endParaRPr>
          </a:p>
        </p:txBody>
      </p:sp>
    </p:spTree>
    <p:extLst>
      <p:ext uri="{BB962C8B-B14F-4D97-AF65-F5344CB8AC3E}">
        <p14:creationId xmlns:p14="http://schemas.microsoft.com/office/powerpoint/2010/main" val="12508960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1E565DE-188D-B640-79C1-2FC9F2D078C3}"/>
              </a:ext>
            </a:extLst>
          </p:cNvPr>
          <p:cNvSpPr txBox="1">
            <a:spLocks/>
          </p:cNvSpPr>
          <p:nvPr/>
        </p:nvSpPr>
        <p:spPr>
          <a:xfrm>
            <a:off x="838201" y="1127501"/>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18EE7A0D-391D-5335-70F0-6B466B66019D}"/>
              </a:ext>
            </a:extLst>
          </p:cNvPr>
          <p:cNvSpPr>
            <a:spLocks noChangeArrowheads="1"/>
          </p:cNvSpPr>
          <p:nvPr/>
        </p:nvSpPr>
        <p:spPr bwMode="auto">
          <a:xfrm>
            <a:off x="2057400" y="1741323"/>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the current situation and proposed energy efficiency solutions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p:sp>
        <p:nvSpPr>
          <p:cNvPr id="8" name="Rectangle 3">
            <a:extLst>
              <a:ext uri="{FF2B5EF4-FFF2-40B4-BE49-F238E27FC236}">
                <a16:creationId xmlns:a16="http://schemas.microsoft.com/office/drawing/2014/main" id="{E2C850FA-78AC-BAA7-7A55-65DB6FF84DE4}"/>
              </a:ext>
            </a:extLst>
          </p:cNvPr>
          <p:cNvSpPr>
            <a:spLocks noChangeArrowheads="1"/>
          </p:cNvSpPr>
          <p:nvPr/>
        </p:nvSpPr>
        <p:spPr bwMode="auto">
          <a:xfrm>
            <a:off x="2057400" y="2530590"/>
            <a:ext cx="8077200" cy="3761543"/>
          </a:xfrm>
          <a:prstGeom prst="rect">
            <a:avLst/>
          </a:prstGeom>
          <a:solidFill>
            <a:schemeClr val="bg1"/>
          </a:solidFill>
          <a:ln>
            <a:noFill/>
          </a:ln>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0000"/>
              </a:lnSpc>
              <a:spcBef>
                <a:spcPts val="300"/>
              </a:spcBef>
              <a:spcAft>
                <a:spcPts val="300"/>
              </a:spcAft>
              <a:buClr>
                <a:srgbClr val="000000"/>
              </a:buClr>
              <a:buFont typeface="Arial"/>
              <a:buNone/>
            </a:pPr>
            <a:r>
              <a:rPr lang="es-ES_tradnl" altLang="en-US" sz="1600" b="1" kern="0" dirty="0" err="1">
                <a:solidFill>
                  <a:srgbClr val="004AAD"/>
                </a:solidFill>
                <a:cs typeface="Arial"/>
                <a:sym typeface="Arial"/>
              </a:rPr>
              <a:t>Lighting</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system</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retrofit</a:t>
            </a:r>
            <a:endParaRPr lang="en-US" altLang="en-US" sz="1600" b="1" kern="0" dirty="0">
              <a:solidFill>
                <a:srgbClr val="004AAD"/>
              </a:solidFill>
              <a:cs typeface="Arial"/>
              <a:sym typeface="Arial"/>
            </a:endParaRPr>
          </a:p>
          <a:p>
            <a:pPr algn="just">
              <a:lnSpc>
                <a:spcPct val="110000"/>
              </a:lnSpc>
              <a:spcBef>
                <a:spcPts val="300"/>
              </a:spcBef>
              <a:spcAft>
                <a:spcPts val="300"/>
              </a:spcAft>
              <a:buClr>
                <a:srgbClr val="000000"/>
              </a:buClr>
              <a:buFont typeface="Arial"/>
              <a:buNone/>
            </a:pPr>
            <a:endParaRPr lang="en-US" altLang="en-US" sz="100" kern="0" dirty="0">
              <a:solidFill>
                <a:srgbClr val="000000"/>
              </a:solidFill>
              <a:cs typeface="Arial"/>
              <a:sym typeface="Arial"/>
            </a:endParaRPr>
          </a:p>
          <a:p>
            <a:pPr algn="just">
              <a:lnSpc>
                <a:spcPct val="110000"/>
              </a:lnSpc>
              <a:spcAft>
                <a:spcPts val="600"/>
              </a:spcAft>
              <a:buClr>
                <a:srgbClr val="000000"/>
              </a:buClr>
              <a:buFont typeface="Arial"/>
              <a:buNone/>
            </a:pPr>
            <a:r>
              <a:rPr lang="en-US" altLang="en-US" sz="1600" i="1" u="sng" kern="0" dirty="0">
                <a:solidFill>
                  <a:srgbClr val="004AAD"/>
                </a:solidFill>
                <a:latin typeface="Arial"/>
                <a:cs typeface="Arial"/>
                <a:sym typeface="Arial"/>
              </a:rPr>
              <a:t>Solution: </a:t>
            </a:r>
            <a:r>
              <a:rPr lang="en-US" altLang="en-US" sz="1600" kern="0" dirty="0">
                <a:solidFill>
                  <a:srgbClr val="000000"/>
                </a:solidFill>
                <a:latin typeface="Arial"/>
                <a:cs typeface="Arial"/>
                <a:sym typeface="Arial"/>
              </a:rPr>
              <a:t>Replace 258 mercury high-pressure lamps (250W) with equivalent brightness sodium high-pressure lamps (150W), and replace 110 magnetic ballast fluorescent lamps (40W) with electronic ballast fluorescent lamps (32W).</a:t>
            </a:r>
          </a:p>
          <a:p>
            <a:pPr algn="just">
              <a:lnSpc>
                <a:spcPct val="110000"/>
              </a:lnSpc>
              <a:spcAft>
                <a:spcPts val="600"/>
              </a:spcAft>
              <a:buClr>
                <a:srgbClr val="000000"/>
              </a:buClr>
              <a:buFont typeface="Arial"/>
              <a:buNone/>
            </a:pPr>
            <a:r>
              <a:rPr lang="en-US" altLang="en-US" sz="1600" kern="0" dirty="0">
                <a:solidFill>
                  <a:srgbClr val="000000"/>
                </a:solidFill>
                <a:latin typeface="Arial"/>
                <a:cs typeface="Arial"/>
                <a:sym typeface="Arial"/>
              </a:rPr>
              <a:t>During the installation of the new lighting system, attention should be paid to:</a:t>
            </a:r>
          </a:p>
          <a:p>
            <a:pPr marL="285750" indent="-285750" algn="just">
              <a:lnSpc>
                <a:spcPct val="110000"/>
              </a:lnSpc>
              <a:spcAft>
                <a:spcPts val="600"/>
              </a:spcAft>
              <a:buClr>
                <a:srgbClr val="000000"/>
              </a:buClr>
              <a:buFont typeface="Arial" panose="020B0604020202020204" pitchFamily="34" charset="0"/>
              <a:buChar char="•"/>
            </a:pPr>
            <a:r>
              <a:rPr lang="en-US" altLang="en-US" sz="1600" kern="0" dirty="0">
                <a:solidFill>
                  <a:srgbClr val="000000"/>
                </a:solidFill>
                <a:latin typeface="Arial"/>
                <a:cs typeface="Arial"/>
                <a:sym typeface="Arial"/>
              </a:rPr>
              <a:t>Segmenting lighting circuits and arranging switches in convenient locations to control lighting in work areas, ensuring both technological lighting requirements in workshops and energy efficiency.</a:t>
            </a:r>
          </a:p>
          <a:p>
            <a:pPr marL="285750" indent="-285750" algn="just">
              <a:lnSpc>
                <a:spcPct val="110000"/>
              </a:lnSpc>
              <a:spcAft>
                <a:spcPts val="600"/>
              </a:spcAft>
              <a:buClr>
                <a:srgbClr val="000000"/>
              </a:buClr>
              <a:buFont typeface="Arial" panose="020B0604020202020204" pitchFamily="34" charset="0"/>
              <a:buChar char="•"/>
            </a:pPr>
            <a:r>
              <a:rPr lang="en-US" altLang="en-US" sz="1600" kern="0" dirty="0">
                <a:solidFill>
                  <a:srgbClr val="000000"/>
                </a:solidFill>
                <a:latin typeface="Arial"/>
                <a:cs typeface="Arial"/>
                <a:sym typeface="Arial"/>
              </a:rPr>
              <a:t>Lowering the height of high-pressure lamps to a reasonable level. Adjust the lamp height according to the lighting area to improve lighting quality.</a:t>
            </a:r>
          </a:p>
          <a:p>
            <a:pPr marL="285750" indent="-285750" algn="just">
              <a:lnSpc>
                <a:spcPct val="110000"/>
              </a:lnSpc>
              <a:spcAft>
                <a:spcPts val="600"/>
              </a:spcAft>
              <a:buClr>
                <a:srgbClr val="000000"/>
              </a:buClr>
              <a:buFont typeface="Arial" panose="020B0604020202020204" pitchFamily="34" charset="0"/>
              <a:buChar char="•"/>
            </a:pPr>
            <a:r>
              <a:rPr lang="en-US" altLang="en-US" sz="1600" kern="0" dirty="0">
                <a:solidFill>
                  <a:srgbClr val="000000"/>
                </a:solidFill>
                <a:latin typeface="Arial"/>
                <a:cs typeface="Arial"/>
                <a:sym typeface="Arial"/>
              </a:rPr>
              <a:t>Enhancing lighting in areas requiring high illumination and optimizing switch arrangements to minimize unnecessary lighting.</a:t>
            </a:r>
            <a:endParaRPr lang="vi-VN" altLang="en-US" sz="1400" kern="0" dirty="0">
              <a:solidFill>
                <a:srgbClr val="000000"/>
              </a:solidFill>
              <a:cs typeface="Arial"/>
              <a:sym typeface="Arial"/>
            </a:endParaRPr>
          </a:p>
        </p:txBody>
      </p:sp>
    </p:spTree>
    <p:extLst>
      <p:ext uri="{BB962C8B-B14F-4D97-AF65-F5344CB8AC3E}">
        <p14:creationId xmlns:p14="http://schemas.microsoft.com/office/powerpoint/2010/main" val="41346078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93832889-7BE6-A3F2-408B-578FD618D58A}"/>
              </a:ext>
            </a:extLst>
          </p:cNvPr>
          <p:cNvSpPr txBox="1">
            <a:spLocks/>
          </p:cNvSpPr>
          <p:nvPr/>
        </p:nvSpPr>
        <p:spPr>
          <a:xfrm>
            <a:off x="1311736" y="1933965"/>
            <a:ext cx="9835654" cy="4351338"/>
          </a:xfrm>
          <a:prstGeom prst="rect">
            <a:avLst/>
          </a:prstGeom>
          <a:solidFill>
            <a:srgbClr val="FFFFFF"/>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60000" marR="0" lvl="0" indent="-228600" algn="just" defTabSz="914400" rtl="0" eaLnBrk="1" fontAlgn="auto" latinLnBrk="0" hangingPunct="1">
              <a:lnSpc>
                <a:spcPct val="120000"/>
              </a:lnSpc>
              <a:spcBef>
                <a:spcPts val="300"/>
              </a:spcBef>
              <a:spcAft>
                <a:spcPts val="300"/>
              </a:spcAft>
              <a:buClr>
                <a:srgbClr val="000000"/>
              </a:buClr>
              <a:buSzPts val="1800"/>
              <a:buFont typeface="Arial"/>
              <a:buNone/>
              <a:tabLst/>
              <a:defRPr/>
            </a:pPr>
            <a:r>
              <a:rPr kumimoji="0" lang="en-US" sz="1600" b="0" i="0" u="none" strike="noStrike" kern="0" cap="none" spc="0" normalizeH="0" baseline="0" noProof="0" dirty="0">
                <a:ln>
                  <a:noFill/>
                </a:ln>
                <a:solidFill>
                  <a:srgbClr val="000000"/>
                </a:solidFill>
                <a:effectLst/>
                <a:uLnTx/>
                <a:uFillTx/>
                <a:latin typeface="Arial"/>
                <a:ea typeface="Calibri"/>
                <a:cs typeface="Arial" panose="020B0604020202020204" pitchFamily="34" charset="0"/>
                <a:sym typeface="Calibri"/>
              </a:rPr>
              <a:t>(3) The project fully meets the technical eligibility criteria:</a:t>
            </a:r>
          </a:p>
          <a:p>
            <a:pPr marL="417150" marR="0" lvl="0" indent="-285750" algn="just" defTabSz="914400" rtl="0" eaLnBrk="1" fontAlgn="auto" latinLnBrk="0" hangingPunct="1">
              <a:lnSpc>
                <a:spcPct val="120000"/>
              </a:lnSpc>
              <a:spcBef>
                <a:spcPts val="300"/>
              </a:spcBef>
              <a:spcAft>
                <a:spcPts val="300"/>
              </a:spcAft>
              <a:buClr>
                <a:srgbClr val="000000"/>
              </a:buClr>
              <a:buSzPts val="1800"/>
              <a:buFont typeface="Wingdings" panose="05000000000000000000" pitchFamily="2" charset="2"/>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Clearly define and delineate the technical and physical boundaries and components of the sub-project within the overall production system or building of the borrowing enterprise;</a:t>
            </a:r>
          </a:p>
          <a:p>
            <a:pPr marL="417150" marR="0" lvl="0" indent="-285750" algn="just" defTabSz="914400" rtl="0" eaLnBrk="1" fontAlgn="auto" latinLnBrk="0" hangingPunct="1">
              <a:lnSpc>
                <a:spcPct val="120000"/>
              </a:lnSpc>
              <a:spcBef>
                <a:spcPts val="300"/>
              </a:spcBef>
              <a:spcAft>
                <a:spcPts val="300"/>
              </a:spcAft>
              <a:buClr>
                <a:srgbClr val="000000"/>
              </a:buClr>
              <a:buSzPts val="1800"/>
              <a:buFont typeface="Wingdings" panose="05000000000000000000" pitchFamily="2" charset="2"/>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Confirm whether the sub-project investment is limited to the renovation and restoration of existing physical components and systems;</a:t>
            </a:r>
          </a:p>
          <a:p>
            <a:pPr marL="417150" marR="0" lvl="0" indent="-285750" algn="just" defTabSz="914400" rtl="0" eaLnBrk="1" fontAlgn="auto" latinLnBrk="0" hangingPunct="1">
              <a:lnSpc>
                <a:spcPct val="120000"/>
              </a:lnSpc>
              <a:spcBef>
                <a:spcPts val="300"/>
              </a:spcBef>
              <a:spcAft>
                <a:spcPts val="300"/>
              </a:spcAft>
              <a:buClr>
                <a:srgbClr val="000000"/>
              </a:buClr>
              <a:buSzPts val="1800"/>
              <a:buFont typeface="Wingdings" panose="05000000000000000000" pitchFamily="2" charset="2"/>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Confirm that the energy-saving payback period for the sub-project investment is less than 10 years, based on the cash flow benefits derived from the energy savings achieved by the sub-project.</a:t>
            </a:r>
          </a:p>
          <a:p>
            <a:pPr marL="417150" marR="0" lvl="0" indent="-285750" algn="just" defTabSz="914400" rtl="0" eaLnBrk="1" fontAlgn="auto" latinLnBrk="0" hangingPunct="1">
              <a:lnSpc>
                <a:spcPct val="120000"/>
              </a:lnSpc>
              <a:spcBef>
                <a:spcPts val="300"/>
              </a:spcBef>
              <a:spcAft>
                <a:spcPts val="300"/>
              </a:spcAft>
              <a:buClr>
                <a:srgbClr val="000000"/>
              </a:buClr>
              <a:buSzPts val="1800"/>
              <a:buFont typeface="Wingdings" panose="05000000000000000000" pitchFamily="2" charset="2"/>
              <a:buChar char="§"/>
              <a:tabLst/>
              <a:defRPr/>
            </a:pPr>
            <a:r>
              <a:rPr kumimoji="0" lang="en-US" sz="1600" b="0" i="0" u="none" strike="noStrike" kern="0" cap="none" spc="0" normalizeH="0" baseline="0" noProof="0" dirty="0">
                <a:ln>
                  <a:noFill/>
                </a:ln>
                <a:solidFill>
                  <a:srgbClr val="000000"/>
                </a:solidFill>
                <a:effectLst/>
                <a:uLnTx/>
                <a:uFillTx/>
                <a:latin typeface="Arial"/>
                <a:ea typeface="Calibri"/>
                <a:cs typeface="Calibri"/>
                <a:sym typeface="Calibri"/>
              </a:rPr>
              <a:t>The energy-saving payback period will be calculated as follows:</a:t>
            </a:r>
          </a:p>
          <a:p>
            <a:pPr marL="360000" marR="0" lvl="0" indent="-228600" algn="just" defTabSz="914400" rtl="0" eaLnBrk="1" fontAlgn="auto" latinLnBrk="0" hangingPunct="1">
              <a:lnSpc>
                <a:spcPct val="120000"/>
              </a:lnSpc>
              <a:spcBef>
                <a:spcPts val="300"/>
              </a:spcBef>
              <a:spcAft>
                <a:spcPts val="300"/>
              </a:spcAft>
              <a:buClr>
                <a:srgbClr val="000000"/>
              </a:buClr>
              <a:buSzPts val="1800"/>
              <a:buFont typeface="Arial"/>
              <a:buNone/>
              <a:tabLst/>
              <a:defRPr/>
            </a:pPr>
            <a:r>
              <a:rPr kumimoji="0" lang="en-US" sz="1600" b="1" i="0" u="none" strike="noStrike" kern="0" cap="none" spc="0" normalizeH="0" baseline="0" noProof="0" dirty="0">
                <a:ln>
                  <a:noFill/>
                </a:ln>
                <a:solidFill>
                  <a:srgbClr val="004AAD"/>
                </a:solidFill>
                <a:effectLst/>
                <a:uLnTx/>
                <a:uFillTx/>
                <a:latin typeface="Arial"/>
                <a:ea typeface="Calibri"/>
                <a:cs typeface="Calibri"/>
                <a:sym typeface="Calibri"/>
              </a:rPr>
              <a:t>Energy-saving payback period = Total investment cost of the sub-project / Average annual cash flow from energy savings.</a:t>
            </a:r>
            <a:endParaRPr kumimoji="0" lang="vi-VN" sz="1600" b="0" i="0" u="none" strike="noStrike" kern="0" cap="none" spc="0" normalizeH="0" baseline="0" noProof="0" dirty="0">
              <a:ln>
                <a:noFill/>
              </a:ln>
              <a:solidFill>
                <a:srgbClr val="004AAD"/>
              </a:solidFill>
              <a:effectLst/>
              <a:uLnTx/>
              <a:uFillTx/>
              <a:latin typeface="Times New Roman" panose="02020603050405020304" pitchFamily="18" charset="0"/>
              <a:ea typeface="Calibri"/>
              <a:cs typeface="Calibri"/>
              <a:sym typeface="Calibri"/>
            </a:endParaRPr>
          </a:p>
          <a:p>
            <a:pPr marL="360000" marR="0" lvl="0" indent="-228600" algn="just" defTabSz="914400" rtl="0" eaLnBrk="1" fontAlgn="auto" latinLnBrk="0" hangingPunct="1">
              <a:lnSpc>
                <a:spcPct val="120000"/>
              </a:lnSpc>
              <a:spcBef>
                <a:spcPts val="600"/>
              </a:spcBef>
              <a:spcAft>
                <a:spcPts val="600"/>
              </a:spcAft>
              <a:buClr>
                <a:srgbClr val="000000"/>
              </a:buClr>
              <a:buSzPts val="1800"/>
              <a:buFont typeface="Arial"/>
              <a:buNone/>
              <a:tabLst/>
              <a:defRPr/>
            </a:pPr>
            <a:r>
              <a:rPr kumimoji="0" lang="en-US" sz="1600" b="0" i="0" u="none" strike="noStrike" kern="0" cap="none" spc="0" normalizeH="0" baseline="0" noProof="0" dirty="0">
                <a:ln>
                  <a:noFill/>
                </a:ln>
                <a:solidFill>
                  <a:srgbClr val="000000"/>
                </a:solidFill>
                <a:effectLst/>
                <a:uLnTx/>
                <a:uFillTx/>
                <a:latin typeface="Arial"/>
                <a:ea typeface="Calibri"/>
                <a:cs typeface="Arial" panose="020B0604020202020204" pitchFamily="34" charset="0"/>
                <a:sym typeface="Calibri"/>
              </a:rPr>
              <a:t>(4) The project is technically feasible, safe, and efficient, contributing to enhanced energy savings and energy efficiency implementation.</a:t>
            </a:r>
          </a:p>
        </p:txBody>
      </p:sp>
      <p:sp>
        <p:nvSpPr>
          <p:cNvPr id="9" name="Title 2">
            <a:extLst>
              <a:ext uri="{FF2B5EF4-FFF2-40B4-BE49-F238E27FC236}">
                <a16:creationId xmlns:a16="http://schemas.microsoft.com/office/drawing/2014/main" id="{779B3756-5025-6FF9-2043-C5B60D49FBBB}"/>
              </a:ext>
            </a:extLst>
          </p:cNvPr>
          <p:cNvSpPr txBox="1">
            <a:spLocks/>
          </p:cNvSpPr>
          <p:nvPr/>
        </p:nvSpPr>
        <p:spPr>
          <a:xfrm>
            <a:off x="971764" y="1230243"/>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0232756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4EFA5ADE-72DB-EFCD-57E9-62376595429F}"/>
              </a:ext>
            </a:extLst>
          </p:cNvPr>
          <p:cNvSpPr txBox="1">
            <a:spLocks/>
          </p:cNvSpPr>
          <p:nvPr/>
        </p:nvSpPr>
        <p:spPr>
          <a:xfrm>
            <a:off x="838200" y="1240517"/>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D55D6065-680B-8A0B-254E-1177EEED015B}"/>
              </a:ext>
            </a:extLst>
          </p:cNvPr>
          <p:cNvSpPr>
            <a:spLocks noChangeArrowheads="1"/>
          </p:cNvSpPr>
          <p:nvPr/>
        </p:nvSpPr>
        <p:spPr bwMode="auto">
          <a:xfrm>
            <a:off x="2057399" y="1746669"/>
            <a:ext cx="80772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just">
              <a:lnSpc>
                <a:spcPct val="114000"/>
              </a:lnSpc>
              <a:spcBef>
                <a:spcPts val="200"/>
              </a:spcBef>
              <a:spcAft>
                <a:spcPts val="200"/>
              </a:spcAft>
              <a:buClr>
                <a:srgbClr val="000000"/>
              </a:buClr>
              <a:buFont typeface="Arial"/>
              <a:buNone/>
            </a:pP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current status and proposed energy efficiency measures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p:sp>
        <p:nvSpPr>
          <p:cNvPr id="8" name="Rectangle 3">
            <a:extLst>
              <a:ext uri="{FF2B5EF4-FFF2-40B4-BE49-F238E27FC236}">
                <a16:creationId xmlns:a16="http://schemas.microsoft.com/office/drawing/2014/main" id="{19BA8E76-37B6-AE8C-8BD4-1972E32E6496}"/>
              </a:ext>
            </a:extLst>
          </p:cNvPr>
          <p:cNvSpPr>
            <a:spLocks noChangeArrowheads="1"/>
          </p:cNvSpPr>
          <p:nvPr/>
        </p:nvSpPr>
        <p:spPr bwMode="auto">
          <a:xfrm>
            <a:off x="1179871" y="2863309"/>
            <a:ext cx="10173928" cy="3592265"/>
          </a:xfrm>
          <a:prstGeom prst="rect">
            <a:avLst/>
          </a:prstGeom>
          <a:solidFill>
            <a:schemeClr val="bg1"/>
          </a:solidFill>
          <a:ln>
            <a:noFill/>
          </a:ln>
        </p:spPr>
        <p:txBody>
          <a:bodyPr wrap="square"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0000"/>
              </a:lnSpc>
              <a:spcBef>
                <a:spcPts val="300"/>
              </a:spcBef>
              <a:buClr>
                <a:srgbClr val="000000"/>
              </a:buClr>
              <a:buFont typeface="Arial"/>
              <a:buNone/>
            </a:pPr>
            <a:r>
              <a:rPr lang="es-ES_tradnl" altLang="en-US" sz="1600" b="1" kern="0" dirty="0" err="1">
                <a:solidFill>
                  <a:srgbClr val="004AAD"/>
                </a:solidFill>
                <a:cs typeface="Arial"/>
                <a:sym typeface="Arial"/>
              </a:rPr>
              <a:t>Install</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Inverter</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for</a:t>
            </a:r>
            <a:r>
              <a:rPr lang="es-ES_tradnl" altLang="en-US" sz="1600" b="1" kern="0" dirty="0">
                <a:solidFill>
                  <a:srgbClr val="004AAD"/>
                </a:solidFill>
                <a:cs typeface="Arial"/>
                <a:sym typeface="Arial"/>
              </a:rPr>
              <a:t> 01 Air </a:t>
            </a:r>
            <a:r>
              <a:rPr lang="es-ES_tradnl" altLang="en-US" sz="1600" b="1" kern="0" dirty="0" err="1">
                <a:solidFill>
                  <a:srgbClr val="004AAD"/>
                </a:solidFill>
                <a:cs typeface="Arial"/>
                <a:sym typeface="Arial"/>
              </a:rPr>
              <a:t>Compressor</a:t>
            </a:r>
            <a:endParaRPr lang="en-US" altLang="en-US" sz="1600" kern="0" dirty="0">
              <a:solidFill>
                <a:srgbClr val="000000"/>
              </a:solidFill>
              <a:cs typeface="Arial"/>
              <a:sym typeface="Arial"/>
            </a:endParaRPr>
          </a:p>
          <a:p>
            <a:pPr algn="just">
              <a:lnSpc>
                <a:spcPct val="110000"/>
              </a:lnSpc>
              <a:buClr>
                <a:srgbClr val="000000"/>
              </a:buClr>
              <a:buFont typeface="Arial"/>
              <a:buNone/>
            </a:pPr>
            <a:r>
              <a:rPr lang="en-US" altLang="en-US" sz="1600" i="1" u="sng" kern="0" dirty="0">
                <a:solidFill>
                  <a:srgbClr val="0070C0"/>
                </a:solidFill>
                <a:cs typeface="Arial"/>
                <a:sym typeface="Arial"/>
              </a:rPr>
              <a:t>Current Status: </a:t>
            </a:r>
            <a:r>
              <a:rPr lang="en-US" altLang="en-US" sz="1600" kern="0" dirty="0">
                <a:solidFill>
                  <a:srgbClr val="000000"/>
                </a:solidFill>
                <a:cs typeface="Arial"/>
                <a:sym typeface="Arial"/>
              </a:rPr>
              <a:t>The plant currently operates two 75 kW air compressors in parallel to supply compressed air for technological equipment. These compressors have significant idle cycles, accounting for 20-40% of operation time. Both compressors operate simultaneously:</a:t>
            </a:r>
          </a:p>
          <a:p>
            <a:pPr marL="285750" indent="-285750" algn="just">
              <a:lnSpc>
                <a:spcPct val="110000"/>
              </a:lnSpc>
              <a:buClr>
                <a:srgbClr val="000000"/>
              </a:buClr>
              <a:buFont typeface="Arial" panose="020B0604020202020204" pitchFamily="34" charset="0"/>
              <a:buChar char="•"/>
            </a:pPr>
            <a:r>
              <a:rPr lang="en-US" altLang="en-US" sz="1600" kern="0" dirty="0">
                <a:solidFill>
                  <a:srgbClr val="000000"/>
                </a:solidFill>
                <a:cs typeface="Arial"/>
                <a:sym typeface="Arial"/>
              </a:rPr>
              <a:t>When system pressure &lt; 0.6 MPa, both compressors run under load.</a:t>
            </a:r>
          </a:p>
          <a:p>
            <a:pPr marL="285750" indent="-285750" algn="just">
              <a:lnSpc>
                <a:spcPct val="110000"/>
              </a:lnSpc>
              <a:buClr>
                <a:srgbClr val="000000"/>
              </a:buClr>
              <a:buFont typeface="Arial" panose="020B0604020202020204" pitchFamily="34" charset="0"/>
              <a:buChar char="•"/>
            </a:pPr>
            <a:r>
              <a:rPr lang="en-US" altLang="en-US" sz="1600" kern="0" dirty="0">
                <a:solidFill>
                  <a:srgbClr val="000000"/>
                </a:solidFill>
                <a:cs typeface="Arial"/>
                <a:sym typeface="Arial"/>
              </a:rPr>
              <a:t>When system pressure &gt; 0.7 MPa, both compressors enter idle mode (no air supply to the system, motors still running, compressed air bypassed back to the compressors).</a:t>
            </a:r>
            <a:endParaRPr lang="vi-VN" altLang="en-US" sz="1600" kern="0" dirty="0">
              <a:solidFill>
                <a:srgbClr val="000000"/>
              </a:solidFill>
              <a:cs typeface="Arial"/>
              <a:sym typeface="Arial"/>
            </a:endParaRPr>
          </a:p>
          <a:p>
            <a:pPr algn="just">
              <a:lnSpc>
                <a:spcPct val="110000"/>
              </a:lnSpc>
              <a:buClr>
                <a:srgbClr val="000000"/>
              </a:buClr>
              <a:buFont typeface="Arial"/>
              <a:buNone/>
            </a:pPr>
            <a:r>
              <a:rPr lang="en-US" altLang="en-US" sz="1600" i="1" u="sng" kern="0" dirty="0">
                <a:solidFill>
                  <a:srgbClr val="004AAD"/>
                </a:solidFill>
                <a:cs typeface="Arial"/>
                <a:sym typeface="Arial"/>
              </a:rPr>
              <a:t>Solution: </a:t>
            </a:r>
            <a:r>
              <a:rPr lang="en-US" altLang="en-US" sz="1600" kern="0" dirty="0">
                <a:solidFill>
                  <a:srgbClr val="000000"/>
                </a:solidFill>
                <a:cs typeface="Arial"/>
                <a:sym typeface="Arial"/>
              </a:rPr>
              <a:t>Optimize the operation of the compressed air production and distribution system.</a:t>
            </a:r>
          </a:p>
          <a:p>
            <a:pPr marL="285750" indent="-285750" algn="just">
              <a:lnSpc>
                <a:spcPct val="110000"/>
              </a:lnSpc>
              <a:buClr>
                <a:srgbClr val="000000"/>
              </a:buClr>
              <a:buFont typeface="Arial" panose="020B0604020202020204" pitchFamily="34" charset="0"/>
              <a:buChar char="•"/>
            </a:pPr>
            <a:r>
              <a:rPr lang="en-US" altLang="en-US" sz="1600" kern="0" dirty="0">
                <a:solidFill>
                  <a:srgbClr val="000000"/>
                </a:solidFill>
                <a:cs typeface="Arial"/>
                <a:sym typeface="Arial"/>
              </a:rPr>
              <a:t>Repair compressed air leaks at usage points, air valves, and compressed air pipelines (reduce demand-side load).</a:t>
            </a:r>
          </a:p>
          <a:p>
            <a:pPr marL="285750" indent="-285750" algn="just">
              <a:lnSpc>
                <a:spcPct val="110000"/>
              </a:lnSpc>
              <a:buClr>
                <a:srgbClr val="000000"/>
              </a:buClr>
              <a:buFont typeface="Arial" panose="020B0604020202020204" pitchFamily="34" charset="0"/>
              <a:buChar char="•"/>
            </a:pPr>
            <a:r>
              <a:rPr lang="en-US" altLang="en-US" sz="1600" kern="0" dirty="0">
                <a:solidFill>
                  <a:srgbClr val="000000"/>
                </a:solidFill>
                <a:cs typeface="Arial"/>
                <a:sym typeface="Arial"/>
              </a:rPr>
              <a:t>Use one compressor for base load and the other for peak load. Install an inverter on the peak-load compressor to optimally control the motor speed, ensuring sufficient air supply for demand. Regularly alternate the roles of the two compressors to ensure continuous operation and even wear.</a:t>
            </a:r>
            <a:endParaRPr lang="vi-VN" altLang="en-US" sz="1600" kern="0" dirty="0">
              <a:solidFill>
                <a:srgbClr val="000000"/>
              </a:solidFill>
              <a:cs typeface="Arial"/>
              <a:sym typeface="Arial"/>
            </a:endParaRPr>
          </a:p>
        </p:txBody>
      </p:sp>
    </p:spTree>
    <p:extLst>
      <p:ext uri="{BB962C8B-B14F-4D97-AF65-F5344CB8AC3E}">
        <p14:creationId xmlns:p14="http://schemas.microsoft.com/office/powerpoint/2010/main" val="33789308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F441B5D0-ABD9-BDB3-1E1A-F9EC5642A63C}"/>
              </a:ext>
            </a:extLst>
          </p:cNvPr>
          <p:cNvSpPr txBox="1">
            <a:spLocks/>
          </p:cNvSpPr>
          <p:nvPr/>
        </p:nvSpPr>
        <p:spPr>
          <a:xfrm>
            <a:off x="838200" y="1230243"/>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9525254B-6095-9C26-5086-1D6E0AE70D01}"/>
              </a:ext>
            </a:extLst>
          </p:cNvPr>
          <p:cNvSpPr>
            <a:spLocks noChangeArrowheads="1"/>
          </p:cNvSpPr>
          <p:nvPr/>
        </p:nvSpPr>
        <p:spPr bwMode="auto">
          <a:xfrm>
            <a:off x="2057399" y="1748238"/>
            <a:ext cx="8077200" cy="873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just">
              <a:lnSpc>
                <a:spcPct val="114000"/>
              </a:lnSpc>
              <a:spcBef>
                <a:spcPts val="200"/>
              </a:spcBef>
              <a:spcAft>
                <a:spcPts val="200"/>
              </a:spcAft>
              <a:buClr>
                <a:srgbClr val="000000"/>
              </a:buClr>
              <a:buFont typeface="Arial"/>
              <a:buNone/>
            </a:pP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current status and proposed energy efficiency measures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mc:AlternateContent xmlns:mc="http://schemas.openxmlformats.org/markup-compatibility/2006" xmlns:a14="http://schemas.microsoft.com/office/drawing/2010/main">
        <mc:Choice Requires="a14">
          <p:sp>
            <p:nvSpPr>
              <p:cNvPr id="8" name="Rectangle 3">
                <a:extLst>
                  <a:ext uri="{FF2B5EF4-FFF2-40B4-BE49-F238E27FC236}">
                    <a16:creationId xmlns:a16="http://schemas.microsoft.com/office/drawing/2014/main" id="{D90FB20D-FE96-85CA-5712-9B403E038A84}"/>
                  </a:ext>
                </a:extLst>
              </p:cNvPr>
              <p:cNvSpPr>
                <a:spLocks noChangeArrowheads="1"/>
              </p:cNvSpPr>
              <p:nvPr/>
            </p:nvSpPr>
            <p:spPr bwMode="auto">
              <a:xfrm>
                <a:off x="1241976" y="2919095"/>
                <a:ext cx="10039904" cy="2906308"/>
              </a:xfrm>
              <a:prstGeom prst="rect">
                <a:avLst/>
              </a:prstGeom>
              <a:solidFill>
                <a:schemeClr val="bg1"/>
              </a:solidFill>
              <a:ln>
                <a:noFill/>
              </a:ln>
            </p:spPr>
            <p:txBody>
              <a:bodyPr wrap="square"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20000"/>
                  </a:lnSpc>
                  <a:spcBef>
                    <a:spcPts val="1200"/>
                  </a:spcBef>
                  <a:buClr>
                    <a:srgbClr val="000000"/>
                  </a:buClr>
                  <a:buFont typeface="Arial"/>
                  <a:buNone/>
                </a:pPr>
                <a:r>
                  <a:rPr lang="es-ES_tradnl" altLang="en-US" sz="1600" b="1" kern="0" dirty="0" err="1">
                    <a:solidFill>
                      <a:srgbClr val="004AAD"/>
                    </a:solidFill>
                    <a:latin typeface="Arial"/>
                    <a:cs typeface="Arial"/>
                    <a:sym typeface="Arial"/>
                  </a:rPr>
                  <a:t>Installing</a:t>
                </a:r>
                <a:r>
                  <a:rPr lang="es-ES_tradnl" altLang="en-US" sz="1600" b="1" kern="0" dirty="0">
                    <a:solidFill>
                      <a:srgbClr val="004AAD"/>
                    </a:solidFill>
                    <a:latin typeface="Arial"/>
                    <a:cs typeface="Arial"/>
                    <a:sym typeface="Arial"/>
                  </a:rPr>
                  <a:t> </a:t>
                </a:r>
                <a:r>
                  <a:rPr lang="es-ES_tradnl" altLang="en-US" sz="1600" b="1" kern="0" dirty="0" err="1">
                    <a:solidFill>
                      <a:srgbClr val="004AAD"/>
                    </a:solidFill>
                    <a:latin typeface="Arial"/>
                    <a:cs typeface="Arial"/>
                    <a:sym typeface="Arial"/>
                  </a:rPr>
                  <a:t>powerboss</a:t>
                </a:r>
                <a:r>
                  <a:rPr lang="es-ES_tradnl" altLang="en-US" sz="1600" b="1" kern="0" dirty="0">
                    <a:solidFill>
                      <a:srgbClr val="004AAD"/>
                    </a:solidFill>
                    <a:latin typeface="Arial"/>
                    <a:cs typeface="Arial"/>
                    <a:sym typeface="Arial"/>
                  </a:rPr>
                  <a:t> </a:t>
                </a:r>
                <a:r>
                  <a:rPr lang="es-ES_tradnl" altLang="en-US" sz="1600" b="1" kern="0" dirty="0" err="1">
                    <a:solidFill>
                      <a:srgbClr val="004AAD"/>
                    </a:solidFill>
                    <a:latin typeface="Arial"/>
                    <a:cs typeface="Arial"/>
                    <a:sym typeface="Arial"/>
                  </a:rPr>
                  <a:t>devices</a:t>
                </a:r>
                <a:r>
                  <a:rPr lang="es-ES_tradnl" altLang="en-US" sz="1600" b="1" kern="0" dirty="0">
                    <a:solidFill>
                      <a:srgbClr val="004AAD"/>
                    </a:solidFill>
                    <a:latin typeface="Arial"/>
                    <a:cs typeface="Arial"/>
                    <a:sym typeface="Arial"/>
                  </a:rPr>
                  <a:t> </a:t>
                </a:r>
                <a:r>
                  <a:rPr lang="es-ES_tradnl" altLang="en-US" sz="1600" b="1" kern="0" dirty="0" err="1">
                    <a:solidFill>
                      <a:srgbClr val="004AAD"/>
                    </a:solidFill>
                    <a:latin typeface="Arial"/>
                    <a:cs typeface="Arial"/>
                    <a:sym typeface="Arial"/>
                  </a:rPr>
                  <a:t>for</a:t>
                </a:r>
                <a:r>
                  <a:rPr lang="es-ES_tradnl" altLang="en-US" sz="1600" b="1" kern="0" dirty="0">
                    <a:solidFill>
                      <a:srgbClr val="004AAD"/>
                    </a:solidFill>
                    <a:latin typeface="Arial"/>
                    <a:cs typeface="Arial"/>
                    <a:sym typeface="Arial"/>
                  </a:rPr>
                  <a:t> </a:t>
                </a:r>
                <a:r>
                  <a:rPr lang="es-ES_tradnl" altLang="en-US" sz="1600" b="1" kern="0" dirty="0" err="1">
                    <a:solidFill>
                      <a:srgbClr val="004AAD"/>
                    </a:solidFill>
                    <a:latin typeface="Arial"/>
                    <a:cs typeface="Arial"/>
                    <a:sym typeface="Arial"/>
                  </a:rPr>
                  <a:t>stamping</a:t>
                </a:r>
                <a:r>
                  <a:rPr lang="es-ES_tradnl" altLang="en-US" sz="1600" b="1" kern="0" dirty="0">
                    <a:solidFill>
                      <a:srgbClr val="004AAD"/>
                    </a:solidFill>
                    <a:latin typeface="Arial"/>
                    <a:cs typeface="Arial"/>
                    <a:sym typeface="Arial"/>
                  </a:rPr>
                  <a:t> </a:t>
                </a:r>
                <a:r>
                  <a:rPr lang="es-ES_tradnl" altLang="en-US" sz="1600" b="1" kern="0" dirty="0" err="1">
                    <a:solidFill>
                      <a:srgbClr val="004AAD"/>
                    </a:solidFill>
                    <a:latin typeface="Arial"/>
                    <a:cs typeface="Arial"/>
                    <a:sym typeface="Arial"/>
                  </a:rPr>
                  <a:t>presses</a:t>
                </a:r>
                <a:endParaRPr lang="en-US" altLang="en-US" sz="1600" kern="0" dirty="0">
                  <a:solidFill>
                    <a:srgbClr val="000000"/>
                  </a:solidFill>
                  <a:latin typeface="Arial"/>
                  <a:cs typeface="Arial"/>
                  <a:sym typeface="Arial"/>
                </a:endParaRPr>
              </a:p>
              <a:p>
                <a:pPr algn="just">
                  <a:lnSpc>
                    <a:spcPts val="2143"/>
                  </a:lnSpc>
                  <a:spcBef>
                    <a:spcPts val="1029"/>
                  </a:spcBef>
                  <a:spcAft>
                    <a:spcPts val="1029"/>
                  </a:spcAft>
                  <a:buClr>
                    <a:srgbClr val="000000"/>
                  </a:buClr>
                  <a:buFont typeface="Arial"/>
                  <a:buNone/>
                </a:pPr>
                <a:r>
                  <a:rPr lang="en-US" sz="1600" i="1" u="sng" kern="0" dirty="0">
                    <a:solidFill>
                      <a:srgbClr val="009DD9"/>
                    </a:solidFill>
                    <a:latin typeface="Arial"/>
                    <a:cs typeface="Arial"/>
                    <a:sym typeface="Arial"/>
                  </a:rPr>
                  <a:t>Current Status</a:t>
                </a:r>
                <a:r>
                  <a:rPr lang="en-US" sz="1600" i="1" kern="0" dirty="0">
                    <a:solidFill>
                      <a:srgbClr val="009DD9"/>
                    </a:solidFill>
                    <a:latin typeface="Arial"/>
                    <a:cs typeface="Arial"/>
                    <a:sym typeface="Arial"/>
                  </a:rPr>
                  <a:t>:</a:t>
                </a:r>
                <a:r>
                  <a:rPr lang="en-US" sz="1600" kern="0" dirty="0">
                    <a:solidFill>
                      <a:srgbClr val="009DD9"/>
                    </a:solidFill>
                    <a:latin typeface="Arial"/>
                    <a:cs typeface="Arial"/>
                    <a:sym typeface="Arial"/>
                  </a:rPr>
                  <a:t> </a:t>
                </a:r>
                <a:r>
                  <a:rPr lang="en-US" sz="1600" kern="0" dirty="0">
                    <a:solidFill>
                      <a:srgbClr val="404040"/>
                    </a:solidFill>
                    <a:latin typeface="Arial"/>
                    <a:cs typeface="Arial"/>
                    <a:sym typeface="Arial"/>
                  </a:rPr>
                  <a:t>The factory currently has three 200-ton stamping presses (30kW each), two 400-ton presses (55kW each), and two 680-ton presses (75kW each). The idle operation time of these machines accounts for over 50%, depending on the operators' skill level and product types.</a:t>
                </a:r>
              </a:p>
              <a:p>
                <a:pPr algn="just">
                  <a:lnSpc>
                    <a:spcPts val="2143"/>
                  </a:lnSpc>
                  <a:spcBef>
                    <a:spcPts val="1029"/>
                  </a:spcBef>
                  <a:buClr>
                    <a:srgbClr val="000000"/>
                  </a:buClr>
                  <a:buFont typeface="Arial"/>
                  <a:buNone/>
                </a:pPr>
                <a:r>
                  <a:rPr lang="en-US" sz="1600" i="1" u="sng" kern="0" dirty="0">
                    <a:solidFill>
                      <a:srgbClr val="009DD9"/>
                    </a:solidFill>
                    <a:latin typeface="Arial"/>
                    <a:cs typeface="Arial"/>
                    <a:sym typeface="Arial"/>
                  </a:rPr>
                  <a:t>Proposed Solution</a:t>
                </a:r>
                <a:r>
                  <a:rPr lang="en-US" sz="1600" i="1" kern="0" dirty="0">
                    <a:solidFill>
                      <a:srgbClr val="009DD9"/>
                    </a:solidFill>
                    <a:latin typeface="Arial"/>
                    <a:cs typeface="Arial"/>
                    <a:sym typeface="Arial"/>
                  </a:rPr>
                  <a:t>: </a:t>
                </a:r>
                <a:r>
                  <a:rPr lang="en-US" sz="1600" kern="0" dirty="0">
                    <a:solidFill>
                      <a:srgbClr val="009DD9"/>
                    </a:solidFill>
                    <a:latin typeface="Arial"/>
                    <a:cs typeface="Arial"/>
                    <a:sym typeface="Arial"/>
                  </a:rPr>
                  <a:t> </a:t>
                </a:r>
                <a:r>
                  <a:rPr lang="en-US" sz="1600" kern="0" dirty="0">
                    <a:solidFill>
                      <a:srgbClr val="404040"/>
                    </a:solidFill>
                    <a:latin typeface="Arial"/>
                    <a:cs typeface="Arial"/>
                    <a:sym typeface="Arial"/>
                  </a:rPr>
                  <a:t>Install </a:t>
                </a:r>
                <a:r>
                  <a:rPr lang="en-US" sz="1600" kern="0" dirty="0" err="1">
                    <a:solidFill>
                      <a:srgbClr val="404040"/>
                    </a:solidFill>
                    <a:latin typeface="Arial"/>
                    <a:cs typeface="Arial"/>
                    <a:sym typeface="Arial"/>
                  </a:rPr>
                  <a:t>Powerboss</a:t>
                </a:r>
                <a:r>
                  <a:rPr lang="en-US" sz="1600" kern="0" dirty="0">
                    <a:solidFill>
                      <a:srgbClr val="404040"/>
                    </a:solidFill>
                    <a:latin typeface="Arial"/>
                    <a:cs typeface="Arial"/>
                    <a:sym typeface="Arial"/>
                  </a:rPr>
                  <a:t> energy-saving devices on the stamping presses. The goal is to reduce electricity consumption during low-load or idle operation. The </a:t>
                </a:r>
                <a:r>
                  <a:rPr lang="en-US" sz="1600" kern="0" dirty="0" err="1">
                    <a:solidFill>
                      <a:srgbClr val="404040"/>
                    </a:solidFill>
                    <a:latin typeface="Arial"/>
                    <a:cs typeface="Arial"/>
                    <a:sym typeface="Arial"/>
                  </a:rPr>
                  <a:t>Powerboss</a:t>
                </a:r>
                <a:r>
                  <a:rPr lang="en-US" sz="1600" kern="0" dirty="0">
                    <a:solidFill>
                      <a:srgbClr val="404040"/>
                    </a:solidFill>
                    <a:latin typeface="Arial"/>
                    <a:cs typeface="Arial"/>
                    <a:sym typeface="Arial"/>
                  </a:rPr>
                  <a:t> device controls the power supply to the motor, significantly reducing losses (iron losses, copper losses, and thermal losses). This results in smoother operation, less vibration, and a temperature reduction of </a:t>
                </a:r>
                <a14:m>
                  <m:oMath xmlns:m="http://schemas.openxmlformats.org/officeDocument/2006/math">
                    <m:r>
                      <a:rPr lang="en-US" sz="1600" kern="0">
                        <a:solidFill>
                          <a:srgbClr val="000000"/>
                        </a:solidFill>
                        <a:latin typeface="Cambria Math" panose="02040503050406030204" pitchFamily="18" charset="0"/>
                        <a:sym typeface="Arial"/>
                      </a:rPr>
                      <m:t>10</m:t>
                    </m:r>
                    <m:r>
                      <a:rPr lang="en-US" sz="1600" kern="0">
                        <a:solidFill>
                          <a:srgbClr val="000000"/>
                        </a:solidFill>
                        <a:latin typeface="Cambria Math" panose="02040503050406030204" pitchFamily="18" charset="0"/>
                        <a:sym typeface="Arial"/>
                      </a:rPr>
                      <m:t>÷</m:t>
                    </m:r>
                    <m:sSup>
                      <m:sSupPr>
                        <m:ctrlPr>
                          <a:rPr lang="ar-AE" sz="1600" i="1" kern="0">
                            <a:solidFill>
                              <a:srgbClr val="000000"/>
                            </a:solidFill>
                            <a:latin typeface="Cambria Math" panose="02040503050406030204" pitchFamily="18" charset="0"/>
                            <a:sym typeface="Arial"/>
                          </a:rPr>
                        </m:ctrlPr>
                      </m:sSupPr>
                      <m:e>
                        <m:r>
                          <a:rPr lang="ar-AE" sz="1600" kern="0">
                            <a:solidFill>
                              <a:srgbClr val="000000"/>
                            </a:solidFill>
                            <a:latin typeface="Cambria Math" panose="02040503050406030204" pitchFamily="18" charset="0"/>
                            <a:sym typeface="Arial"/>
                          </a:rPr>
                          <m:t>30</m:t>
                        </m:r>
                      </m:e>
                      <m:sup>
                        <m:r>
                          <a:rPr lang="ar-AE" sz="1600" kern="0">
                            <a:solidFill>
                              <a:srgbClr val="000000"/>
                            </a:solidFill>
                            <a:latin typeface="Cambria Math" panose="02040503050406030204" pitchFamily="18" charset="0"/>
                            <a:sym typeface="Arial"/>
                          </a:rPr>
                          <m:t>∘</m:t>
                        </m:r>
                      </m:sup>
                    </m:sSup>
                    <m:r>
                      <a:rPr lang="ar-AE" sz="1600" i="1" kern="0">
                        <a:solidFill>
                          <a:srgbClr val="000000"/>
                        </a:solidFill>
                        <a:latin typeface="Cambria Math" panose="02040503050406030204" pitchFamily="18" charset="0"/>
                        <a:sym typeface="Arial"/>
                      </a:rPr>
                      <m:t>𝐶</m:t>
                    </m:r>
                  </m:oMath>
                </a14:m>
                <a:r>
                  <a:rPr lang="ar-AE" sz="1600" kern="0" dirty="0">
                    <a:solidFill>
                      <a:srgbClr val="404040"/>
                    </a:solidFill>
                    <a:latin typeface="Arial"/>
                    <a:sym typeface="Arial"/>
                  </a:rPr>
                  <a:t>, </a:t>
                </a:r>
                <a:r>
                  <a:rPr lang="en-US" sz="1600" kern="0" dirty="0">
                    <a:solidFill>
                      <a:srgbClr val="404040"/>
                    </a:solidFill>
                    <a:latin typeface="Arial"/>
                    <a:cs typeface="Arial"/>
                    <a:sym typeface="Arial"/>
                  </a:rPr>
                  <a:t>extending the motor’s lifespan and lowering maintenance and replacement costs for the motor and related components.</a:t>
                </a:r>
              </a:p>
            </p:txBody>
          </p:sp>
        </mc:Choice>
        <mc:Fallback xmlns="">
          <p:sp>
            <p:nvSpPr>
              <p:cNvPr id="8" name="Rectangle 3">
                <a:extLst>
                  <a:ext uri="{FF2B5EF4-FFF2-40B4-BE49-F238E27FC236}">
                    <a16:creationId xmlns:a16="http://schemas.microsoft.com/office/drawing/2014/main" id="{D90FB20D-FE96-85CA-5712-9B403E038A84}"/>
                  </a:ext>
                </a:extLst>
              </p:cNvPr>
              <p:cNvSpPr>
                <a:spLocks noRot="1" noChangeAspect="1" noMove="1" noResize="1" noEditPoints="1" noAdjustHandles="1" noChangeArrowheads="1" noChangeShapeType="1" noTextEdit="1"/>
              </p:cNvSpPr>
              <p:nvPr/>
            </p:nvSpPr>
            <p:spPr bwMode="auto">
              <a:xfrm>
                <a:off x="1241976" y="2919095"/>
                <a:ext cx="10039904" cy="2906308"/>
              </a:xfrm>
              <a:prstGeom prst="rect">
                <a:avLst/>
              </a:prstGeom>
              <a:blipFill>
                <a:blip r:embed="rId2"/>
                <a:stretch>
                  <a:fillRect l="-364" r="-304" b="-2306"/>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9448639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789E72F3-C960-F0A6-CD74-7DE674C7C8E0}"/>
              </a:ext>
            </a:extLst>
          </p:cNvPr>
          <p:cNvSpPr txBox="1">
            <a:spLocks/>
          </p:cNvSpPr>
          <p:nvPr/>
        </p:nvSpPr>
        <p:spPr>
          <a:xfrm>
            <a:off x="838200" y="1158324"/>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A7C999CD-F001-EBEE-C8EE-1CBEA80B3FE3}"/>
              </a:ext>
            </a:extLst>
          </p:cNvPr>
          <p:cNvSpPr>
            <a:spLocks noChangeArrowheads="1"/>
          </p:cNvSpPr>
          <p:nvPr/>
        </p:nvSpPr>
        <p:spPr bwMode="auto">
          <a:xfrm>
            <a:off x="2057399" y="1664476"/>
            <a:ext cx="80772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just">
              <a:lnSpc>
                <a:spcPct val="114000"/>
              </a:lnSpc>
              <a:spcBef>
                <a:spcPts val="200"/>
              </a:spcBef>
              <a:spcAft>
                <a:spcPts val="200"/>
              </a:spcAft>
              <a:buClr>
                <a:srgbClr val="000000"/>
              </a:buClr>
              <a:buFont typeface="Arial"/>
              <a:buNone/>
            </a:pP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current status and proposed energy efficiency measures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p:sp>
        <p:nvSpPr>
          <p:cNvPr id="10" name="Rectangle 3">
            <a:extLst>
              <a:ext uri="{FF2B5EF4-FFF2-40B4-BE49-F238E27FC236}">
                <a16:creationId xmlns:a16="http://schemas.microsoft.com/office/drawing/2014/main" id="{859EB472-76F3-4421-0142-9CDCC893A706}"/>
              </a:ext>
            </a:extLst>
          </p:cNvPr>
          <p:cNvSpPr>
            <a:spLocks noChangeArrowheads="1"/>
          </p:cNvSpPr>
          <p:nvPr/>
        </p:nvSpPr>
        <p:spPr bwMode="auto">
          <a:xfrm>
            <a:off x="2139949" y="2579972"/>
            <a:ext cx="8077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spcBef>
                <a:spcPts val="300"/>
              </a:spcBef>
              <a:buClr>
                <a:srgbClr val="000000"/>
              </a:buClr>
              <a:buFont typeface="Arial"/>
              <a:buNone/>
            </a:pPr>
            <a:r>
              <a:rPr lang="en-US" altLang="en-US" sz="1400" b="1" kern="0" dirty="0">
                <a:solidFill>
                  <a:srgbClr val="000000"/>
                </a:solidFill>
                <a:cs typeface="Arial"/>
                <a:sym typeface="Arial"/>
              </a:rPr>
              <a:t>Image of the factory's stamping press and annealing furnace</a:t>
            </a:r>
            <a:endParaRPr lang="vi-VN" altLang="en-US" sz="1400" kern="0" dirty="0">
              <a:solidFill>
                <a:srgbClr val="000000"/>
              </a:solidFill>
              <a:cs typeface="Arial"/>
              <a:sym typeface="Arial"/>
            </a:endParaRPr>
          </a:p>
        </p:txBody>
      </p:sp>
      <p:pic>
        <p:nvPicPr>
          <p:cNvPr id="11" name="Picture 1">
            <a:extLst>
              <a:ext uri="{FF2B5EF4-FFF2-40B4-BE49-F238E27FC236}">
                <a16:creationId xmlns:a16="http://schemas.microsoft.com/office/drawing/2014/main" id="{6AFAFEF7-3C90-F0B5-52EA-3E9A8628108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05399" y="3002247"/>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D05CDD37-58DC-5754-A397-1F1917517F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399" y="3002247"/>
            <a:ext cx="275590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9508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2BE470A-3131-C89A-3A21-A2E950C6B9BA}"/>
              </a:ext>
            </a:extLst>
          </p:cNvPr>
          <p:cNvSpPr txBox="1">
            <a:spLocks/>
          </p:cNvSpPr>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440540E1-A775-6CCA-DDF7-823EB24646BA}"/>
              </a:ext>
            </a:extLst>
          </p:cNvPr>
          <p:cNvSpPr>
            <a:spLocks noChangeArrowheads="1"/>
          </p:cNvSpPr>
          <p:nvPr/>
        </p:nvSpPr>
        <p:spPr bwMode="auto">
          <a:xfrm>
            <a:off x="2057399" y="1782420"/>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current status and proposed energy efficiency measures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p:sp>
        <p:nvSpPr>
          <p:cNvPr id="8" name="Rectangle 3">
            <a:extLst>
              <a:ext uri="{FF2B5EF4-FFF2-40B4-BE49-F238E27FC236}">
                <a16:creationId xmlns:a16="http://schemas.microsoft.com/office/drawing/2014/main" id="{D852BE0D-6336-632F-584D-41A529175A14}"/>
              </a:ext>
            </a:extLst>
          </p:cNvPr>
          <p:cNvSpPr>
            <a:spLocks noChangeArrowheads="1"/>
          </p:cNvSpPr>
          <p:nvPr/>
        </p:nvSpPr>
        <p:spPr bwMode="auto">
          <a:xfrm>
            <a:off x="1237325" y="2448588"/>
            <a:ext cx="9717347" cy="4212563"/>
          </a:xfrm>
          <a:prstGeom prst="rect">
            <a:avLst/>
          </a:prstGeom>
          <a:solidFill>
            <a:schemeClr val="bg1"/>
          </a:solidFill>
          <a:ln>
            <a:noFill/>
          </a:ln>
        </p:spPr>
        <p:txBody>
          <a:bodyPr wrap="square"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spcBef>
                <a:spcPts val="300"/>
              </a:spcBef>
              <a:buClr>
                <a:srgbClr val="000000"/>
              </a:buClr>
              <a:buFont typeface="Arial"/>
              <a:buNone/>
            </a:pPr>
            <a:r>
              <a:rPr lang="es-ES_tradnl" altLang="en-US" sz="1600" b="1" kern="0" dirty="0" err="1">
                <a:solidFill>
                  <a:srgbClr val="004AAD"/>
                </a:solidFill>
                <a:cs typeface="Arial"/>
                <a:sym typeface="Arial"/>
              </a:rPr>
              <a:t>Insulating</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the</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annealing</a:t>
            </a:r>
            <a:r>
              <a:rPr lang="es-ES_tradnl" altLang="en-US" sz="1600" b="1" kern="0" dirty="0">
                <a:solidFill>
                  <a:srgbClr val="004AAD"/>
                </a:solidFill>
                <a:cs typeface="Arial"/>
                <a:sym typeface="Arial"/>
              </a:rPr>
              <a:t> </a:t>
            </a:r>
            <a:r>
              <a:rPr lang="es-ES_tradnl" altLang="en-US" sz="1600" b="1" kern="0" dirty="0" err="1">
                <a:solidFill>
                  <a:srgbClr val="004AAD"/>
                </a:solidFill>
                <a:cs typeface="Arial"/>
                <a:sym typeface="Arial"/>
              </a:rPr>
              <a:t>furnace</a:t>
            </a:r>
            <a:endParaRPr lang="en-US" altLang="en-US" sz="1600" kern="0" dirty="0">
              <a:solidFill>
                <a:srgbClr val="000000"/>
              </a:solidFill>
              <a:cs typeface="Arial"/>
              <a:sym typeface="Arial"/>
            </a:endParaRPr>
          </a:p>
          <a:p>
            <a:pPr>
              <a:lnSpc>
                <a:spcPct val="130000"/>
              </a:lnSpc>
              <a:buClr>
                <a:srgbClr val="000000"/>
              </a:buClr>
              <a:buFont typeface="Arial"/>
              <a:buNone/>
            </a:pPr>
            <a:r>
              <a:rPr lang="en-US" sz="1300" b="1" kern="0" dirty="0">
                <a:solidFill>
                  <a:srgbClr val="000000"/>
                </a:solidFill>
                <a:latin typeface="Arial"/>
                <a:cs typeface="Arial"/>
                <a:sym typeface="Arial"/>
              </a:rPr>
              <a:t>Current status:</a:t>
            </a:r>
            <a:br>
              <a:rPr lang="en-US" sz="1300" kern="0" dirty="0">
                <a:solidFill>
                  <a:srgbClr val="000000"/>
                </a:solidFill>
                <a:latin typeface="Arial"/>
                <a:cs typeface="Arial"/>
                <a:sym typeface="Arial"/>
              </a:rPr>
            </a:br>
            <a:r>
              <a:rPr lang="en-US" sz="1300" kern="0" dirty="0">
                <a:solidFill>
                  <a:srgbClr val="000000"/>
                </a:solidFill>
                <a:latin typeface="Arial"/>
                <a:cs typeface="Arial"/>
                <a:sym typeface="Arial"/>
              </a:rPr>
              <a:t>The survey revealed that the two 600-width belt annealing furnaces experience significant heat loss to the environment. The external wall temperatures on both sides of the furnaces range from </a:t>
            </a:r>
            <a:r>
              <a:rPr lang="en-US" sz="1300" b="1" kern="0" dirty="0">
                <a:solidFill>
                  <a:srgbClr val="000000"/>
                </a:solidFill>
                <a:latin typeface="Arial"/>
                <a:cs typeface="Arial"/>
                <a:sym typeface="Arial"/>
              </a:rPr>
              <a:t>70°C to 100°C</a:t>
            </a:r>
            <a:r>
              <a:rPr lang="en-US" sz="1300" kern="0" dirty="0">
                <a:solidFill>
                  <a:srgbClr val="000000"/>
                </a:solidFill>
                <a:latin typeface="Arial"/>
                <a:cs typeface="Arial"/>
                <a:sym typeface="Arial"/>
              </a:rPr>
              <a:t>, with some areas near the resistor wire installation points and furnace entry/exit doors reaching </a:t>
            </a:r>
            <a:r>
              <a:rPr lang="en-US" sz="1300" b="1" kern="0" dirty="0">
                <a:solidFill>
                  <a:srgbClr val="000000"/>
                </a:solidFill>
                <a:latin typeface="Arial"/>
                <a:cs typeface="Arial"/>
                <a:sym typeface="Arial"/>
              </a:rPr>
              <a:t>100°C to 150°C</a:t>
            </a:r>
            <a:r>
              <a:rPr lang="en-US" sz="1300" kern="0" dirty="0">
                <a:solidFill>
                  <a:srgbClr val="000000"/>
                </a:solidFill>
                <a:latin typeface="Arial"/>
                <a:cs typeface="Arial"/>
                <a:sym typeface="Arial"/>
              </a:rPr>
              <a:t>. The average ambient temperature around the furnaces is approximately </a:t>
            </a:r>
            <a:r>
              <a:rPr lang="en-US" sz="1300" b="1" kern="0" dirty="0">
                <a:solidFill>
                  <a:srgbClr val="000000"/>
                </a:solidFill>
                <a:latin typeface="Arial"/>
                <a:cs typeface="Arial"/>
                <a:sym typeface="Arial"/>
              </a:rPr>
              <a:t>80°C</a:t>
            </a:r>
            <a:r>
              <a:rPr lang="en-US" sz="1300" kern="0" dirty="0">
                <a:solidFill>
                  <a:srgbClr val="000000"/>
                </a:solidFill>
                <a:latin typeface="Arial"/>
                <a:cs typeface="Arial"/>
                <a:sym typeface="Arial"/>
              </a:rPr>
              <a:t>.</a:t>
            </a:r>
            <a:br>
              <a:rPr lang="en-US" sz="1300" kern="0" dirty="0">
                <a:solidFill>
                  <a:srgbClr val="000000"/>
                </a:solidFill>
                <a:latin typeface="Arial"/>
                <a:cs typeface="Arial"/>
                <a:sym typeface="Arial"/>
              </a:rPr>
            </a:br>
            <a:r>
              <a:rPr lang="en-US" sz="1300" kern="0" dirty="0">
                <a:solidFill>
                  <a:srgbClr val="000000"/>
                </a:solidFill>
                <a:latin typeface="Arial"/>
                <a:cs typeface="Arial"/>
                <a:sym typeface="Arial"/>
              </a:rPr>
              <a:t>The dimensions of these two furnaces are: </a:t>
            </a:r>
            <a:r>
              <a:rPr lang="en-US" sz="1300" b="1" kern="0" dirty="0">
                <a:solidFill>
                  <a:srgbClr val="000000"/>
                </a:solidFill>
                <a:latin typeface="Arial"/>
                <a:cs typeface="Arial"/>
                <a:sym typeface="Arial"/>
              </a:rPr>
              <a:t>Length: 9.5 m × Width: 1.90 m × Height: 1.78 m</a:t>
            </a:r>
            <a:r>
              <a:rPr lang="en-US" sz="1300" kern="0" dirty="0">
                <a:solidFill>
                  <a:srgbClr val="000000"/>
                </a:solidFill>
                <a:latin typeface="Arial"/>
                <a:cs typeface="Arial"/>
                <a:sym typeface="Arial"/>
              </a:rPr>
              <a:t>.</a:t>
            </a:r>
          </a:p>
          <a:p>
            <a:pPr>
              <a:lnSpc>
                <a:spcPct val="130000"/>
              </a:lnSpc>
              <a:buClr>
                <a:srgbClr val="000000"/>
              </a:buClr>
              <a:buFont typeface="Arial"/>
              <a:buNone/>
            </a:pPr>
            <a:r>
              <a:rPr lang="en-US" sz="1300" b="1" kern="0" dirty="0">
                <a:solidFill>
                  <a:srgbClr val="000000"/>
                </a:solidFill>
                <a:latin typeface="Arial"/>
                <a:cs typeface="Arial"/>
                <a:sym typeface="Arial"/>
              </a:rPr>
              <a:t>Proposed solution:</a:t>
            </a:r>
            <a:br>
              <a:rPr lang="en-US" sz="1300" kern="0" dirty="0">
                <a:solidFill>
                  <a:srgbClr val="000000"/>
                </a:solidFill>
                <a:latin typeface="Arial"/>
                <a:cs typeface="Arial"/>
                <a:sym typeface="Arial"/>
              </a:rPr>
            </a:br>
            <a:r>
              <a:rPr lang="en-US" sz="1300" kern="0" dirty="0">
                <a:solidFill>
                  <a:srgbClr val="000000"/>
                </a:solidFill>
                <a:latin typeface="Arial"/>
                <a:cs typeface="Arial"/>
                <a:sym typeface="Arial"/>
              </a:rPr>
              <a:t>Add an additional insulation layer to the two external walls of the furnaces to reduce heat loss to the environment. This will help stabilize the internal temperature, minimize heat dissipation, and reduce the furnaces' electricity consumption.</a:t>
            </a:r>
          </a:p>
          <a:p>
            <a:pPr>
              <a:lnSpc>
                <a:spcPct val="130000"/>
              </a:lnSpc>
              <a:buClr>
                <a:srgbClr val="000000"/>
              </a:buClr>
              <a:buFont typeface="Arial"/>
              <a:buNone/>
            </a:pPr>
            <a:r>
              <a:rPr lang="en-US" sz="1300" kern="0" dirty="0">
                <a:solidFill>
                  <a:srgbClr val="000000"/>
                </a:solidFill>
                <a:latin typeface="Arial"/>
                <a:cs typeface="Arial"/>
                <a:sym typeface="Arial"/>
              </a:rPr>
              <a:t>However, the solution faces several challenges:</a:t>
            </a:r>
          </a:p>
          <a:p>
            <a:pPr marL="171450" indent="-171450">
              <a:lnSpc>
                <a:spcPct val="130000"/>
              </a:lnSpc>
              <a:buClr>
                <a:srgbClr val="000000"/>
              </a:buClr>
              <a:buFont typeface="Arial" panose="020B0604020202020204" pitchFamily="34" charset="0"/>
              <a:buChar char="•"/>
            </a:pPr>
            <a:r>
              <a:rPr lang="en-US" sz="1300" kern="0" dirty="0">
                <a:solidFill>
                  <a:srgbClr val="000000"/>
                </a:solidFill>
                <a:latin typeface="Arial"/>
                <a:cs typeface="Arial"/>
                <a:sym typeface="Arial"/>
              </a:rPr>
              <a:t>The furnaces have multiple power supply points on both side walls, and the resistor wires have limited length.</a:t>
            </a:r>
          </a:p>
          <a:p>
            <a:pPr marL="171450" indent="-171450">
              <a:lnSpc>
                <a:spcPct val="130000"/>
              </a:lnSpc>
              <a:buClr>
                <a:srgbClr val="000000"/>
              </a:buClr>
              <a:buFont typeface="Arial" panose="020B0604020202020204" pitchFamily="34" charset="0"/>
              <a:buChar char="•"/>
            </a:pPr>
            <a:r>
              <a:rPr lang="en-US" sz="1300" kern="0" dirty="0">
                <a:solidFill>
                  <a:srgbClr val="000000"/>
                </a:solidFill>
                <a:latin typeface="Arial"/>
                <a:cs typeface="Arial"/>
                <a:sym typeface="Arial"/>
              </a:rPr>
              <a:t>Adding an insulation layer may alter the furnace structure (based on expert feedback).</a:t>
            </a:r>
          </a:p>
          <a:p>
            <a:pPr marL="171450" indent="-171450">
              <a:lnSpc>
                <a:spcPct val="130000"/>
              </a:lnSpc>
              <a:buClr>
                <a:srgbClr val="000000"/>
              </a:buClr>
              <a:buFont typeface="Arial" panose="020B0604020202020204" pitchFamily="34" charset="0"/>
              <a:buChar char="•"/>
            </a:pPr>
            <a:r>
              <a:rPr lang="en-US" sz="1300" kern="0" dirty="0">
                <a:solidFill>
                  <a:srgbClr val="000000"/>
                </a:solidFill>
                <a:latin typeface="Arial"/>
                <a:cs typeface="Arial"/>
                <a:sym typeface="Arial"/>
              </a:rPr>
              <a:t>While the solution could yield significant energy savings, its feasibility is relatively low.</a:t>
            </a:r>
          </a:p>
          <a:p>
            <a:pPr>
              <a:lnSpc>
                <a:spcPct val="130000"/>
              </a:lnSpc>
              <a:buClr>
                <a:srgbClr val="000000"/>
              </a:buClr>
              <a:buFont typeface="Arial"/>
              <a:buNone/>
            </a:pPr>
            <a:r>
              <a:rPr lang="en-US" sz="1300" kern="0" dirty="0">
                <a:solidFill>
                  <a:srgbClr val="000000"/>
                </a:solidFill>
                <a:latin typeface="Arial"/>
                <a:cs typeface="Arial"/>
                <a:sym typeface="Arial"/>
              </a:rPr>
              <a:t>The business should carefully evaluate and decide on implementation. Nevertheless, insulating the two gable ends of the furnaces is unaffected by these challenges and should be implemented immediately to minimize heat loss through these areas.</a:t>
            </a:r>
          </a:p>
        </p:txBody>
      </p:sp>
    </p:spTree>
    <p:extLst>
      <p:ext uri="{BB962C8B-B14F-4D97-AF65-F5344CB8AC3E}">
        <p14:creationId xmlns:p14="http://schemas.microsoft.com/office/powerpoint/2010/main" val="28310409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0C0AFB27-9877-A0DF-3981-B56690164BEA}"/>
              </a:ext>
            </a:extLst>
          </p:cNvPr>
          <p:cNvSpPr txBox="1">
            <a:spLocks/>
          </p:cNvSpPr>
          <p:nvPr/>
        </p:nvSpPr>
        <p:spPr>
          <a:xfrm>
            <a:off x="838200" y="1168598"/>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6">
            <a:extLst>
              <a:ext uri="{FF2B5EF4-FFF2-40B4-BE49-F238E27FC236}">
                <a16:creationId xmlns:a16="http://schemas.microsoft.com/office/drawing/2014/main" id="{BF05A68F-0044-E215-CA46-FA2C7D445F86}"/>
              </a:ext>
            </a:extLst>
          </p:cNvPr>
          <p:cNvSpPr>
            <a:spLocks noChangeArrowheads="1"/>
          </p:cNvSpPr>
          <p:nvPr/>
        </p:nvSpPr>
        <p:spPr bwMode="auto">
          <a:xfrm>
            <a:off x="2057399" y="1674750"/>
            <a:ext cx="80772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just">
              <a:lnSpc>
                <a:spcPct val="114000"/>
              </a:lnSpc>
              <a:spcBef>
                <a:spcPts val="200"/>
              </a:spcBef>
              <a:spcAft>
                <a:spcPts val="200"/>
              </a:spcAft>
              <a:buClr>
                <a:srgbClr val="000000"/>
              </a:buClr>
              <a:buFont typeface="Arial"/>
              <a:buNone/>
            </a:pP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i="1" kern="0" dirty="0">
                <a:solidFill>
                  <a:srgbClr val="000000"/>
                </a:solidFill>
                <a:cs typeface="Arial"/>
                <a:sym typeface="Arial"/>
              </a:rPr>
              <a:t>Analysis of current status and proposed energy efficiency measures</a:t>
            </a:r>
            <a:r>
              <a:rPr lang="en-US" altLang="en-US" sz="1600" kern="0" dirty="0">
                <a:solidFill>
                  <a:srgbClr val="000000"/>
                </a:solidFill>
                <a:cs typeface="Arial"/>
                <a:sym typeface="Arial"/>
              </a:rPr>
              <a:t> </a:t>
            </a:r>
            <a:endParaRPr lang="vi-VN" altLang="en-US" sz="1600" kern="0" dirty="0">
              <a:solidFill>
                <a:srgbClr val="000000"/>
              </a:solidFill>
              <a:cs typeface="Arial"/>
              <a:sym typeface="Arial"/>
            </a:endParaRPr>
          </a:p>
        </p:txBody>
      </p:sp>
      <p:sp>
        <p:nvSpPr>
          <p:cNvPr id="8" name="Rectangle 3">
            <a:extLst>
              <a:ext uri="{FF2B5EF4-FFF2-40B4-BE49-F238E27FC236}">
                <a16:creationId xmlns:a16="http://schemas.microsoft.com/office/drawing/2014/main" id="{53ACED3F-A8E4-3CFF-AFCF-FEE0660B8314}"/>
              </a:ext>
            </a:extLst>
          </p:cNvPr>
          <p:cNvSpPr>
            <a:spLocks noChangeArrowheads="1"/>
          </p:cNvSpPr>
          <p:nvPr/>
        </p:nvSpPr>
        <p:spPr bwMode="auto">
          <a:xfrm>
            <a:off x="2057399" y="2759848"/>
            <a:ext cx="9465817" cy="3692870"/>
          </a:xfrm>
          <a:prstGeom prst="rect">
            <a:avLst/>
          </a:prstGeom>
          <a:solidFill>
            <a:schemeClr val="bg1"/>
          </a:solidFill>
          <a:ln>
            <a:noFill/>
          </a:ln>
        </p:spPr>
        <p:txBody>
          <a:bodyPr wrap="square"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20000"/>
              </a:lnSpc>
              <a:spcBef>
                <a:spcPts val="1200"/>
              </a:spcBef>
              <a:buClr>
                <a:srgbClr val="000000"/>
              </a:buClr>
              <a:buFont typeface="Arial"/>
              <a:buNone/>
            </a:pPr>
            <a:r>
              <a:rPr lang="en-US" altLang="en-US" sz="1500" b="1" kern="0" dirty="0">
                <a:solidFill>
                  <a:srgbClr val="004AAD"/>
                </a:solidFill>
                <a:latin typeface="Arial"/>
                <a:cs typeface="Arial"/>
                <a:sym typeface="Arial"/>
              </a:rPr>
              <a:t>Installing power factor correction capacitors near major electrical equipment</a:t>
            </a:r>
            <a:endParaRPr lang="en-US" altLang="en-US" sz="1500" kern="0" dirty="0">
              <a:solidFill>
                <a:srgbClr val="000000"/>
              </a:solidFill>
              <a:latin typeface="Arial"/>
              <a:cs typeface="Arial"/>
              <a:sym typeface="Arial"/>
            </a:endParaRPr>
          </a:p>
          <a:p>
            <a:pPr>
              <a:lnSpc>
                <a:spcPts val="2143"/>
              </a:lnSpc>
              <a:spcBef>
                <a:spcPts val="1029"/>
              </a:spcBef>
              <a:spcAft>
                <a:spcPts val="1029"/>
              </a:spcAft>
              <a:buClr>
                <a:srgbClr val="000000"/>
              </a:buClr>
              <a:buFont typeface="Arial"/>
              <a:buNone/>
            </a:pPr>
            <a:r>
              <a:rPr lang="en-US" sz="1500" b="1" kern="0" dirty="0">
                <a:solidFill>
                  <a:srgbClr val="000000"/>
                </a:solidFill>
                <a:latin typeface="Arial"/>
                <a:cs typeface="Arial"/>
                <a:sym typeface="Arial"/>
              </a:rPr>
              <a:t>Current Status:</a:t>
            </a:r>
            <a:br>
              <a:rPr lang="en-US" sz="1500" kern="0" dirty="0">
                <a:solidFill>
                  <a:srgbClr val="000000"/>
                </a:solidFill>
                <a:latin typeface="Arial"/>
                <a:cs typeface="Arial"/>
                <a:sym typeface="Arial"/>
              </a:rPr>
            </a:br>
            <a:r>
              <a:rPr lang="en-US" sz="1500" kern="0" dirty="0">
                <a:solidFill>
                  <a:srgbClr val="000000"/>
                </a:solidFill>
                <a:latin typeface="Arial"/>
                <a:cs typeface="Arial"/>
                <a:sym typeface="Arial"/>
              </a:rPr>
              <a:t>The company has installed power factor correction capacitor cabinets at the electrical substations to meet the requirements of the power utility. However, the electrical equipment within the company is distributed across a wide area, with many devices located far from the power supply sources. According to the survey, the power factor (</a:t>
            </a:r>
            <a:r>
              <a:rPr lang="en-US" sz="1500" kern="0" dirty="0" err="1">
                <a:solidFill>
                  <a:srgbClr val="000000"/>
                </a:solidFill>
                <a:latin typeface="Arial"/>
                <a:cs typeface="Arial"/>
                <a:sym typeface="Arial"/>
              </a:rPr>
              <a:t>cosφ</a:t>
            </a:r>
            <a:r>
              <a:rPr lang="en-US" sz="1500" kern="0" dirty="0">
                <a:solidFill>
                  <a:srgbClr val="000000"/>
                </a:solidFill>
                <a:latin typeface="Arial"/>
                <a:cs typeface="Arial"/>
                <a:sym typeface="Arial"/>
              </a:rPr>
              <a:t>) of the equipment typically ranges from </a:t>
            </a:r>
            <a:r>
              <a:rPr lang="en-US" sz="1500" b="1" kern="0" dirty="0">
                <a:solidFill>
                  <a:srgbClr val="000000"/>
                </a:solidFill>
                <a:latin typeface="Arial"/>
                <a:cs typeface="Arial"/>
                <a:sym typeface="Arial"/>
              </a:rPr>
              <a:t>0.4 to 0.8</a:t>
            </a:r>
            <a:r>
              <a:rPr lang="en-US" sz="1500" kern="0" dirty="0">
                <a:solidFill>
                  <a:srgbClr val="000000"/>
                </a:solidFill>
                <a:latin typeface="Arial"/>
                <a:cs typeface="Arial"/>
                <a:sym typeface="Arial"/>
              </a:rPr>
              <a:t>, which is relatively low. Therefore, installing capacitor cabinets only at the substation primarily serves to compensate for reactive power to comply with the utility’s requirements.</a:t>
            </a:r>
          </a:p>
          <a:p>
            <a:pPr>
              <a:lnSpc>
                <a:spcPts val="2143"/>
              </a:lnSpc>
              <a:spcBef>
                <a:spcPts val="1029"/>
              </a:spcBef>
              <a:buClr>
                <a:srgbClr val="000000"/>
              </a:buClr>
              <a:buFont typeface="Arial"/>
              <a:buNone/>
            </a:pPr>
            <a:r>
              <a:rPr lang="en-US" sz="1500" b="1" kern="0" dirty="0">
                <a:solidFill>
                  <a:srgbClr val="000000"/>
                </a:solidFill>
                <a:latin typeface="Arial"/>
                <a:cs typeface="Arial"/>
                <a:sym typeface="Arial"/>
              </a:rPr>
              <a:t>Proposed Solution:</a:t>
            </a:r>
            <a:br>
              <a:rPr lang="en-US" sz="1500" kern="0" dirty="0">
                <a:solidFill>
                  <a:srgbClr val="000000"/>
                </a:solidFill>
                <a:latin typeface="Arial"/>
                <a:cs typeface="Arial"/>
                <a:sym typeface="Arial"/>
              </a:rPr>
            </a:br>
            <a:r>
              <a:rPr lang="en-US" sz="1500" kern="0" dirty="0">
                <a:solidFill>
                  <a:srgbClr val="000000"/>
                </a:solidFill>
                <a:latin typeface="Arial"/>
                <a:cs typeface="Arial"/>
                <a:sym typeface="Arial"/>
              </a:rPr>
              <a:t>Install power factor correction capacitors at distribution cabinets near major electrical equipment. This approach will reduce electrical losses in the transmission lines from the substation to the equipment, improve energy efficiency, and optimize the power factor locally.</a:t>
            </a:r>
          </a:p>
        </p:txBody>
      </p:sp>
    </p:spTree>
    <p:extLst>
      <p:ext uri="{BB962C8B-B14F-4D97-AF65-F5344CB8AC3E}">
        <p14:creationId xmlns:p14="http://schemas.microsoft.com/office/powerpoint/2010/main" val="2624923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20E3CBDA-E785-7BEE-309B-FCADDD0F372A}"/>
              </a:ext>
            </a:extLst>
          </p:cNvPr>
          <p:cNvSpPr txBox="1">
            <a:spLocks/>
          </p:cNvSpPr>
          <p:nvPr/>
        </p:nvSpPr>
        <p:spPr>
          <a:xfrm>
            <a:off x="838200" y="1158324"/>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7" name="Rectangle 3">
            <a:extLst>
              <a:ext uri="{FF2B5EF4-FFF2-40B4-BE49-F238E27FC236}">
                <a16:creationId xmlns:a16="http://schemas.microsoft.com/office/drawing/2014/main" id="{4AD5D391-F026-DD80-66B5-979C0CEB67A8}"/>
              </a:ext>
            </a:extLst>
          </p:cNvPr>
          <p:cNvSpPr>
            <a:spLocks noChangeArrowheads="1"/>
          </p:cNvSpPr>
          <p:nvPr/>
        </p:nvSpPr>
        <p:spPr bwMode="auto">
          <a:xfrm>
            <a:off x="2057399" y="1772146"/>
            <a:ext cx="8077200" cy="68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altLang="en-US" sz="1600" b="1" i="1" u="sng" kern="0" dirty="0">
                <a:solidFill>
                  <a:srgbClr val="004AAD"/>
                </a:solidFill>
                <a:cs typeface="Arial"/>
                <a:sym typeface="Arial"/>
              </a:rPr>
              <a:t>Case of the steel rolling plant:</a:t>
            </a:r>
            <a:endParaRPr lang="en-US" altLang="en-US" sz="800" kern="0" dirty="0">
              <a:solidFill>
                <a:srgbClr val="000000"/>
              </a:solidFill>
              <a:cs typeface="Arial"/>
              <a:sym typeface="Arial"/>
            </a:endParaRPr>
          </a:p>
          <a:p>
            <a:pPr algn="ctr">
              <a:lnSpc>
                <a:spcPct val="114000"/>
              </a:lnSpc>
              <a:spcBef>
                <a:spcPts val="200"/>
              </a:spcBef>
              <a:spcAft>
                <a:spcPts val="200"/>
              </a:spcAft>
              <a:buClr>
                <a:srgbClr val="000000"/>
              </a:buClr>
              <a:buFont typeface="Arial"/>
              <a:buNone/>
            </a:pPr>
            <a:r>
              <a:rPr lang="en-US" altLang="en-US" sz="1600" b="1" kern="0" dirty="0">
                <a:solidFill>
                  <a:srgbClr val="000000"/>
                </a:solidFill>
                <a:cs typeface="Arial"/>
                <a:sym typeface="Arial"/>
              </a:rPr>
              <a:t>SUMMARY TABLE OF ENERGY SAVING OPPORTUNITIES</a:t>
            </a:r>
            <a:endParaRPr lang="vi-VN" altLang="en-US" sz="1600" kern="0" dirty="0">
              <a:solidFill>
                <a:srgbClr val="000000"/>
              </a:solidFill>
              <a:cs typeface="Arial"/>
              <a:sym typeface="Arial"/>
            </a:endParaRPr>
          </a:p>
        </p:txBody>
      </p:sp>
      <p:graphicFrame>
        <p:nvGraphicFramePr>
          <p:cNvPr id="9" name="Table 8">
            <a:extLst>
              <a:ext uri="{FF2B5EF4-FFF2-40B4-BE49-F238E27FC236}">
                <a16:creationId xmlns:a16="http://schemas.microsoft.com/office/drawing/2014/main" id="{6B1D919C-9B1E-F75E-99BE-FDA25BFA4F42}"/>
              </a:ext>
            </a:extLst>
          </p:cNvPr>
          <p:cNvGraphicFramePr>
            <a:graphicFrameLocks noGrp="1"/>
          </p:cNvGraphicFramePr>
          <p:nvPr>
            <p:extLst>
              <p:ext uri="{D42A27DB-BD31-4B8C-83A1-F6EECF244321}">
                <p14:modId xmlns:p14="http://schemas.microsoft.com/office/powerpoint/2010/main" val="1849265394"/>
              </p:ext>
            </p:extLst>
          </p:nvPr>
        </p:nvGraphicFramePr>
        <p:xfrm>
          <a:off x="1570604" y="2453743"/>
          <a:ext cx="9650029" cy="4109005"/>
        </p:xfrm>
        <a:graphic>
          <a:graphicData uri="http://schemas.openxmlformats.org/drawingml/2006/table">
            <a:tbl>
              <a:tblPr/>
              <a:tblGrid>
                <a:gridCol w="386664">
                  <a:extLst>
                    <a:ext uri="{9D8B030D-6E8A-4147-A177-3AD203B41FA5}">
                      <a16:colId xmlns:a16="http://schemas.microsoft.com/office/drawing/2014/main" val="1753348952"/>
                    </a:ext>
                  </a:extLst>
                </a:gridCol>
                <a:gridCol w="1720263">
                  <a:extLst>
                    <a:ext uri="{9D8B030D-6E8A-4147-A177-3AD203B41FA5}">
                      <a16:colId xmlns:a16="http://schemas.microsoft.com/office/drawing/2014/main" val="3742223094"/>
                    </a:ext>
                  </a:extLst>
                </a:gridCol>
                <a:gridCol w="1033736">
                  <a:extLst>
                    <a:ext uri="{9D8B030D-6E8A-4147-A177-3AD203B41FA5}">
                      <a16:colId xmlns:a16="http://schemas.microsoft.com/office/drawing/2014/main" val="1507324661"/>
                    </a:ext>
                  </a:extLst>
                </a:gridCol>
                <a:gridCol w="1033736">
                  <a:extLst>
                    <a:ext uri="{9D8B030D-6E8A-4147-A177-3AD203B41FA5}">
                      <a16:colId xmlns:a16="http://schemas.microsoft.com/office/drawing/2014/main" val="1675568009"/>
                    </a:ext>
                  </a:extLst>
                </a:gridCol>
                <a:gridCol w="789112">
                  <a:extLst>
                    <a:ext uri="{9D8B030D-6E8A-4147-A177-3AD203B41FA5}">
                      <a16:colId xmlns:a16="http://schemas.microsoft.com/office/drawing/2014/main" val="1297883435"/>
                    </a:ext>
                  </a:extLst>
                </a:gridCol>
                <a:gridCol w="920330">
                  <a:extLst>
                    <a:ext uri="{9D8B030D-6E8A-4147-A177-3AD203B41FA5}">
                      <a16:colId xmlns:a16="http://schemas.microsoft.com/office/drawing/2014/main" val="217922070"/>
                    </a:ext>
                  </a:extLst>
                </a:gridCol>
                <a:gridCol w="1058269">
                  <a:extLst>
                    <a:ext uri="{9D8B030D-6E8A-4147-A177-3AD203B41FA5}">
                      <a16:colId xmlns:a16="http://schemas.microsoft.com/office/drawing/2014/main" val="4133800601"/>
                    </a:ext>
                  </a:extLst>
                </a:gridCol>
                <a:gridCol w="881890">
                  <a:extLst>
                    <a:ext uri="{9D8B030D-6E8A-4147-A177-3AD203B41FA5}">
                      <a16:colId xmlns:a16="http://schemas.microsoft.com/office/drawing/2014/main" val="3360649946"/>
                    </a:ext>
                  </a:extLst>
                </a:gridCol>
                <a:gridCol w="788513">
                  <a:extLst>
                    <a:ext uri="{9D8B030D-6E8A-4147-A177-3AD203B41FA5}">
                      <a16:colId xmlns:a16="http://schemas.microsoft.com/office/drawing/2014/main" val="3390534352"/>
                    </a:ext>
                  </a:extLst>
                </a:gridCol>
                <a:gridCol w="1037516">
                  <a:extLst>
                    <a:ext uri="{9D8B030D-6E8A-4147-A177-3AD203B41FA5}">
                      <a16:colId xmlns:a16="http://schemas.microsoft.com/office/drawing/2014/main" val="3832426600"/>
                    </a:ext>
                  </a:extLst>
                </a:gridCol>
              </a:tblGrid>
              <a:tr h="81670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No.</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Description</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Technology Used</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Investment Cost (Million VND)</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Energy Saving (%)</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Energy Savings (MWh/year)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Cost Savings (Million VND/year)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CO₂ Emission Reduction (tons/year)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Simple Payback Period (months)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Lifespan (years)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678515635"/>
                  </a:ext>
                </a:extLst>
              </a:tr>
              <a:tr h="22653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In-house Management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300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330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123.90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23749177"/>
                  </a:ext>
                </a:extLst>
              </a:tr>
              <a:tr h="4232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Lighting System</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Retrofit, bulb replacement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83.85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40%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59.60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57</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24.61</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17.8</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01325027"/>
                  </a:ext>
                </a:extLst>
              </a:tr>
              <a:tr h="22653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4</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75kW Air Compressor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Install VSD</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165.00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104.74</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115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43.26</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17.2</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0222709"/>
                  </a:ext>
                </a:extLst>
              </a:tr>
              <a:tr h="4232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680T Stamping Press (2 units)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Install Powerboss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187.20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57.75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64</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23.85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35.4</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6780854"/>
                  </a:ext>
                </a:extLst>
              </a:tr>
              <a:tr h="4232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6</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400T Stamping Press (2 units)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Install Powerboss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128.70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22%</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53.72</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59</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22.19</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26.1</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76984969"/>
                  </a:ext>
                </a:extLst>
              </a:tr>
              <a:tr h="4232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7</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200T Stamping Press (3 units)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Install Powerboss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123.00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22%</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27.44</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11.33</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48.8</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95856628"/>
                  </a:ext>
                </a:extLst>
              </a:tr>
              <a:tr h="4232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8</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600-Width Annealing Furnaces (2 units)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Insulation retrofitting</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83.90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5.61%</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242.27</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267</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110.06</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3.8</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4</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78620044"/>
                  </a:ext>
                </a:extLst>
              </a:tr>
              <a:tr h="42325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9</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Install Capacitors at F16 Cabinet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0">
                          <a:effectLst/>
                          <a:latin typeface="quote-cjk-patch"/>
                        </a:rPr>
                        <a:t>Install capacitors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18.00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33.33%</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9.90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11</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04.09</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19.8</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0">
                          <a:effectLst/>
                          <a:latin typeface="quote-cjk-patch"/>
                        </a:rPr>
                        <a:t>10</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34621063"/>
                  </a:ext>
                </a:extLst>
              </a:tr>
              <a:tr h="28018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endParaRPr lang="en-US">
                        <a:effectLst/>
                      </a:endParaRP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r>
                        <a:rPr lang="en-US" sz="1100" b="1">
                          <a:effectLst/>
                          <a:latin typeface="quote-cjk-patch"/>
                        </a:rPr>
                        <a:t>Total</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endParaRPr lang="en-US" dirty="0">
                        <a:effectLst/>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789.65</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endParaRPr lang="en-US">
                        <a:effectLst/>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855.42</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933</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buNone/>
                      </a:pPr>
                      <a:r>
                        <a:rPr lang="en-US" sz="1100" b="1">
                          <a:effectLst/>
                          <a:latin typeface="quote-cjk-patch"/>
                        </a:rPr>
                        <a:t>363</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endParaRPr lang="en-US">
                        <a:effectLst/>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rtl="0" fontAlgn="ctr">
                        <a:buNone/>
                      </a:pPr>
                      <a:endParaRPr lang="en-US" dirty="0">
                        <a:effectLst/>
                      </a:endParaRP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665098927"/>
                  </a:ext>
                </a:extLst>
              </a:tr>
            </a:tbl>
          </a:graphicData>
        </a:graphic>
      </p:graphicFrame>
    </p:spTree>
    <p:extLst>
      <p:ext uri="{BB962C8B-B14F-4D97-AF65-F5344CB8AC3E}">
        <p14:creationId xmlns:p14="http://schemas.microsoft.com/office/powerpoint/2010/main" val="645421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1DADC5D8-EEED-FF0B-95FE-817E202C46A7}"/>
              </a:ext>
            </a:extLst>
          </p:cNvPr>
          <p:cNvSpPr txBox="1">
            <a:spLocks/>
          </p:cNvSpPr>
          <p:nvPr/>
        </p:nvSpPr>
        <p:spPr>
          <a:xfrm>
            <a:off x="838200" y="1353533"/>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8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Case studies and discussions</a:t>
            </a:r>
            <a:endParaRPr kumimoji="0" lang="en-US" alt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Rectangle 3">
            <a:extLst>
              <a:ext uri="{FF2B5EF4-FFF2-40B4-BE49-F238E27FC236}">
                <a16:creationId xmlns:a16="http://schemas.microsoft.com/office/drawing/2014/main" id="{44E8C62C-635F-42BF-F9BA-21B6BC07FE63}"/>
              </a:ext>
            </a:extLst>
          </p:cNvPr>
          <p:cNvSpPr>
            <a:spLocks noChangeArrowheads="1"/>
          </p:cNvSpPr>
          <p:nvPr/>
        </p:nvSpPr>
        <p:spPr bwMode="auto">
          <a:xfrm>
            <a:off x="838200" y="2076705"/>
            <a:ext cx="8077200" cy="552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tabLst>
                <a:tab pos="96838" algn="l"/>
                <a:tab pos="5260975" algn="l"/>
              </a:tabLst>
              <a:defRPr sz="2800">
                <a:solidFill>
                  <a:schemeClr val="tx1"/>
                </a:solidFill>
                <a:latin typeface="Arial" panose="020B0604020202020204" pitchFamily="34" charset="0"/>
              </a:defRPr>
            </a:lvl1pPr>
            <a:lvl2pPr marL="742950" indent="-285750">
              <a:tabLst>
                <a:tab pos="96838" algn="l"/>
                <a:tab pos="5260975" algn="l"/>
              </a:tabLst>
              <a:defRPr sz="2800">
                <a:solidFill>
                  <a:schemeClr val="tx1"/>
                </a:solidFill>
                <a:latin typeface="Arial" panose="020B0604020202020204" pitchFamily="34" charset="0"/>
              </a:defRPr>
            </a:lvl2pPr>
            <a:lvl3pPr marL="1143000" indent="-228600">
              <a:tabLst>
                <a:tab pos="96838" algn="l"/>
                <a:tab pos="5260975" algn="l"/>
              </a:tabLst>
              <a:defRPr sz="2800">
                <a:solidFill>
                  <a:schemeClr val="tx1"/>
                </a:solidFill>
                <a:latin typeface="Arial" panose="020B0604020202020204" pitchFamily="34" charset="0"/>
              </a:defRPr>
            </a:lvl3pPr>
            <a:lvl4pPr marL="1600200" indent="-228600">
              <a:tabLst>
                <a:tab pos="96838" algn="l"/>
                <a:tab pos="5260975" algn="l"/>
              </a:tabLst>
              <a:defRPr sz="2800">
                <a:solidFill>
                  <a:schemeClr val="tx1"/>
                </a:solidFill>
                <a:latin typeface="Arial" panose="020B0604020202020204" pitchFamily="34" charset="0"/>
              </a:defRPr>
            </a:lvl4pPr>
            <a:lvl5pPr marL="2057400" indent="-228600">
              <a:tabLst>
                <a:tab pos="96838" algn="l"/>
                <a:tab pos="5260975" algn="l"/>
              </a:tabLst>
              <a:defRPr sz="2800">
                <a:solidFill>
                  <a:schemeClr val="tx1"/>
                </a:solidFill>
                <a:latin typeface="Arial" panose="020B0604020202020204" pitchFamily="34" charset="0"/>
              </a:defRPr>
            </a:lvl5pPr>
            <a:lvl6pPr marL="25146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6pPr>
            <a:lvl7pPr marL="29718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7pPr>
            <a:lvl8pPr marL="34290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8pPr>
            <a:lvl9pPr marL="3886200" indent="-228600" eaLnBrk="0" fontAlgn="base" hangingPunct="0">
              <a:spcBef>
                <a:spcPct val="0"/>
              </a:spcBef>
              <a:spcAft>
                <a:spcPct val="0"/>
              </a:spcAft>
              <a:tabLst>
                <a:tab pos="96838" algn="l"/>
                <a:tab pos="5260975" algn="l"/>
              </a:tabLst>
              <a:defRPr sz="2800">
                <a:solidFill>
                  <a:schemeClr val="tx1"/>
                </a:solidFill>
                <a:latin typeface="Arial" panose="020B0604020202020204" pitchFamily="34" charset="0"/>
              </a:defRPr>
            </a:lvl9pPr>
          </a:lstStyle>
          <a:p>
            <a:pPr algn="just">
              <a:lnSpc>
                <a:spcPct val="114000"/>
              </a:lnSpc>
              <a:spcBef>
                <a:spcPts val="200"/>
              </a:spcBef>
              <a:spcAft>
                <a:spcPts val="200"/>
              </a:spcAft>
              <a:buClr>
                <a:srgbClr val="000000"/>
              </a:buClr>
              <a:buFont typeface="Arial"/>
              <a:buNone/>
            </a:pPr>
            <a:r>
              <a:rPr lang="en-US" b="1" i="1" kern="0" dirty="0">
                <a:solidFill>
                  <a:srgbClr val="17406D"/>
                </a:solidFill>
                <a:cs typeface="Arial"/>
                <a:sym typeface="Arial"/>
              </a:rPr>
              <a:t>Other cases and discussions:</a:t>
            </a:r>
            <a:endParaRPr lang="en-US" altLang="en-US" sz="800" i="1" kern="0" dirty="0">
              <a:solidFill>
                <a:srgbClr val="17406D"/>
              </a:solidFill>
              <a:cs typeface="Arial"/>
              <a:sym typeface="Arial"/>
            </a:endParaRPr>
          </a:p>
        </p:txBody>
      </p:sp>
      <p:sp>
        <p:nvSpPr>
          <p:cNvPr id="7" name="Rectangle 6">
            <a:extLst>
              <a:ext uri="{FF2B5EF4-FFF2-40B4-BE49-F238E27FC236}">
                <a16:creationId xmlns:a16="http://schemas.microsoft.com/office/drawing/2014/main" id="{2F746E0B-8E22-45A5-4176-773547F1F0D8}"/>
              </a:ext>
            </a:extLst>
          </p:cNvPr>
          <p:cNvSpPr/>
          <p:nvPr/>
        </p:nvSpPr>
        <p:spPr>
          <a:xfrm>
            <a:off x="10876767" y="6846086"/>
            <a:ext cx="1315233" cy="532356"/>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a:ea typeface="+mn-ea"/>
                <a:cs typeface="+mn-cs"/>
                <a:sym typeface="Arial"/>
              </a:rPr>
              <a:t>Page 56</a:t>
            </a:r>
          </a:p>
        </p:txBody>
      </p:sp>
    </p:spTree>
    <p:extLst>
      <p:ext uri="{BB962C8B-B14F-4D97-AF65-F5344CB8AC3E}">
        <p14:creationId xmlns:p14="http://schemas.microsoft.com/office/powerpoint/2010/main" val="18970502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BE761D-0AB6-3A96-505E-C68B621B55B2}"/>
              </a:ext>
            </a:extLst>
          </p:cNvPr>
          <p:cNvSpPr txBox="1"/>
          <p:nvPr/>
        </p:nvSpPr>
        <p:spPr>
          <a:xfrm>
            <a:off x="934948" y="2103821"/>
            <a:ext cx="10561834" cy="286232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0" b="1" i="0" u="none" strike="noStrike" kern="0" cap="none" spc="0" normalizeH="0" baseline="0" noProof="0" dirty="0">
                <a:ln>
                  <a:noFill/>
                </a:ln>
                <a:solidFill>
                  <a:srgbClr val="000000"/>
                </a:solidFill>
                <a:effectLst/>
                <a:uLnTx/>
                <a:uFillTx/>
                <a:latin typeface="Arial"/>
                <a:cs typeface="Arial"/>
                <a:sym typeface="Arial"/>
              </a:rPr>
              <a:t>Thank you!</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US" sz="6000" b="1" i="1" u="none" strike="noStrike" kern="0" cap="none" spc="0" normalizeH="0" baseline="0" noProof="0" dirty="0">
                <a:ln>
                  <a:noFill/>
                </a:ln>
                <a:solidFill>
                  <a:srgbClr val="004AAD"/>
                </a:solidFill>
                <a:effectLst/>
                <a:uLnTx/>
                <a:uFillTx/>
                <a:latin typeface="Arial"/>
                <a:cs typeface="Arial"/>
                <a:sym typeface="Arial"/>
              </a:rPr>
              <a:t>YOUR KIND ATTENTION!</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vi-VN" sz="60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83590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B8035453-6992-C3A1-1AA1-0FDB13A72408}"/>
              </a:ext>
            </a:extLst>
          </p:cNvPr>
          <p:cNvSpPr txBox="1">
            <a:spLocks/>
          </p:cNvSpPr>
          <p:nvPr/>
        </p:nvSpPr>
        <p:spPr>
          <a:xfrm>
            <a:off x="1190816" y="1891727"/>
            <a:ext cx="9502142" cy="4351338"/>
          </a:xfrm>
          <a:prstGeom prst="rect">
            <a:avLst/>
          </a:prstGeom>
          <a:solidFill>
            <a:srgbClr val="FFFFFF"/>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60000" marR="0" lvl="0" indent="-228600" algn="just" defTabSz="914400" rtl="0" eaLnBrk="1" fontAlgn="auto" latinLnBrk="0" hangingPunct="1">
              <a:lnSpc>
                <a:spcPct val="130000"/>
              </a:lnSpc>
              <a:spcBef>
                <a:spcPts val="600"/>
              </a:spcBef>
              <a:spcAft>
                <a:spcPts val="600"/>
              </a:spcAft>
              <a:buClr>
                <a:srgbClr val="000000"/>
              </a:buClr>
              <a:buSzPts val="1800"/>
              <a:buFont typeface="Arial"/>
              <a:buNone/>
              <a:tabLst/>
              <a:defRPr/>
            </a:pPr>
            <a:r>
              <a:rPr kumimoji="0" lang="en-US" sz="1600" b="1" i="1" u="none" strike="noStrike" kern="0" cap="none" spc="0" normalizeH="0" baseline="0" noProof="0">
                <a:ln>
                  <a:noFill/>
                </a:ln>
                <a:solidFill>
                  <a:srgbClr val="004AAD"/>
                </a:solidFill>
                <a:effectLst/>
                <a:uLnTx/>
                <a:uFillTx/>
                <a:latin typeface="Arial"/>
                <a:ea typeface="Calibri"/>
                <a:cs typeface="Calibri"/>
                <a:sym typeface="Calibri"/>
              </a:rPr>
              <a:t>In addition:</a:t>
            </a:r>
          </a:p>
          <a:p>
            <a:pPr marL="360000" marR="0" lvl="0" indent="-228600" algn="just" defTabSz="914400" rtl="0" eaLnBrk="1" fontAlgn="auto" latinLnBrk="0" hangingPunct="1">
              <a:lnSpc>
                <a:spcPct val="130000"/>
              </a:lnSpc>
              <a:spcBef>
                <a:spcPts val="600"/>
              </a:spcBef>
              <a:spcAft>
                <a:spcPts val="600"/>
              </a:spcAft>
              <a:buClr>
                <a:srgbClr val="000000"/>
              </a:buClr>
              <a:buSzPts val="1800"/>
              <a:buFont typeface="Arial"/>
              <a:buNone/>
              <a:tabLst/>
              <a:defRPr/>
            </a:pPr>
            <a:r>
              <a:rPr kumimoji="0" lang="en-US" sz="1600" b="0" i="0" u="none" strike="noStrike" kern="0" cap="none" spc="0" normalizeH="0" baseline="0" noProof="0">
                <a:ln>
                  <a:noFill/>
                </a:ln>
                <a:solidFill>
                  <a:srgbClr val="000000"/>
                </a:solidFill>
                <a:effectLst/>
                <a:uLnTx/>
                <a:uFillTx/>
                <a:latin typeface="Arial"/>
                <a:ea typeface="Calibri"/>
                <a:cs typeface="Calibri"/>
                <a:sym typeface="Calibri"/>
              </a:rPr>
              <a:t>  (5) Review and assess the technical capacity of the design, construction, installation units, equipment manufacturers, etc., where appropriate;</a:t>
            </a:r>
            <a:endPar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endParaRPr>
          </a:p>
          <a:p>
            <a:pPr marL="457200" marR="0" lvl="0" indent="-228600" algn="just" defTabSz="914400" rtl="0" eaLnBrk="1" fontAlgn="auto" latinLnBrk="0" hangingPunct="1">
              <a:lnSpc>
                <a:spcPct val="130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(6) Evaluate and compare the system design solutions, key technology and process options, and equipment choices presented in the feasibility study report; verify the reasons for selecting the system design, technology, processes, and equipment; assess the compatibility of the technology with existing systems; review and verify changes in specifications and indicators (of technology, processes, equipment, systems, products, production capacity) before and after the sub-project;</a:t>
            </a:r>
            <a:endParaRPr kumimoji="0" lang="vi-VN" altLang="en-US" sz="1600" b="0" i="0" u="none" strike="noStrike" kern="0" cap="none" spc="0" normalizeH="0" baseline="0" noProof="0">
              <a:ln>
                <a:noFill/>
              </a:ln>
              <a:solidFill>
                <a:srgbClr val="000000"/>
              </a:solidFill>
              <a:effectLst/>
              <a:uLnTx/>
              <a:uFillTx/>
              <a:latin typeface="Times New Roman" panose="02020603050405020304" pitchFamily="18" charset="0"/>
              <a:ea typeface="Calibri"/>
              <a:cs typeface="Calibri"/>
              <a:sym typeface="Calibri"/>
            </a:endParaRPr>
          </a:p>
          <a:p>
            <a:pPr marL="457200" marR="0" lvl="0" indent="-228600" algn="just" defTabSz="914400" rtl="0" eaLnBrk="1" fontAlgn="auto" latinLnBrk="0" hangingPunct="1">
              <a:lnSpc>
                <a:spcPct val="114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a:ln>
                  <a:noFill/>
                </a:ln>
                <a:solidFill>
                  <a:srgbClr val="000000"/>
                </a:solidFill>
                <a:effectLst/>
                <a:uLnTx/>
                <a:uFillTx/>
                <a:latin typeface="Arial"/>
                <a:ea typeface="Calibri"/>
                <a:cs typeface="Calibri"/>
                <a:sym typeface="Calibri"/>
              </a:rPr>
              <a:t>(7) Review and validate the baseline energy efficiency (before the sub-project) and the consumption scenario within the boundaries of the sub-project;</a:t>
            </a:r>
            <a:endParaRPr kumimoji="0" lang="vi-VN" altLang="en-US" sz="16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Calibri"/>
              <a:sym typeface="Calibri"/>
            </a:endParaRPr>
          </a:p>
        </p:txBody>
      </p:sp>
      <p:sp>
        <p:nvSpPr>
          <p:cNvPr id="7" name="Title 2">
            <a:extLst>
              <a:ext uri="{FF2B5EF4-FFF2-40B4-BE49-F238E27FC236}">
                <a16:creationId xmlns:a16="http://schemas.microsoft.com/office/drawing/2014/main" id="{E091AD1B-FDA3-C22A-175E-99C293426DA3}"/>
              </a:ext>
            </a:extLst>
          </p:cNvPr>
          <p:cNvSpPr txBox="1">
            <a:spLocks/>
          </p:cNvSpPr>
          <p:nvPr/>
        </p:nvSpPr>
        <p:spPr>
          <a:xfrm>
            <a:off x="836488" y="1238805"/>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868614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4E04660D-5644-2216-F0CD-CC6D158A09BC}"/>
              </a:ext>
            </a:extLst>
          </p:cNvPr>
          <p:cNvSpPr txBox="1">
            <a:spLocks/>
          </p:cNvSpPr>
          <p:nvPr/>
        </p:nvSpPr>
        <p:spPr>
          <a:xfrm>
            <a:off x="1397012" y="2328950"/>
            <a:ext cx="9688803" cy="3938286"/>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just" defTabSz="914400" rtl="0" eaLnBrk="1" fontAlgn="auto" latinLnBrk="0" hangingPunct="1">
              <a:lnSpc>
                <a:spcPct val="114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dirty="0">
                <a:ln>
                  <a:noFill/>
                </a:ln>
                <a:solidFill>
                  <a:schemeClr val="tx1"/>
                </a:solidFill>
                <a:effectLst/>
                <a:uLnTx/>
                <a:uFillTx/>
                <a:latin typeface="Arial"/>
                <a:ea typeface="Calibri"/>
                <a:cs typeface="Calibri"/>
                <a:sym typeface="Calibri"/>
              </a:rPr>
              <a:t>(8) Identify and validate the overall improvements in energy efficiency and energy savings resulting from the sub-project, as well as the key components of energy efficiency improvements and energy savings in terms of technology, processes, and equipment;</a:t>
            </a:r>
            <a:endParaRPr kumimoji="0" lang="vi-V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Calibri"/>
              <a:cs typeface="Calibri"/>
              <a:sym typeface="Calibri"/>
            </a:endParaRPr>
          </a:p>
          <a:p>
            <a:pPr marL="457200" marR="0" lvl="0" indent="-228600" algn="just" defTabSz="914400" rtl="0" eaLnBrk="1" fontAlgn="auto" latinLnBrk="0" hangingPunct="1">
              <a:lnSpc>
                <a:spcPct val="114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dirty="0">
                <a:ln>
                  <a:noFill/>
                </a:ln>
                <a:solidFill>
                  <a:schemeClr val="tx1"/>
                </a:solidFill>
                <a:effectLst/>
                <a:uLnTx/>
                <a:uFillTx/>
                <a:latin typeface="Arial"/>
                <a:ea typeface="Calibri"/>
                <a:cs typeface="Calibri"/>
                <a:sym typeface="Calibri"/>
              </a:rPr>
              <a:t>(9) Review and validate technical risks and risk mitigation measures;</a:t>
            </a:r>
            <a:endParaRPr kumimoji="0" lang="vi-V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Calibri"/>
              <a:cs typeface="Calibri"/>
              <a:sym typeface="Calibri"/>
            </a:endParaRPr>
          </a:p>
          <a:p>
            <a:pPr marL="457200" marR="0" lvl="0" indent="-228600" algn="just" defTabSz="914400" rtl="0" eaLnBrk="1" fontAlgn="auto" latinLnBrk="0" hangingPunct="1">
              <a:lnSpc>
                <a:spcPct val="114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dirty="0">
                <a:ln>
                  <a:noFill/>
                </a:ln>
                <a:solidFill>
                  <a:schemeClr val="tx1"/>
                </a:solidFill>
                <a:effectLst/>
                <a:uLnTx/>
                <a:uFillTx/>
                <a:latin typeface="Arial"/>
                <a:ea typeface="Calibri"/>
                <a:cs typeface="Calibri"/>
                <a:sym typeface="Calibri"/>
              </a:rPr>
              <a:t>(10) Review and validate the technical feasibility of the implementation plan;</a:t>
            </a:r>
            <a:endParaRPr kumimoji="0" lang="vi-VN" altLang="en-US" sz="1600" b="0" i="0" u="none" strike="noStrike" kern="0" cap="none" spc="0" normalizeH="0" baseline="0" noProof="0" dirty="0">
              <a:ln>
                <a:noFill/>
              </a:ln>
              <a:solidFill>
                <a:schemeClr val="tx1"/>
              </a:solidFill>
              <a:effectLst/>
              <a:uLnTx/>
              <a:uFillTx/>
              <a:latin typeface="Times New Roman" panose="02020603050405020304" pitchFamily="18" charset="0"/>
              <a:ea typeface="Calibri"/>
              <a:cs typeface="Calibri"/>
              <a:sym typeface="Calibri"/>
            </a:endParaRPr>
          </a:p>
          <a:p>
            <a:pPr marL="457200" marR="0" lvl="0" indent="-228600" algn="just" defTabSz="914400" rtl="0" eaLnBrk="1" fontAlgn="auto" latinLnBrk="0" hangingPunct="1">
              <a:lnSpc>
                <a:spcPct val="114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dirty="0">
                <a:ln>
                  <a:noFill/>
                </a:ln>
                <a:solidFill>
                  <a:schemeClr val="tx1"/>
                </a:solidFill>
                <a:effectLst/>
                <a:uLnTx/>
                <a:uFillTx/>
                <a:latin typeface="Arial"/>
                <a:ea typeface="Calibri"/>
                <a:cs typeface="Calibri"/>
                <a:sym typeface="Calibri"/>
              </a:rPr>
              <a:t>(11) Review and validate the estimated investment cost of the sub-project (including analysis of cost components).</a:t>
            </a:r>
          </a:p>
          <a:p>
            <a:pPr marL="457200" marR="0" lvl="0" indent="-228600" algn="just" defTabSz="914400" rtl="0" eaLnBrk="1" fontAlgn="auto" latinLnBrk="0" hangingPunct="1">
              <a:lnSpc>
                <a:spcPct val="114000"/>
              </a:lnSpc>
              <a:spcBef>
                <a:spcPts val="600"/>
              </a:spcBef>
              <a:spcAft>
                <a:spcPts val="600"/>
              </a:spcAft>
              <a:buClr>
                <a:srgbClr val="000000"/>
              </a:buClr>
              <a:buSzPts val="1800"/>
              <a:buFont typeface="Arial"/>
              <a:buNone/>
              <a:tabLst/>
              <a:defRPr/>
            </a:pPr>
            <a:r>
              <a:rPr kumimoji="0" lang="en-US" altLang="en-US" sz="16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Calibri"/>
              </a:rPr>
              <a:t>(12) Review the completeness of legal documents in the project dossier (Environmental License, Fire Prevention &amp; Fighting Certificate, Product Certification, and other relevant legal approvals). If any legal requirements for credit/investment arise, these must be documented and recommended in the appraisal report to ensure overall compliance.</a:t>
            </a:r>
            <a:endParaRPr kumimoji="0" lang="vi-VN" altLang="en-US" sz="16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Calibri"/>
            </a:endParaRPr>
          </a:p>
        </p:txBody>
      </p:sp>
      <p:sp>
        <p:nvSpPr>
          <p:cNvPr id="7" name="Title 2">
            <a:extLst>
              <a:ext uri="{FF2B5EF4-FFF2-40B4-BE49-F238E27FC236}">
                <a16:creationId xmlns:a16="http://schemas.microsoft.com/office/drawing/2014/main" id="{345BF7D0-9181-94B3-3815-DDF06A88F657}"/>
              </a:ext>
            </a:extLst>
          </p:cNvPr>
          <p:cNvSpPr txBox="1">
            <a:spLocks/>
          </p:cNvSpPr>
          <p:nvPr/>
        </p:nvSpPr>
        <p:spPr>
          <a:xfrm>
            <a:off x="877585" y="1269628"/>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1328441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26131F6-FF78-37F2-EFC0-521958B7013C}"/>
              </a:ext>
            </a:extLst>
          </p:cNvPr>
          <p:cNvSpPr txBox="1">
            <a:spLocks/>
          </p:cNvSpPr>
          <p:nvPr/>
        </p:nvSpPr>
        <p:spPr>
          <a:xfrm>
            <a:off x="756007" y="2015843"/>
            <a:ext cx="10515600" cy="4351338"/>
          </a:xfrm>
          <a:prstGeom prst="rect">
            <a:avLst/>
          </a:prstGeom>
          <a:solidFill>
            <a:srgbClr val="FFFFFF"/>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14350" marR="0" lvl="0" indent="-285750" algn="just" defTabSz="914400" rtl="0" eaLnBrk="1" fontAlgn="auto" latinLnBrk="0" hangingPunct="1">
              <a:lnSpc>
                <a:spcPct val="130000"/>
              </a:lnSpc>
              <a:spcBef>
                <a:spcPts val="1200"/>
              </a:spcBef>
              <a:spcAft>
                <a:spcPts val="600"/>
              </a:spcAft>
              <a:buClr>
                <a:srgbClr val="000000"/>
              </a:buClr>
              <a:buSzPts val="1800"/>
              <a:buFont typeface="Arial" panose="020B0604020202020204" pitchFamily="34" charset="0"/>
              <a:buChar char="•"/>
              <a:tabLst/>
              <a:defRPr/>
            </a:pPr>
            <a:r>
              <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rPr>
              <a:t>During the appraisal process, the PFI will conduct a technical assessment of the sub-project. Upon receiving the relevant documents from the IE, the PFI will perform the technical assessment of the sub-project with the support of a technical expert, an energy audit expert, and an environmental expert. These experts must have experience relevant to the specific type of project: Industrial Sub-projects, ESCO Sub-projects, or Building Sub-projects.</a:t>
            </a:r>
          </a:p>
          <a:p>
            <a:pPr marL="514350" marR="0" lvl="0" indent="-285750" algn="just" defTabSz="914400" rtl="0" eaLnBrk="1" fontAlgn="auto" latinLnBrk="0" hangingPunct="1">
              <a:lnSpc>
                <a:spcPct val="130000"/>
              </a:lnSpc>
              <a:spcBef>
                <a:spcPts val="1200"/>
              </a:spcBef>
              <a:spcAft>
                <a:spcPts val="600"/>
              </a:spcAft>
              <a:buClr>
                <a:srgbClr val="000000"/>
              </a:buClr>
              <a:buSzPts val="1800"/>
              <a:buFont typeface="Arial" panose="020B0604020202020204" pitchFamily="34" charset="0"/>
              <a:buChar char="•"/>
              <a:tabLst/>
              <a:defRPr/>
            </a:pPr>
            <a:r>
              <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rPr>
              <a:t>If the PFI lacks any of the required experts, it will hire external consultants with appropriate technical expertise and experience to conduct the technical assessment. The technical experts will also participate in and contribute to the financial analysis, as well as sub-project monitoring and reporting.</a:t>
            </a:r>
          </a:p>
          <a:p>
            <a:pPr marL="514350" marR="0" lvl="0" indent="-285750" algn="just" defTabSz="914400" rtl="0" eaLnBrk="1" fontAlgn="auto" latinLnBrk="0" hangingPunct="1">
              <a:lnSpc>
                <a:spcPct val="130000"/>
              </a:lnSpc>
              <a:spcBef>
                <a:spcPts val="1200"/>
              </a:spcBef>
              <a:spcAft>
                <a:spcPts val="600"/>
              </a:spcAft>
              <a:buClr>
                <a:srgbClr val="000000"/>
              </a:buClr>
              <a:buSzPts val="1800"/>
              <a:buFont typeface="Arial" panose="020B0604020202020204" pitchFamily="34" charset="0"/>
              <a:buChar char="•"/>
              <a:tabLst/>
              <a:defRPr/>
            </a:pPr>
            <a:r>
              <a:rPr kumimoji="0" lang="en-US" altLang="en-US" sz="1600" b="0" i="0" u="none" strike="noStrike" kern="0" cap="none" spc="0" normalizeH="0" baseline="0" noProof="0" dirty="0">
                <a:ln>
                  <a:noFill/>
                </a:ln>
                <a:solidFill>
                  <a:srgbClr val="000000"/>
                </a:solidFill>
                <a:effectLst/>
                <a:uLnTx/>
                <a:uFillTx/>
                <a:latin typeface="Arial"/>
                <a:ea typeface="Calibri"/>
                <a:cs typeface="Calibri"/>
                <a:sym typeface="Calibri"/>
              </a:rPr>
              <a:t>The technical assessment will be carried out by reviewing the feasibility study report, energy audit report, other relevant documents, as well as through field visits and interviews. The findings of the technical assessment will be included in the appraisal report.</a:t>
            </a:r>
            <a:endParaRPr kumimoji="0" lang="vi-VN" altLang="en-US" sz="16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Calibri"/>
              <a:sym typeface="Calibri"/>
            </a:endParaRPr>
          </a:p>
        </p:txBody>
      </p:sp>
      <p:sp>
        <p:nvSpPr>
          <p:cNvPr id="6" name="Title 2">
            <a:extLst>
              <a:ext uri="{FF2B5EF4-FFF2-40B4-BE49-F238E27FC236}">
                <a16:creationId xmlns:a16="http://schemas.microsoft.com/office/drawing/2014/main" id="{4F73095C-B2E9-F66E-BCAE-E13B026D9FBE}"/>
              </a:ext>
            </a:extLst>
          </p:cNvPr>
          <p:cNvSpPr txBox="1">
            <a:spLocks/>
          </p:cNvSpPr>
          <p:nvPr/>
        </p:nvSpPr>
        <p:spPr>
          <a:xfrm>
            <a:off x="908407" y="1228531"/>
            <a:ext cx="10515599"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2911832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554C029D-6DB7-0A3E-84E1-45E081511310}"/>
              </a:ext>
            </a:extLst>
          </p:cNvPr>
          <p:cNvSpPr txBox="1"/>
          <p:nvPr/>
        </p:nvSpPr>
        <p:spPr>
          <a:xfrm>
            <a:off x="1241859" y="1677892"/>
            <a:ext cx="10464411" cy="1107483"/>
          </a:xfrm>
          <a:prstGeom prst="rect">
            <a:avLst/>
          </a:prstGeom>
          <a:noFill/>
        </p:spPr>
        <p:txBody>
          <a:bodyPr wrap="square" rtlCol="0">
            <a:spAutoFit/>
          </a:bodyPr>
          <a:lstStyle/>
          <a:p>
            <a:pPr algn="just">
              <a:lnSpc>
                <a:spcPct val="120000"/>
              </a:lnSpc>
              <a:spcBef>
                <a:spcPts val="300"/>
              </a:spcBef>
              <a:spcAft>
                <a:spcPts val="300"/>
              </a:spcAft>
              <a:buClr>
                <a:srgbClr val="000000"/>
              </a:buClr>
              <a:buFont typeface="Arial"/>
              <a:buNone/>
              <a:defRPr/>
            </a:pPr>
            <a:r>
              <a:rPr lang="en-US" sz="1300" b="1" i="1" kern="0" dirty="0">
                <a:solidFill>
                  <a:srgbClr val="004AAD"/>
                </a:solidFill>
                <a:latin typeface="Arial"/>
                <a:cs typeface="Arial"/>
                <a:sym typeface="Arial"/>
              </a:rPr>
              <a:t>Evaluation Process and Procedures:</a:t>
            </a:r>
            <a:endParaRPr lang="vi-VN" sz="1300" i="1" kern="0" dirty="0">
              <a:solidFill>
                <a:srgbClr val="004AAD"/>
              </a:solidFill>
              <a:cs typeface="Arial"/>
              <a:sym typeface="Arial"/>
            </a:endParaRPr>
          </a:p>
          <a:p>
            <a:pPr algn="just">
              <a:lnSpc>
                <a:spcPct val="120000"/>
              </a:lnSpc>
              <a:spcBef>
                <a:spcPts val="300"/>
              </a:spcBef>
              <a:spcAft>
                <a:spcPts val="300"/>
              </a:spcAft>
              <a:buClr>
                <a:srgbClr val="000000"/>
              </a:buClr>
              <a:buFont typeface="Arial"/>
              <a:buNone/>
              <a:defRPr/>
            </a:pPr>
            <a:r>
              <a:rPr lang="en-US" sz="1300" kern="0" dirty="0">
                <a:solidFill>
                  <a:srgbClr val="000000"/>
                </a:solidFill>
                <a:latin typeface="Arial"/>
                <a:cs typeface="Arial"/>
                <a:sym typeface="Arial"/>
              </a:rPr>
              <a:t>Potential IEs (Industrial Enterprises) seeking funding for energy efficiency (EE) sub-projects must submit a Loan Application File to the PFI (Participating Financial Institution). In addition to the PFI’s standard information requirements for loan applications, the loan application file for an EE sub-project must include the following information:</a:t>
            </a:r>
          </a:p>
        </p:txBody>
      </p:sp>
      <p:grpSp>
        <p:nvGrpSpPr>
          <p:cNvPr id="22" name="Group 21">
            <a:extLst>
              <a:ext uri="{FF2B5EF4-FFF2-40B4-BE49-F238E27FC236}">
                <a16:creationId xmlns:a16="http://schemas.microsoft.com/office/drawing/2014/main" id="{4C397EA0-9F75-EF74-5170-0B5962F0531C}"/>
              </a:ext>
            </a:extLst>
          </p:cNvPr>
          <p:cNvGrpSpPr/>
          <p:nvPr/>
        </p:nvGrpSpPr>
        <p:grpSpPr>
          <a:xfrm>
            <a:off x="1986337" y="2872725"/>
            <a:ext cx="8219325" cy="3815751"/>
            <a:chOff x="1359517" y="1739039"/>
            <a:chExt cx="9357457" cy="4651887"/>
          </a:xfrm>
        </p:grpSpPr>
        <p:grpSp>
          <p:nvGrpSpPr>
            <p:cNvPr id="23" name="Group 22">
              <a:extLst>
                <a:ext uri="{FF2B5EF4-FFF2-40B4-BE49-F238E27FC236}">
                  <a16:creationId xmlns:a16="http://schemas.microsoft.com/office/drawing/2014/main" id="{4969F0B2-EF51-B76B-D0CC-FA028FF75142}"/>
                </a:ext>
              </a:extLst>
            </p:cNvPr>
            <p:cNvGrpSpPr/>
            <p:nvPr/>
          </p:nvGrpSpPr>
          <p:grpSpPr>
            <a:xfrm>
              <a:off x="1391412" y="1739039"/>
              <a:ext cx="9325562" cy="4293019"/>
              <a:chOff x="1391412" y="1739039"/>
              <a:chExt cx="9325562" cy="4293019"/>
            </a:xfrm>
          </p:grpSpPr>
          <p:grpSp>
            <p:nvGrpSpPr>
              <p:cNvPr id="27" name="Group 26">
                <a:extLst>
                  <a:ext uri="{FF2B5EF4-FFF2-40B4-BE49-F238E27FC236}">
                    <a16:creationId xmlns:a16="http://schemas.microsoft.com/office/drawing/2014/main" id="{AD8B52DA-E6CA-5523-B987-2B3AED7B2216}"/>
                  </a:ext>
                </a:extLst>
              </p:cNvPr>
              <p:cNvGrpSpPr/>
              <p:nvPr/>
            </p:nvGrpSpPr>
            <p:grpSpPr>
              <a:xfrm>
                <a:off x="1650637" y="5468316"/>
                <a:ext cx="9066335" cy="563742"/>
                <a:chOff x="369517" y="2698883"/>
                <a:chExt cx="9323438" cy="681859"/>
              </a:xfrm>
            </p:grpSpPr>
            <p:sp>
              <p:nvSpPr>
                <p:cNvPr id="35" name="Rectangle: Top Corners Rounded 20">
                  <a:extLst>
                    <a:ext uri="{FF2B5EF4-FFF2-40B4-BE49-F238E27FC236}">
                      <a16:creationId xmlns:a16="http://schemas.microsoft.com/office/drawing/2014/main" id="{A2E76183-A90B-9421-3265-528AC2FA2437}"/>
                    </a:ext>
                  </a:extLst>
                </p:cNvPr>
                <p:cNvSpPr/>
                <p:nvPr/>
              </p:nvSpPr>
              <p:spPr>
                <a:xfrm rot="5400000">
                  <a:off x="4872703" y="-1439510"/>
                  <a:ext cx="681859" cy="895864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36" name="Rectangle: Top Corners Rounded 6">
                  <a:extLst>
                    <a:ext uri="{FF2B5EF4-FFF2-40B4-BE49-F238E27FC236}">
                      <a16:creationId xmlns:a16="http://schemas.microsoft.com/office/drawing/2014/main" id="{1DDF9B11-7106-7BDA-26DC-CB62610D9755}"/>
                    </a:ext>
                  </a:extLst>
                </p:cNvPr>
                <p:cNvSpPr txBox="1"/>
                <p:nvPr/>
              </p:nvSpPr>
              <p:spPr>
                <a:xfrm>
                  <a:off x="369517" y="2732170"/>
                  <a:ext cx="8925359" cy="615287"/>
                </a:xfrm>
                <a:prstGeom prst="rect">
                  <a:avLst/>
                </a:prstGeom>
                <a:noFill/>
                <a:ln>
                  <a:noFill/>
                </a:ln>
                <a:effectLst/>
              </p:spPr>
              <p:txBody>
                <a:bodyPr spcFirstLastPara="0" vert="horz" wrap="square" lIns="128016" tIns="11430" rIns="11430" bIns="11430" numCol="1" spcCol="1270" anchor="ctr" anchorCtr="0">
                  <a:noAutofit/>
                </a:bodyPr>
                <a:lstStyle/>
                <a:p>
                  <a:pPr marL="360000" marR="0" lvl="0" indent="0" algn="just" defTabSz="914400" eaLnBrk="1" fontAlgn="auto" latinLnBrk="0" hangingPunct="1">
                    <a:lnSpc>
                      <a:spcPct val="120000"/>
                    </a:lnSpc>
                    <a:spcBef>
                      <a:spcPts val="300"/>
                    </a:spcBef>
                    <a:spcAft>
                      <a:spcPts val="300"/>
                    </a:spcAft>
                    <a:buClr>
                      <a:srgbClr val="000000"/>
                    </a:buClr>
                    <a:buSzTx/>
                    <a:buFont typeface="Arial"/>
                    <a:buNone/>
                    <a:tabLst/>
                    <a:defRPr/>
                  </a:pPr>
                  <a:r>
                    <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(6) Total investment estimate and financial plan.</a:t>
                  </a:r>
                  <a:endParaRPr kumimoji="0" lang="vi-VN" sz="1500" b="0" i="0" u="none" strike="noStrike" kern="0" cap="none" spc="0" normalizeH="0" baseline="0" noProof="0" dirty="0">
                    <a:ln>
                      <a:noFill/>
                    </a:ln>
                    <a:solidFill>
                      <a:srgbClr val="000000">
                        <a:hueOff val="0"/>
                        <a:satOff val="0"/>
                        <a:lumOff val="0"/>
                        <a:alphaOff val="0"/>
                      </a:srgbClr>
                    </a:solidFill>
                    <a:effectLst/>
                    <a:uLnTx/>
                    <a:uFillTx/>
                    <a:latin typeface="Arial" panose="020B0604020202020204" pitchFamily="34" charset="0"/>
                    <a:ea typeface="+mn-ea"/>
                    <a:cs typeface="+mn-cs"/>
                    <a:sym typeface="Arial"/>
                  </a:endParaRPr>
                </a:p>
              </p:txBody>
            </p:sp>
          </p:grpSp>
          <p:graphicFrame>
            <p:nvGraphicFramePr>
              <p:cNvPr id="28" name="Diagram 27">
                <a:extLst>
                  <a:ext uri="{FF2B5EF4-FFF2-40B4-BE49-F238E27FC236}">
                    <a16:creationId xmlns:a16="http://schemas.microsoft.com/office/drawing/2014/main" id="{CC6E26FD-FF65-986F-0E66-03E5DF61DBD3}"/>
                  </a:ext>
                </a:extLst>
              </p:cNvPr>
              <p:cNvGraphicFramePr/>
              <p:nvPr>
                <p:extLst>
                  <p:ext uri="{D42A27DB-BD31-4B8C-83A1-F6EECF244321}">
                    <p14:modId xmlns:p14="http://schemas.microsoft.com/office/powerpoint/2010/main" val="710322808"/>
                  </p:ext>
                </p:extLst>
              </p:nvPr>
            </p:nvGraphicFramePr>
            <p:xfrm>
              <a:off x="1392606" y="1739039"/>
              <a:ext cx="9324368" cy="3145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9" name="Group 28">
                <a:extLst>
                  <a:ext uri="{FF2B5EF4-FFF2-40B4-BE49-F238E27FC236}">
                    <a16:creationId xmlns:a16="http://schemas.microsoft.com/office/drawing/2014/main" id="{BC016EDA-95E4-7E2D-57D5-2D5633B87E5E}"/>
                  </a:ext>
                </a:extLst>
              </p:cNvPr>
              <p:cNvGrpSpPr/>
              <p:nvPr/>
            </p:nvGrpSpPr>
            <p:grpSpPr>
              <a:xfrm>
                <a:off x="1650637" y="4713331"/>
                <a:ext cx="9042443" cy="609406"/>
                <a:chOff x="342607" y="2698883"/>
                <a:chExt cx="9350348" cy="681859"/>
              </a:xfrm>
            </p:grpSpPr>
            <p:sp>
              <p:nvSpPr>
                <p:cNvPr id="33" name="Rectangle: Top Corners Rounded 12">
                  <a:extLst>
                    <a:ext uri="{FF2B5EF4-FFF2-40B4-BE49-F238E27FC236}">
                      <a16:creationId xmlns:a16="http://schemas.microsoft.com/office/drawing/2014/main" id="{8680FD90-7DB8-8C36-334A-326C49AB38BF}"/>
                    </a:ext>
                  </a:extLst>
                </p:cNvPr>
                <p:cNvSpPr/>
                <p:nvPr/>
              </p:nvSpPr>
              <p:spPr>
                <a:xfrm rot="5400000">
                  <a:off x="4872703" y="-1439510"/>
                  <a:ext cx="681859" cy="8958645"/>
                </a:xfrm>
                <a:prstGeom prst="round2SameRect">
                  <a:avLst/>
                </a:prstGeom>
                <a:solidFill>
                  <a:srgbClr val="FFFFFF">
                    <a:alpha val="90000"/>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endParaRPr>
                </a:p>
              </p:txBody>
            </p:sp>
            <p:sp>
              <p:nvSpPr>
                <p:cNvPr id="34" name="Rectangle: Top Corners Rounded 6">
                  <a:extLst>
                    <a:ext uri="{FF2B5EF4-FFF2-40B4-BE49-F238E27FC236}">
                      <a16:creationId xmlns:a16="http://schemas.microsoft.com/office/drawing/2014/main" id="{F87C73E9-9806-7CD0-9D8E-2EA796F6297F}"/>
                    </a:ext>
                  </a:extLst>
                </p:cNvPr>
                <p:cNvSpPr txBox="1"/>
                <p:nvPr/>
              </p:nvSpPr>
              <p:spPr>
                <a:xfrm>
                  <a:off x="342607" y="2740202"/>
                  <a:ext cx="8925359" cy="615287"/>
                </a:xfrm>
                <a:prstGeom prst="rect">
                  <a:avLst/>
                </a:prstGeom>
                <a:noFill/>
                <a:ln>
                  <a:noFill/>
                </a:ln>
                <a:effectLst/>
              </p:spPr>
              <p:txBody>
                <a:bodyPr spcFirstLastPara="0" vert="horz" wrap="square" lIns="128016" tIns="11430" rIns="11430" bIns="11430" numCol="1" spcCol="1270" anchor="ctr" anchorCtr="0">
                  <a:noAutofit/>
                </a:bodyPr>
                <a:lstStyle/>
                <a:p>
                  <a:pPr marL="360000" marR="0" lvl="0" indent="0" algn="just" defTabSz="914400" eaLnBrk="1" fontAlgn="auto" latinLnBrk="0" hangingPunct="1">
                    <a:lnSpc>
                      <a:spcPct val="120000"/>
                    </a:lnSpc>
                    <a:spcBef>
                      <a:spcPts val="300"/>
                    </a:spcBef>
                    <a:spcAft>
                      <a:spcPts val="300"/>
                    </a:spcAft>
                    <a:buClr>
                      <a:srgbClr val="000000"/>
                    </a:buClr>
                    <a:buSzTx/>
                    <a:buFont typeface="Arial"/>
                    <a:buNone/>
                    <a:tabLst/>
                    <a:defRPr/>
                  </a:pPr>
                  <a:r>
                    <a:rPr kumimoji="0" lang="en-US" sz="1500" b="0" i="0" u="none" strike="noStrike" kern="0" cap="none" spc="0" normalizeH="0" baseline="0" noProof="0" dirty="0">
                      <a:ln>
                        <a:noFill/>
                      </a:ln>
                      <a:solidFill>
                        <a:srgbClr val="000000">
                          <a:hueOff val="0"/>
                          <a:satOff val="0"/>
                          <a:lumOff val="0"/>
                          <a:alphaOff val="0"/>
                        </a:srgbClr>
                      </a:solidFill>
                      <a:effectLst/>
                      <a:uLnTx/>
                      <a:uFillTx/>
                      <a:latin typeface="Arial"/>
                      <a:ea typeface="+mn-ea"/>
                      <a:cs typeface="+mn-cs"/>
                      <a:sym typeface="Arial"/>
                    </a:rPr>
                    <a:t>(5) Environmental impact assessment, and required government approval status (if applicable).</a:t>
                  </a:r>
                </a:p>
              </p:txBody>
            </p:sp>
          </p:grpSp>
          <p:grpSp>
            <p:nvGrpSpPr>
              <p:cNvPr id="30" name="Group 29">
                <a:extLst>
                  <a:ext uri="{FF2B5EF4-FFF2-40B4-BE49-F238E27FC236}">
                    <a16:creationId xmlns:a16="http://schemas.microsoft.com/office/drawing/2014/main" id="{D180C9A0-EC97-B5EF-3C42-AE25DF074F38}"/>
                  </a:ext>
                </a:extLst>
              </p:cNvPr>
              <p:cNvGrpSpPr/>
              <p:nvPr/>
            </p:nvGrpSpPr>
            <p:grpSpPr>
              <a:xfrm>
                <a:off x="1391412" y="4737710"/>
                <a:ext cx="630028" cy="900041"/>
                <a:chOff x="1" y="2242895"/>
                <a:chExt cx="630028" cy="900041"/>
              </a:xfrm>
            </p:grpSpPr>
            <p:sp>
              <p:nvSpPr>
                <p:cNvPr id="31" name="Chevron 58">
                  <a:extLst>
                    <a:ext uri="{FF2B5EF4-FFF2-40B4-BE49-F238E27FC236}">
                      <a16:creationId xmlns:a16="http://schemas.microsoft.com/office/drawing/2014/main" id="{EB01F51A-E4C3-C8D1-53E0-71D3FF7B4256}"/>
                    </a:ext>
                  </a:extLst>
                </p:cNvPr>
                <p:cNvSpPr/>
                <p:nvPr/>
              </p:nvSpPr>
              <p:spPr>
                <a:xfrm rot="5400000">
                  <a:off x="-135006" y="2377902"/>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2" name="Chevron 4">
                  <a:extLst>
                    <a:ext uri="{FF2B5EF4-FFF2-40B4-BE49-F238E27FC236}">
                      <a16:creationId xmlns:a16="http://schemas.microsoft.com/office/drawing/2014/main" id="{3757BA97-8BF1-5E4D-05AE-507DE7B2EF44}"/>
                    </a:ext>
                  </a:extLst>
                </p:cNvPr>
                <p:cNvSpPr txBox="1"/>
                <p:nvPr/>
              </p:nvSpPr>
              <p:spPr>
                <a:xfrm>
                  <a:off x="1" y="2557909"/>
                  <a:ext cx="630028" cy="270013"/>
                </a:xfrm>
                <a:prstGeom prst="rect">
                  <a:avLst/>
                </a:prstGeom>
                <a:noFill/>
                <a:ln>
                  <a:noFill/>
                </a:ln>
                <a:effectLst/>
              </p:spPr>
              <p:txBody>
                <a:bodyPr spcFirstLastPara="0" vert="horz" wrap="square" lIns="11430" tIns="11430" rIns="11430" bIns="11430" numCol="1" spcCol="1270" anchor="ctr" anchorCtr="0">
                  <a:noAutofit/>
                </a:bodyPr>
                <a:lstStyle/>
                <a:p>
                  <a:pPr marL="0" marR="0" lvl="0" indent="0" algn="ctr" defTabSz="800100" eaLnBrk="1" fontAlgn="auto" latinLnBrk="0" hangingPunct="1">
                    <a:lnSpc>
                      <a:spcPct val="90000"/>
                    </a:lnSpc>
                    <a:spcBef>
                      <a:spcPct val="0"/>
                    </a:spcBef>
                    <a:spcAft>
                      <a:spcPct val="35000"/>
                    </a:spcAft>
                    <a:buClr>
                      <a:srgbClr val="000000"/>
                    </a:buClr>
                    <a:buSzTx/>
                    <a:buFont typeface="Arial"/>
                    <a:buNone/>
                    <a:tabLst/>
                    <a:defRPr/>
                  </a:pPr>
                  <a:endParaRPr kumimoji="0" lang="en-US" sz="1500" b="0" i="0" u="none" strike="noStrike" kern="0" cap="none" spc="0" normalizeH="0" baseline="0" noProof="0" dirty="0">
                    <a:ln>
                      <a:noFill/>
                    </a:ln>
                    <a:solidFill>
                      <a:srgbClr val="FFFFFF"/>
                    </a:solidFill>
                    <a:effectLst/>
                    <a:uLnTx/>
                    <a:uFillTx/>
                    <a:latin typeface="Montserrat" panose="00000500000000000000" pitchFamily="2" charset="0"/>
                    <a:ea typeface="MS Mincho" panose="02020609040205080304" pitchFamily="49" charset="-128"/>
                    <a:cs typeface="Arial"/>
                    <a:sym typeface="Arial"/>
                  </a:endParaRPr>
                </a:p>
              </p:txBody>
            </p:sp>
          </p:grpSp>
        </p:grpSp>
        <p:grpSp>
          <p:nvGrpSpPr>
            <p:cNvPr id="24" name="Group 23">
              <a:extLst>
                <a:ext uri="{FF2B5EF4-FFF2-40B4-BE49-F238E27FC236}">
                  <a16:creationId xmlns:a16="http://schemas.microsoft.com/office/drawing/2014/main" id="{5C81BDD1-CADA-05F6-DF28-C1778F71893F}"/>
                </a:ext>
              </a:extLst>
            </p:cNvPr>
            <p:cNvGrpSpPr/>
            <p:nvPr/>
          </p:nvGrpSpPr>
          <p:grpSpPr>
            <a:xfrm>
              <a:off x="1359517" y="5490885"/>
              <a:ext cx="630028" cy="900041"/>
              <a:chOff x="1" y="2242895"/>
              <a:chExt cx="630028" cy="900041"/>
            </a:xfrm>
          </p:grpSpPr>
          <p:sp>
            <p:nvSpPr>
              <p:cNvPr id="25" name="Chevron 61">
                <a:extLst>
                  <a:ext uri="{FF2B5EF4-FFF2-40B4-BE49-F238E27FC236}">
                    <a16:creationId xmlns:a16="http://schemas.microsoft.com/office/drawing/2014/main" id="{256D072B-818A-C6A3-94F2-F5C2D9BE1DED}"/>
                  </a:ext>
                </a:extLst>
              </p:cNvPr>
              <p:cNvSpPr/>
              <p:nvPr/>
            </p:nvSpPr>
            <p:spPr>
              <a:xfrm rot="5400000">
                <a:off x="-135006" y="2377902"/>
                <a:ext cx="900041" cy="630028"/>
              </a:xfrm>
              <a:prstGeom prst="chevron">
                <a:avLst/>
              </a:prstGeom>
              <a:solidFill>
                <a:srgbClr val="7CCA62">
                  <a:hueOff val="0"/>
                  <a:satOff val="0"/>
                  <a:lumOff val="0"/>
                  <a:alphaOff val="0"/>
                </a:srgbClr>
              </a:solidFill>
              <a:ln w="25400" cap="flat" cmpd="sng" algn="ctr">
                <a:solidFill>
                  <a:srgbClr val="7CCA62">
                    <a:hueOff val="0"/>
                    <a:satOff val="0"/>
                    <a:lumOff val="0"/>
                    <a:alphaOff val="0"/>
                  </a:srgbClr>
                </a:solidFill>
                <a:prstDash val="solid"/>
              </a:ln>
              <a:effectLst/>
            </p:spPr>
            <p:txBody>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6" name="Chevron 4">
                <a:extLst>
                  <a:ext uri="{FF2B5EF4-FFF2-40B4-BE49-F238E27FC236}">
                    <a16:creationId xmlns:a16="http://schemas.microsoft.com/office/drawing/2014/main" id="{169762A8-1323-FDA9-22A7-0B16236762A3}"/>
                  </a:ext>
                </a:extLst>
              </p:cNvPr>
              <p:cNvSpPr txBox="1"/>
              <p:nvPr/>
            </p:nvSpPr>
            <p:spPr>
              <a:xfrm>
                <a:off x="1" y="2557909"/>
                <a:ext cx="630028" cy="270013"/>
              </a:xfrm>
              <a:prstGeom prst="rect">
                <a:avLst/>
              </a:prstGeom>
              <a:noFill/>
              <a:ln>
                <a:noFill/>
              </a:ln>
              <a:effectLst/>
            </p:spPr>
            <p:txBody>
              <a:bodyPr spcFirstLastPara="0" vert="horz" wrap="square" lIns="11430" tIns="11430" rIns="11430" bIns="11430" numCol="1" spcCol="1270" anchor="ctr" anchorCtr="0">
                <a:noAutofit/>
              </a:bodyPr>
              <a:lstStyle/>
              <a:p>
                <a:pPr marL="0" marR="0" lvl="0" indent="0" algn="ctr" defTabSz="800100" eaLnBrk="1" fontAlgn="auto" latinLnBrk="0" hangingPunct="1">
                  <a:lnSpc>
                    <a:spcPct val="90000"/>
                  </a:lnSpc>
                  <a:spcBef>
                    <a:spcPct val="0"/>
                  </a:spcBef>
                  <a:spcAft>
                    <a:spcPct val="35000"/>
                  </a:spcAft>
                  <a:buClr>
                    <a:srgbClr val="000000"/>
                  </a:buClr>
                  <a:buSzTx/>
                  <a:buFont typeface="Arial"/>
                  <a:buNone/>
                  <a:tabLst/>
                  <a:defRPr/>
                </a:pPr>
                <a:endParaRPr kumimoji="0" lang="en-US" sz="1500" b="0" i="0" u="none" strike="noStrike" kern="0" cap="none" spc="0" normalizeH="0" baseline="0" noProof="0" dirty="0">
                  <a:ln>
                    <a:noFill/>
                  </a:ln>
                  <a:solidFill>
                    <a:srgbClr val="FFFFFF"/>
                  </a:solidFill>
                  <a:effectLst/>
                  <a:uLnTx/>
                  <a:uFillTx/>
                  <a:latin typeface="Montserrat" panose="00000500000000000000" pitchFamily="2" charset="0"/>
                  <a:ea typeface="MS Mincho" panose="02020609040205080304" pitchFamily="49" charset="-128"/>
                  <a:cs typeface="Arial"/>
                  <a:sym typeface="Arial"/>
                </a:endParaRPr>
              </a:p>
            </p:txBody>
          </p:sp>
        </p:grpSp>
      </p:grpSp>
      <p:sp>
        <p:nvSpPr>
          <p:cNvPr id="37" name="Title 2">
            <a:extLst>
              <a:ext uri="{FF2B5EF4-FFF2-40B4-BE49-F238E27FC236}">
                <a16:creationId xmlns:a16="http://schemas.microsoft.com/office/drawing/2014/main" id="{28A6CEAF-9701-3A17-2CCC-C1499983E619}"/>
              </a:ext>
            </a:extLst>
          </p:cNvPr>
          <p:cNvSpPr txBox="1">
            <a:spLocks/>
          </p:cNvSpPr>
          <p:nvPr/>
        </p:nvSpPr>
        <p:spPr>
          <a:xfrm>
            <a:off x="1075103" y="1164235"/>
            <a:ext cx="9957484" cy="491084"/>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altLang="en-US" sz="2500" b="1" i="0" u="none" strike="noStrike" kern="0" cap="none" spc="0" normalizeH="0" baseline="0" noProof="0" dirty="0">
                <a:ln>
                  <a:noFill/>
                </a:ln>
                <a:solidFill>
                  <a:srgbClr val="FFFFFF"/>
                </a:solidFill>
                <a:effectLst/>
                <a:uLnTx/>
                <a:uFillTx/>
                <a:latin typeface="Arial"/>
                <a:cs typeface="Arial"/>
                <a:sym typeface="Arial"/>
              </a:rPr>
              <a:t>Technical assessment for energy efficiency sub-projects</a:t>
            </a:r>
            <a:endParaRPr kumimoji="0" lang="en-US" sz="2500" b="1" i="0" u="none" strike="noStrike" kern="0" cap="none" spc="0" normalizeH="0" baseline="0" noProof="0" dirty="0">
              <a:ln>
                <a:noFill/>
              </a:ln>
              <a:solidFill>
                <a:srgbClr val="FFFFFF"/>
              </a:solidFill>
              <a:effectLst/>
              <a:uLnTx/>
              <a:uFillTx/>
              <a:latin typeface="Arial"/>
              <a:cs typeface="Arial"/>
              <a:sym typeface="Arial"/>
            </a:endParaRPr>
          </a:p>
        </p:txBody>
      </p:sp>
    </p:spTree>
    <p:extLst>
      <p:ext uri="{BB962C8B-B14F-4D97-AF65-F5344CB8AC3E}">
        <p14:creationId xmlns:p14="http://schemas.microsoft.com/office/powerpoint/2010/main" val="35009329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TotalTime>
  <Words>7416</Words>
  <Application>Microsoft Office PowerPoint</Application>
  <PresentationFormat>Widescreen</PresentationFormat>
  <Paragraphs>1487</Paragraphs>
  <Slides>57</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57</vt:i4>
      </vt:variant>
    </vt:vector>
  </HeadingPairs>
  <TitlesOfParts>
    <vt:vector size="68" baseType="lpstr">
      <vt:lpstr>Arial</vt:lpstr>
      <vt:lpstr>Arial,Bold</vt:lpstr>
      <vt:lpstr>Calibri</vt:lpstr>
      <vt:lpstr>Cambria Math</vt:lpstr>
      <vt:lpstr>Courier New</vt:lpstr>
      <vt:lpstr>Montserrat</vt:lpstr>
      <vt:lpstr>Noto Sans Symbols</vt:lpstr>
      <vt:lpstr>quote-cjk-patch</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15</cp:revision>
  <dcterms:created xsi:type="dcterms:W3CDTF">2024-10-28T02:26:51Z</dcterms:created>
  <dcterms:modified xsi:type="dcterms:W3CDTF">2025-12-26T07:09:26Z</dcterms:modified>
</cp:coreProperties>
</file>