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8" roundtripDataSignature="AMtx7miMJadl1hCTMXEQqlOz7QxqLgtNt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E628D85-52C6-4A3C-A9CF-C6DC4C16BB8B}">
  <a:tblStyle styleId="{9E628D85-52C6-4A3C-A9CF-C6DC4C16BB8B}"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schemas.openxmlformats.org/officeDocument/2006/relationships/slide" Target="slides/slide37.xml"/><Relationship Id="rId41" Type="http://schemas.openxmlformats.org/officeDocument/2006/relationships/slide" Target="slides/slide36.xml"/><Relationship Id="rId22" Type="http://schemas.openxmlformats.org/officeDocument/2006/relationships/slide" Target="slides/slide17.xml"/><Relationship Id="rId44" Type="http://schemas.openxmlformats.org/officeDocument/2006/relationships/slide" Target="slides/slide39.xml"/><Relationship Id="rId21" Type="http://schemas.openxmlformats.org/officeDocument/2006/relationships/slide" Target="slides/slide16.xml"/><Relationship Id="rId43" Type="http://schemas.openxmlformats.org/officeDocument/2006/relationships/slide" Target="slides/slide38.xml"/><Relationship Id="rId24" Type="http://schemas.openxmlformats.org/officeDocument/2006/relationships/slide" Target="slides/slide19.xml"/><Relationship Id="rId46" Type="http://schemas.openxmlformats.org/officeDocument/2006/relationships/slide" Target="slides/slide41.xml"/><Relationship Id="rId23" Type="http://schemas.openxmlformats.org/officeDocument/2006/relationships/slide" Target="slides/slide18.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8" Type="http://customschemas.google.com/relationships/presentationmetadata" Target="metadata"/><Relationship Id="rId25" Type="http://schemas.openxmlformats.org/officeDocument/2006/relationships/slide" Target="slides/slide20.xml"/><Relationship Id="rId47" Type="http://schemas.openxmlformats.org/officeDocument/2006/relationships/slide" Target="slides/slide42.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2" name="Google Shape;6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5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1" name="Google Shape;121;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8" name="Google Shape;128;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5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6" name="Google Shape;136;p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5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1" name="Google Shape;141;p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5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9" name="Google Shape;149;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5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 name="Google Shape;155;p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5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0" name="Google Shape;160;p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6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7" name="Google Shape;167;p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6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In this lecture, the instructor introduces the overall computational framework of the template.</a:t>
            </a:r>
            <a:br>
              <a:rPr lang="en-US"/>
            </a:br>
            <a:r>
              <a:rPr b="0" i="0" lang="en-US" sz="1200" u="none" cap="none" strike="noStrike">
                <a:solidFill>
                  <a:schemeClr val="dk1"/>
                </a:solidFill>
                <a:latin typeface="Calibri"/>
                <a:ea typeface="Calibri"/>
                <a:cs typeface="Calibri"/>
                <a:sym typeface="Calibri"/>
              </a:rPr>
              <a:t>Subsequently, for each worksheet, the key indicators, calculation methods, and important points to note are presented.</a:t>
            </a:r>
            <a:br>
              <a:rPr lang="en-US"/>
            </a:br>
            <a:r>
              <a:rPr b="0" i="0" lang="en-US" sz="1200" u="none" cap="none" strike="noStrike">
                <a:solidFill>
                  <a:schemeClr val="dk1"/>
                </a:solidFill>
                <a:latin typeface="Calibri"/>
                <a:ea typeface="Calibri"/>
                <a:cs typeface="Calibri"/>
                <a:sym typeface="Calibri"/>
              </a:rPr>
              <a:t>Discussion questions are posed for each individual worksheet.</a:t>
            </a:r>
            <a:endParaRPr/>
          </a:p>
        </p:txBody>
      </p:sp>
      <p:sp>
        <p:nvSpPr>
          <p:cNvPr id="172" name="Google Shape;172;p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6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9" name="Google Shape;179;p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7" name="Google Shape;67;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6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The instructor explains the indicators in this table, the forecasting methods, etc</a:t>
            </a:r>
            <a:r>
              <a:rPr b="1" i="0" lang="en-US" sz="1200" u="none" cap="none" strike="noStrike">
                <a:solidFill>
                  <a:schemeClr val="dk1"/>
                </a:solidFill>
                <a:latin typeface="Calibri"/>
                <a:ea typeface="Calibri"/>
                <a:cs typeface="Calibri"/>
                <a:sym typeface="Calibri"/>
              </a:rPr>
              <a:t>.</a:t>
            </a:r>
            <a:endParaRPr/>
          </a:p>
        </p:txBody>
      </p:sp>
      <p:sp>
        <p:nvSpPr>
          <p:cNvPr id="186" name="Google Shape;186;p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6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The instructor explains the indicators in this table, the forecasting methods, etc</a:t>
            </a:r>
            <a:r>
              <a:rPr b="1" i="0" lang="en-US" sz="1200" u="none" cap="none" strike="noStrike">
                <a:solidFill>
                  <a:schemeClr val="dk1"/>
                </a:solidFill>
                <a:latin typeface="Calibri"/>
                <a:ea typeface="Calibri"/>
                <a:cs typeface="Calibri"/>
                <a:sym typeface="Calibri"/>
              </a:rPr>
              <a:t>.</a:t>
            </a:r>
            <a:endParaRPr/>
          </a:p>
        </p:txBody>
      </p:sp>
      <p:sp>
        <p:nvSpPr>
          <p:cNvPr id="193" name="Google Shape;193;p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6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0" name="Google Shape;200;p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6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The instructor explains the indicators in this section. There's no need to go into excessive technical detail; the goal is to help learners grasp the basic meaning and purpose of these indicators.</a:t>
            </a:r>
            <a:endParaRPr b="0"/>
          </a:p>
        </p:txBody>
      </p:sp>
      <p:sp>
        <p:nvSpPr>
          <p:cNvPr id="207" name="Google Shape;207;p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6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The instructor will explain the indicators in this section. The explanation does not need to be overly technical; the objective is to provide learners with a fundamental understanding of what these indicators mean.</a:t>
            </a:r>
            <a:endParaRPr b="0"/>
          </a:p>
        </p:txBody>
      </p:sp>
      <p:sp>
        <p:nvSpPr>
          <p:cNvPr id="214" name="Google Shape;214;p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6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1" name="Google Shape;221;p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6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The instructor explains the different interest rate options and capital structures</a:t>
            </a:r>
            <a:endParaRPr b="0"/>
          </a:p>
        </p:txBody>
      </p:sp>
      <p:sp>
        <p:nvSpPr>
          <p:cNvPr id="228" name="Google Shape;228;p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7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5" name="Google Shape;235;p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7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0" i="0" lang="en-US" sz="1200" u="none" cap="none" strike="noStrike">
                <a:solidFill>
                  <a:schemeClr val="dk1"/>
                </a:solidFill>
                <a:latin typeface="Calibri"/>
                <a:ea typeface="Calibri"/>
                <a:cs typeface="Calibri"/>
                <a:sym typeface="Calibri"/>
              </a:rPr>
              <a:t>The instructor explains the project cash flow indicators related to project benefits and facilitates discussion questions based on the content.</a:t>
            </a:r>
            <a:endParaRPr b="0"/>
          </a:p>
        </p:txBody>
      </p:sp>
      <p:sp>
        <p:nvSpPr>
          <p:cNvPr id="242" name="Google Shape;242;p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7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9" name="Google Shape;249;p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p4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4" name="Google Shape;74;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7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The instructor explains the project cash flow indicators related to project benefits and poses discussion questions based on the content.</a:t>
            </a:r>
            <a:endParaRPr b="0"/>
          </a:p>
        </p:txBody>
      </p:sp>
      <p:sp>
        <p:nvSpPr>
          <p:cNvPr id="256" name="Google Shape;256;p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7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3" name="Google Shape;263;p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7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0" name="Google Shape;270;p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7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7" name="Google Shape;277;p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7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4" name="Google Shape;284;p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7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1" name="Google Shape;291;p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7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8" name="Google Shape;298;p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8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5" name="Google Shape;305;p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8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2" name="Google Shape;312;p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8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7" name="Google Shape;317;p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p4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 name="Google Shape;81;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p8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4" name="Google Shape;324;p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8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1" name="Google Shape;331;p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8" name="Google Shape;338;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4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 name="Google Shape;86;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4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3" name="Google Shape;93;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5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0" name="Google Shape;100;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5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 name="Google Shape;107;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5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4" name="Google Shape;114;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10.png"/><Relationship Id="rId6"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3.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3.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3.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3.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3.pn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id="15" name="Google Shape;15;p39"/>
          <p:cNvPicPr preferRelativeResize="0"/>
          <p:nvPr/>
        </p:nvPicPr>
        <p:blipFill rotWithShape="1">
          <a:blip r:embed="rId2">
            <a:alphaModFix/>
          </a:blip>
          <a:srcRect b="0" l="0" r="0" t="0"/>
          <a:stretch/>
        </p:blipFill>
        <p:spPr>
          <a:xfrm>
            <a:off x="1083" y="0"/>
            <a:ext cx="12189834" cy="6858000"/>
          </a:xfrm>
          <a:prstGeom prst="rect">
            <a:avLst/>
          </a:prstGeom>
          <a:noFill/>
          <a:ln>
            <a:noFill/>
          </a:ln>
        </p:spPr>
      </p:pic>
      <p:sp>
        <p:nvSpPr>
          <p:cNvPr id="16" name="Google Shape;16;p39"/>
          <p:cNvSpPr/>
          <p:nvPr/>
        </p:nvSpPr>
        <p:spPr>
          <a:xfrm>
            <a:off x="1082" y="0"/>
            <a:ext cx="12190918" cy="5536248"/>
          </a:xfrm>
          <a:prstGeom prst="flowChartPunchedTape">
            <a:avLst/>
          </a:prstGeom>
          <a:gradFill>
            <a:gsLst>
              <a:gs pos="0">
                <a:srgbClr val="FFFFFF">
                  <a:alpha val="78823"/>
                </a:srgbClr>
              </a:gs>
              <a:gs pos="100000">
                <a:srgbClr val="FFFFFF">
                  <a:alpha val="29019"/>
                </a:srgbClr>
              </a:gs>
            </a:gsLst>
            <a:lin ang="18900000" scaled="0"/>
          </a:gradFill>
          <a:ln>
            <a:noFill/>
          </a:ln>
        </p:spPr>
        <p:txBody>
          <a:bodyPr anchorCtr="0" anchor="t" bIns="36575" lIns="36575" spcFirstLastPara="1" rIns="36575" wrap="square" tIns="3657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 name="Google Shape;17;p39"/>
          <p:cNvSpPr txBox="1"/>
          <p:nvPr>
            <p:ph idx="1" type="subTitle"/>
          </p:nvPr>
        </p:nvSpPr>
        <p:spPr>
          <a:xfrm>
            <a:off x="838201" y="1926547"/>
            <a:ext cx="10515599" cy="1070557"/>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1000"/>
              </a:spcBef>
              <a:spcAft>
                <a:spcPts val="0"/>
              </a:spcAft>
              <a:buClr>
                <a:srgbClr val="003153"/>
              </a:buClr>
              <a:buSzPts val="2400"/>
              <a:buNone/>
              <a:defRPr b="1" sz="2400">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3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3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21" name="Google Shape;21;p39"/>
          <p:cNvSpPr/>
          <p:nvPr/>
        </p:nvSpPr>
        <p:spPr>
          <a:xfrm>
            <a:off x="10399090" y="537310"/>
            <a:ext cx="954710" cy="674762"/>
          </a:xfrm>
          <a:custGeom>
            <a:rect b="b" l="l" r="r" t="t"/>
            <a:pathLst>
              <a:path extrusionOk="0" h="1388740" w="1964908">
                <a:moveTo>
                  <a:pt x="0" y="0"/>
                </a:moveTo>
                <a:lnTo>
                  <a:pt x="1964907" y="0"/>
                </a:lnTo>
                <a:lnTo>
                  <a:pt x="1964907" y="1388740"/>
                </a:lnTo>
                <a:lnTo>
                  <a:pt x="0" y="1388740"/>
                </a:lnTo>
                <a:lnTo>
                  <a:pt x="0" y="0"/>
                </a:lnTo>
                <a:close/>
              </a:path>
            </a:pathLst>
          </a:custGeom>
          <a:blipFill rotWithShape="1">
            <a:blip r:embed="rId3">
              <a:alphaModFix/>
            </a:blip>
            <a:stretch>
              <a:fillRect b="0" l="0" r="0" t="0"/>
            </a:stretch>
          </a:blipFill>
          <a:ln>
            <a:noFill/>
          </a:ln>
        </p:spPr>
      </p:sp>
      <p:sp>
        <p:nvSpPr>
          <p:cNvPr id="22" name="Google Shape;22;p39"/>
          <p:cNvSpPr/>
          <p:nvPr/>
        </p:nvSpPr>
        <p:spPr>
          <a:xfrm>
            <a:off x="7043882" y="508294"/>
            <a:ext cx="1186237" cy="668008"/>
          </a:xfrm>
          <a:custGeom>
            <a:rect b="b" l="l" r="r" t="t"/>
            <a:pathLst>
              <a:path extrusionOk="0" h="1374840" w="2441419">
                <a:moveTo>
                  <a:pt x="0" y="0"/>
                </a:moveTo>
                <a:lnTo>
                  <a:pt x="2441419" y="0"/>
                </a:lnTo>
                <a:lnTo>
                  <a:pt x="2441419" y="1374839"/>
                </a:lnTo>
                <a:lnTo>
                  <a:pt x="0" y="1374839"/>
                </a:lnTo>
                <a:lnTo>
                  <a:pt x="0" y="0"/>
                </a:lnTo>
                <a:close/>
              </a:path>
            </a:pathLst>
          </a:custGeom>
          <a:blipFill rotWithShape="1">
            <a:blip r:embed="rId4">
              <a:alphaModFix/>
            </a:blip>
            <a:stretch>
              <a:fillRect b="0" l="0" r="0" t="0"/>
            </a:stretch>
          </a:blipFill>
          <a:ln>
            <a:noFill/>
          </a:ln>
        </p:spPr>
      </p:sp>
      <p:pic>
        <p:nvPicPr>
          <p:cNvPr id="23" name="Google Shape;23;p39"/>
          <p:cNvPicPr preferRelativeResize="0"/>
          <p:nvPr/>
        </p:nvPicPr>
        <p:blipFill rotWithShape="1">
          <a:blip r:embed="rId5">
            <a:alphaModFix/>
          </a:blip>
          <a:srcRect b="34450" l="0" r="0" t="26329"/>
          <a:stretch/>
        </p:blipFill>
        <p:spPr>
          <a:xfrm>
            <a:off x="807627" y="619012"/>
            <a:ext cx="1138706" cy="446573"/>
          </a:xfrm>
          <a:prstGeom prst="rect">
            <a:avLst/>
          </a:prstGeom>
          <a:noFill/>
          <a:ln>
            <a:noFill/>
          </a:ln>
        </p:spPr>
      </p:pic>
      <p:pic>
        <p:nvPicPr>
          <p:cNvPr id="24" name="Google Shape;24;p39"/>
          <p:cNvPicPr preferRelativeResize="0"/>
          <p:nvPr/>
        </p:nvPicPr>
        <p:blipFill rotWithShape="1">
          <a:blip r:embed="rId6">
            <a:alphaModFix/>
          </a:blip>
          <a:srcRect b="0" l="0" r="0" t="0"/>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pic>
        <p:nvPicPr>
          <p:cNvPr id="26" name="Google Shape;26;p40"/>
          <p:cNvPicPr preferRelativeResize="0"/>
          <p:nvPr/>
        </p:nvPicPr>
        <p:blipFill rotWithShape="1">
          <a:blip r:embed="rId2">
            <a:alphaModFix/>
          </a:blip>
          <a:srcRect b="50681" l="0" r="7464" t="0"/>
          <a:stretch/>
        </p:blipFill>
        <p:spPr>
          <a:xfrm>
            <a:off x="0" y="5338657"/>
            <a:ext cx="12192000" cy="1519343"/>
          </a:xfrm>
          <a:prstGeom prst="rect">
            <a:avLst/>
          </a:prstGeom>
          <a:noFill/>
          <a:ln>
            <a:noFill/>
          </a:ln>
        </p:spPr>
      </p:pic>
      <p:sp>
        <p:nvSpPr>
          <p:cNvPr id="27" name="Google Shape;27;p40"/>
          <p:cNvSpPr/>
          <p:nvPr/>
        </p:nvSpPr>
        <p:spPr>
          <a:xfrm>
            <a:off x="0" y="0"/>
            <a:ext cx="12192000" cy="68580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and green logo&#10;&#10;Description automatically generated" id="28" name="Google Shape;28;p40"/>
          <p:cNvPicPr preferRelativeResize="0"/>
          <p:nvPr/>
        </p:nvPicPr>
        <p:blipFill rotWithShape="1">
          <a:blip r:embed="rId3">
            <a:alphaModFix/>
          </a:blip>
          <a:srcRect b="0" l="0" r="0" t="0"/>
          <a:stretch/>
        </p:blipFill>
        <p:spPr>
          <a:xfrm>
            <a:off x="838200" y="384725"/>
            <a:ext cx="1260953" cy="831363"/>
          </a:xfrm>
          <a:prstGeom prst="rect">
            <a:avLst/>
          </a:prstGeom>
          <a:noFill/>
          <a:ln>
            <a:noFill/>
          </a:ln>
        </p:spPr>
      </p:pic>
      <p:cxnSp>
        <p:nvCxnSpPr>
          <p:cNvPr id="29" name="Google Shape;29;p40"/>
          <p:cNvCxnSpPr/>
          <p:nvPr/>
        </p:nvCxnSpPr>
        <p:spPr>
          <a:xfrm>
            <a:off x="838200" y="1043797"/>
            <a:ext cx="10515600" cy="0"/>
          </a:xfrm>
          <a:prstGeom prst="straightConnector1">
            <a:avLst/>
          </a:prstGeom>
          <a:noFill/>
          <a:ln cap="flat" cmpd="sng" w="9525">
            <a:solidFill>
              <a:schemeClr val="accent1"/>
            </a:solidFill>
            <a:prstDash val="solid"/>
            <a:miter lim="800000"/>
            <a:headEnd len="sm" w="sm" type="none"/>
            <a:tailEnd len="sm" w="sm" type="none"/>
          </a:ln>
        </p:spPr>
      </p:cxnSp>
      <p:sp>
        <p:nvSpPr>
          <p:cNvPr id="30" name="Google Shape;30;p40"/>
          <p:cNvSpPr txBox="1"/>
          <p:nvPr/>
        </p:nvSpPr>
        <p:spPr>
          <a:xfrm>
            <a:off x="3503884" y="615760"/>
            <a:ext cx="7583423" cy="36929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466DB0"/>
                </a:solidFill>
                <a:latin typeface="Calibri"/>
                <a:ea typeface="Calibri"/>
                <a:cs typeface="Calibri"/>
                <a:sym typeface="Calibri"/>
              </a:rPr>
              <a:t>Vietnam Scaling Up Energy Efficiency Project (VSUEE)</a:t>
            </a:r>
            <a:endParaRPr/>
          </a:p>
        </p:txBody>
      </p:sp>
      <p:pic>
        <p:nvPicPr>
          <p:cNvPr id="31" name="Google Shape;31;p40"/>
          <p:cNvPicPr preferRelativeResize="0"/>
          <p:nvPr/>
        </p:nvPicPr>
        <p:blipFill rotWithShape="1">
          <a:blip r:embed="rId4">
            <a:alphaModFix/>
          </a:blip>
          <a:srcRect b="0" l="0" r="0" t="0"/>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32" name="Shape 32"/>
        <p:cNvGrpSpPr/>
        <p:nvPr/>
      </p:nvGrpSpPr>
      <p:grpSpPr>
        <a:xfrm>
          <a:off x="0" y="0"/>
          <a:ext cx="0" cy="0"/>
          <a:chOff x="0" y="0"/>
          <a:chExt cx="0" cy="0"/>
        </a:xfrm>
      </p:grpSpPr>
      <p:pic>
        <p:nvPicPr>
          <p:cNvPr id="33" name="Google Shape;33;p41"/>
          <p:cNvPicPr preferRelativeResize="0"/>
          <p:nvPr/>
        </p:nvPicPr>
        <p:blipFill rotWithShape="1">
          <a:blip r:embed="rId2">
            <a:alphaModFix/>
          </a:blip>
          <a:srcRect b="50681" l="0" r="7464" t="0"/>
          <a:stretch/>
        </p:blipFill>
        <p:spPr>
          <a:xfrm>
            <a:off x="0" y="5338657"/>
            <a:ext cx="12192000" cy="1519343"/>
          </a:xfrm>
          <a:prstGeom prst="rect">
            <a:avLst/>
          </a:prstGeom>
          <a:noFill/>
          <a:ln>
            <a:noFill/>
          </a:ln>
        </p:spPr>
      </p:pic>
      <p:sp>
        <p:nvSpPr>
          <p:cNvPr id="34" name="Google Shape;34;p41"/>
          <p:cNvSpPr/>
          <p:nvPr/>
        </p:nvSpPr>
        <p:spPr>
          <a:xfrm>
            <a:off x="0" y="0"/>
            <a:ext cx="12192000" cy="68580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and green logo&#10;&#10;Description automatically generated" id="35" name="Google Shape;35;p41"/>
          <p:cNvPicPr preferRelativeResize="0"/>
          <p:nvPr/>
        </p:nvPicPr>
        <p:blipFill rotWithShape="1">
          <a:blip r:embed="rId3">
            <a:alphaModFix/>
          </a:blip>
          <a:srcRect b="0" l="0" r="0" t="0"/>
          <a:stretch/>
        </p:blipFill>
        <p:spPr>
          <a:xfrm>
            <a:off x="838200" y="384725"/>
            <a:ext cx="1260953" cy="831363"/>
          </a:xfrm>
          <a:prstGeom prst="rect">
            <a:avLst/>
          </a:prstGeom>
          <a:noFill/>
          <a:ln>
            <a:noFill/>
          </a:ln>
        </p:spPr>
      </p:pic>
      <p:cxnSp>
        <p:nvCxnSpPr>
          <p:cNvPr id="36" name="Google Shape;36;p41"/>
          <p:cNvCxnSpPr/>
          <p:nvPr/>
        </p:nvCxnSpPr>
        <p:spPr>
          <a:xfrm>
            <a:off x="838200" y="1043797"/>
            <a:ext cx="10515600" cy="0"/>
          </a:xfrm>
          <a:prstGeom prst="straightConnector1">
            <a:avLst/>
          </a:prstGeom>
          <a:noFill/>
          <a:ln cap="flat" cmpd="sng" w="9525">
            <a:solidFill>
              <a:schemeClr val="accent1"/>
            </a:solidFill>
            <a:prstDash val="solid"/>
            <a:miter lim="800000"/>
            <a:headEnd len="sm" w="sm" type="none"/>
            <a:tailEnd len="sm" w="sm" type="none"/>
          </a:ln>
        </p:spPr>
      </p:cxnSp>
      <p:sp>
        <p:nvSpPr>
          <p:cNvPr id="37" name="Google Shape;37;p41"/>
          <p:cNvSpPr txBox="1"/>
          <p:nvPr/>
        </p:nvSpPr>
        <p:spPr>
          <a:xfrm>
            <a:off x="2099153" y="667369"/>
            <a:ext cx="758342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466DB0"/>
                </a:solidFill>
                <a:latin typeface="Calibri"/>
                <a:ea typeface="Calibri"/>
                <a:cs typeface="Calibri"/>
                <a:sym typeface="Calibri"/>
              </a:rPr>
              <a:t>Dự án Thúc đẩy Tiết kiệm năng lượng trong các ngành công nghiệp Việt Nam</a:t>
            </a:r>
            <a:endParaRPr b="1" i="1" sz="1800" u="none" cap="none" strike="noStrike">
              <a:solidFill>
                <a:srgbClr val="466DB0"/>
              </a:solidFill>
              <a:latin typeface="Calibri"/>
              <a:ea typeface="Calibri"/>
              <a:cs typeface="Calibri"/>
              <a:sym typeface="Calibri"/>
            </a:endParaRPr>
          </a:p>
        </p:txBody>
      </p:sp>
      <p:pic>
        <p:nvPicPr>
          <p:cNvPr id="38" name="Google Shape;38;p41"/>
          <p:cNvPicPr preferRelativeResize="0"/>
          <p:nvPr/>
        </p:nvPicPr>
        <p:blipFill rotWithShape="1">
          <a:blip r:embed="rId4">
            <a:alphaModFix/>
          </a:blip>
          <a:srcRect b="0" l="0" r="0" t="0"/>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39" name="Shape 39"/>
        <p:cNvGrpSpPr/>
        <p:nvPr/>
      </p:nvGrpSpPr>
      <p:grpSpPr>
        <a:xfrm>
          <a:off x="0" y="0"/>
          <a:ext cx="0" cy="0"/>
          <a:chOff x="0" y="0"/>
          <a:chExt cx="0" cy="0"/>
        </a:xfrm>
      </p:grpSpPr>
      <p:pic>
        <p:nvPicPr>
          <p:cNvPr id="40" name="Google Shape;40;p42"/>
          <p:cNvPicPr preferRelativeResize="0"/>
          <p:nvPr/>
        </p:nvPicPr>
        <p:blipFill rotWithShape="1">
          <a:blip r:embed="rId2">
            <a:alphaModFix/>
          </a:blip>
          <a:srcRect b="50681" l="0" r="7464" t="0"/>
          <a:stretch/>
        </p:blipFill>
        <p:spPr>
          <a:xfrm>
            <a:off x="0" y="5338657"/>
            <a:ext cx="12192000" cy="1519343"/>
          </a:xfrm>
          <a:prstGeom prst="rect">
            <a:avLst/>
          </a:prstGeom>
          <a:noFill/>
          <a:ln>
            <a:noFill/>
          </a:ln>
        </p:spPr>
      </p:pic>
      <p:sp>
        <p:nvSpPr>
          <p:cNvPr id="41" name="Google Shape;41;p42"/>
          <p:cNvSpPr/>
          <p:nvPr/>
        </p:nvSpPr>
        <p:spPr>
          <a:xfrm>
            <a:off x="0" y="0"/>
            <a:ext cx="12192000" cy="68580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and green logo&#10;&#10;Description automatically generated" id="42" name="Google Shape;42;p42"/>
          <p:cNvPicPr preferRelativeResize="0"/>
          <p:nvPr/>
        </p:nvPicPr>
        <p:blipFill rotWithShape="1">
          <a:blip r:embed="rId3">
            <a:alphaModFix/>
          </a:blip>
          <a:srcRect b="0" l="0" r="0" t="0"/>
          <a:stretch/>
        </p:blipFill>
        <p:spPr>
          <a:xfrm>
            <a:off x="838200" y="384725"/>
            <a:ext cx="1260953" cy="831363"/>
          </a:xfrm>
          <a:prstGeom prst="rect">
            <a:avLst/>
          </a:prstGeom>
          <a:noFill/>
          <a:ln>
            <a:noFill/>
          </a:ln>
        </p:spPr>
      </p:pic>
      <p:cxnSp>
        <p:nvCxnSpPr>
          <p:cNvPr id="43" name="Google Shape;43;p42"/>
          <p:cNvCxnSpPr/>
          <p:nvPr/>
        </p:nvCxnSpPr>
        <p:spPr>
          <a:xfrm>
            <a:off x="838200" y="1043797"/>
            <a:ext cx="10515600" cy="0"/>
          </a:xfrm>
          <a:prstGeom prst="straightConnector1">
            <a:avLst/>
          </a:prstGeom>
          <a:noFill/>
          <a:ln cap="flat" cmpd="sng" w="9525">
            <a:solidFill>
              <a:schemeClr val="accent1"/>
            </a:solidFill>
            <a:prstDash val="solid"/>
            <a:miter lim="800000"/>
            <a:headEnd len="sm" w="sm" type="none"/>
            <a:tailEnd len="sm" w="sm" type="none"/>
          </a:ln>
        </p:spPr>
      </p:cxnSp>
      <p:sp>
        <p:nvSpPr>
          <p:cNvPr id="44" name="Google Shape;44;p42"/>
          <p:cNvSpPr txBox="1"/>
          <p:nvPr/>
        </p:nvSpPr>
        <p:spPr>
          <a:xfrm>
            <a:off x="2099153" y="667369"/>
            <a:ext cx="758342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466DB0"/>
                </a:solidFill>
                <a:latin typeface="Calibri"/>
                <a:ea typeface="Calibri"/>
                <a:cs typeface="Calibri"/>
                <a:sym typeface="Calibri"/>
              </a:rPr>
              <a:t>Dự án Thúc đẩy Tiết kiệm năng lượng trong các ngành công nghiệp Việt Nam</a:t>
            </a:r>
            <a:endParaRPr b="1" i="1" sz="1800" u="none" cap="none" strike="noStrike">
              <a:solidFill>
                <a:srgbClr val="466DB0"/>
              </a:solidFill>
              <a:latin typeface="Calibri"/>
              <a:ea typeface="Calibri"/>
              <a:cs typeface="Calibri"/>
              <a:sym typeface="Calibri"/>
            </a:endParaRPr>
          </a:p>
        </p:txBody>
      </p:sp>
      <p:pic>
        <p:nvPicPr>
          <p:cNvPr id="45" name="Google Shape;45;p42"/>
          <p:cNvPicPr preferRelativeResize="0"/>
          <p:nvPr/>
        </p:nvPicPr>
        <p:blipFill rotWithShape="1">
          <a:blip r:embed="rId4">
            <a:alphaModFix/>
          </a:blip>
          <a:srcRect b="0" l="0" r="0" t="0"/>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p:cSld name="3_Title and Content">
    <p:spTree>
      <p:nvGrpSpPr>
        <p:cNvPr id="46" name="Shape 46"/>
        <p:cNvGrpSpPr/>
        <p:nvPr/>
      </p:nvGrpSpPr>
      <p:grpSpPr>
        <a:xfrm>
          <a:off x="0" y="0"/>
          <a:ext cx="0" cy="0"/>
          <a:chOff x="0" y="0"/>
          <a:chExt cx="0" cy="0"/>
        </a:xfrm>
      </p:grpSpPr>
      <p:pic>
        <p:nvPicPr>
          <p:cNvPr id="47" name="Google Shape;47;p43"/>
          <p:cNvPicPr preferRelativeResize="0"/>
          <p:nvPr/>
        </p:nvPicPr>
        <p:blipFill rotWithShape="1">
          <a:blip r:embed="rId2">
            <a:alphaModFix/>
          </a:blip>
          <a:srcRect b="50681" l="0" r="7464" t="0"/>
          <a:stretch/>
        </p:blipFill>
        <p:spPr>
          <a:xfrm>
            <a:off x="0" y="5338657"/>
            <a:ext cx="12192000" cy="1519343"/>
          </a:xfrm>
          <a:prstGeom prst="rect">
            <a:avLst/>
          </a:prstGeom>
          <a:noFill/>
          <a:ln>
            <a:noFill/>
          </a:ln>
        </p:spPr>
      </p:pic>
      <p:sp>
        <p:nvSpPr>
          <p:cNvPr id="48" name="Google Shape;48;p43"/>
          <p:cNvSpPr/>
          <p:nvPr/>
        </p:nvSpPr>
        <p:spPr>
          <a:xfrm>
            <a:off x="0" y="0"/>
            <a:ext cx="12192000" cy="68580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and green logo&#10;&#10;Description automatically generated" id="49" name="Google Shape;49;p43"/>
          <p:cNvPicPr preferRelativeResize="0"/>
          <p:nvPr/>
        </p:nvPicPr>
        <p:blipFill rotWithShape="1">
          <a:blip r:embed="rId3">
            <a:alphaModFix/>
          </a:blip>
          <a:srcRect b="0" l="0" r="0" t="0"/>
          <a:stretch/>
        </p:blipFill>
        <p:spPr>
          <a:xfrm>
            <a:off x="838200" y="384725"/>
            <a:ext cx="1260953" cy="831363"/>
          </a:xfrm>
          <a:prstGeom prst="rect">
            <a:avLst/>
          </a:prstGeom>
          <a:noFill/>
          <a:ln>
            <a:noFill/>
          </a:ln>
        </p:spPr>
      </p:pic>
      <p:cxnSp>
        <p:nvCxnSpPr>
          <p:cNvPr id="50" name="Google Shape;50;p43"/>
          <p:cNvCxnSpPr/>
          <p:nvPr/>
        </p:nvCxnSpPr>
        <p:spPr>
          <a:xfrm>
            <a:off x="838200" y="1043797"/>
            <a:ext cx="10515600" cy="0"/>
          </a:xfrm>
          <a:prstGeom prst="straightConnector1">
            <a:avLst/>
          </a:prstGeom>
          <a:noFill/>
          <a:ln cap="flat" cmpd="sng" w="9525">
            <a:solidFill>
              <a:schemeClr val="accent1"/>
            </a:solidFill>
            <a:prstDash val="solid"/>
            <a:miter lim="800000"/>
            <a:headEnd len="sm" w="sm" type="none"/>
            <a:tailEnd len="sm" w="sm" type="none"/>
          </a:ln>
        </p:spPr>
      </p:cxnSp>
      <p:sp>
        <p:nvSpPr>
          <p:cNvPr id="51" name="Google Shape;51;p43"/>
          <p:cNvSpPr txBox="1"/>
          <p:nvPr/>
        </p:nvSpPr>
        <p:spPr>
          <a:xfrm>
            <a:off x="2099153" y="667369"/>
            <a:ext cx="758342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466DB0"/>
                </a:solidFill>
                <a:latin typeface="Calibri"/>
                <a:ea typeface="Calibri"/>
                <a:cs typeface="Calibri"/>
                <a:sym typeface="Calibri"/>
              </a:rPr>
              <a:t>Dự án Thúc đẩy Tiết kiệm năng lượng trong các ngành công nghiệp Việt Nam</a:t>
            </a:r>
            <a:endParaRPr b="1" i="1" sz="1800" u="none" cap="none" strike="noStrike">
              <a:solidFill>
                <a:srgbClr val="466DB0"/>
              </a:solidFill>
              <a:latin typeface="Calibri"/>
              <a:ea typeface="Calibri"/>
              <a:cs typeface="Calibri"/>
              <a:sym typeface="Calibri"/>
            </a:endParaRPr>
          </a:p>
        </p:txBody>
      </p:sp>
      <p:pic>
        <p:nvPicPr>
          <p:cNvPr id="52" name="Google Shape;52;p43"/>
          <p:cNvPicPr preferRelativeResize="0"/>
          <p:nvPr/>
        </p:nvPicPr>
        <p:blipFill rotWithShape="1">
          <a:blip r:embed="rId4">
            <a:alphaModFix/>
          </a:blip>
          <a:srcRect b="0" l="0" r="0" t="0"/>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and Content">
  <p:cSld name="4_Title and Content">
    <p:spTree>
      <p:nvGrpSpPr>
        <p:cNvPr id="53" name="Shape 53"/>
        <p:cNvGrpSpPr/>
        <p:nvPr/>
      </p:nvGrpSpPr>
      <p:grpSpPr>
        <a:xfrm>
          <a:off x="0" y="0"/>
          <a:ext cx="0" cy="0"/>
          <a:chOff x="0" y="0"/>
          <a:chExt cx="0" cy="0"/>
        </a:xfrm>
      </p:grpSpPr>
      <p:pic>
        <p:nvPicPr>
          <p:cNvPr id="54" name="Google Shape;54;p44"/>
          <p:cNvPicPr preferRelativeResize="0"/>
          <p:nvPr/>
        </p:nvPicPr>
        <p:blipFill rotWithShape="1">
          <a:blip r:embed="rId2">
            <a:alphaModFix/>
          </a:blip>
          <a:srcRect b="50681" l="0" r="7464" t="0"/>
          <a:stretch/>
        </p:blipFill>
        <p:spPr>
          <a:xfrm>
            <a:off x="0" y="5338657"/>
            <a:ext cx="12192000" cy="1519343"/>
          </a:xfrm>
          <a:prstGeom prst="rect">
            <a:avLst/>
          </a:prstGeom>
          <a:noFill/>
          <a:ln>
            <a:noFill/>
          </a:ln>
        </p:spPr>
      </p:pic>
      <p:sp>
        <p:nvSpPr>
          <p:cNvPr id="55" name="Google Shape;55;p44"/>
          <p:cNvSpPr/>
          <p:nvPr/>
        </p:nvSpPr>
        <p:spPr>
          <a:xfrm>
            <a:off x="0" y="0"/>
            <a:ext cx="12192000" cy="68580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and green logo&#10;&#10;Description automatically generated" id="56" name="Google Shape;56;p44"/>
          <p:cNvPicPr preferRelativeResize="0"/>
          <p:nvPr/>
        </p:nvPicPr>
        <p:blipFill rotWithShape="1">
          <a:blip r:embed="rId3">
            <a:alphaModFix/>
          </a:blip>
          <a:srcRect b="0" l="0" r="0" t="0"/>
          <a:stretch/>
        </p:blipFill>
        <p:spPr>
          <a:xfrm>
            <a:off x="838200" y="384725"/>
            <a:ext cx="1260953" cy="831363"/>
          </a:xfrm>
          <a:prstGeom prst="rect">
            <a:avLst/>
          </a:prstGeom>
          <a:noFill/>
          <a:ln>
            <a:noFill/>
          </a:ln>
        </p:spPr>
      </p:pic>
      <p:cxnSp>
        <p:nvCxnSpPr>
          <p:cNvPr id="57" name="Google Shape;57;p44"/>
          <p:cNvCxnSpPr/>
          <p:nvPr/>
        </p:nvCxnSpPr>
        <p:spPr>
          <a:xfrm>
            <a:off x="838200" y="1043797"/>
            <a:ext cx="10515600" cy="0"/>
          </a:xfrm>
          <a:prstGeom prst="straightConnector1">
            <a:avLst/>
          </a:prstGeom>
          <a:noFill/>
          <a:ln cap="flat" cmpd="sng" w="9525">
            <a:solidFill>
              <a:schemeClr val="accent1"/>
            </a:solidFill>
            <a:prstDash val="solid"/>
            <a:miter lim="800000"/>
            <a:headEnd len="sm" w="sm" type="none"/>
            <a:tailEnd len="sm" w="sm" type="none"/>
          </a:ln>
        </p:spPr>
      </p:cxnSp>
      <p:sp>
        <p:nvSpPr>
          <p:cNvPr id="58" name="Google Shape;58;p44"/>
          <p:cNvSpPr txBox="1"/>
          <p:nvPr/>
        </p:nvSpPr>
        <p:spPr>
          <a:xfrm>
            <a:off x="2099153" y="667369"/>
            <a:ext cx="758342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466DB0"/>
                </a:solidFill>
                <a:latin typeface="Calibri"/>
                <a:ea typeface="Calibri"/>
                <a:cs typeface="Calibri"/>
                <a:sym typeface="Calibri"/>
              </a:rPr>
              <a:t>Dự án Thúc đẩy Tiết kiệm năng lượng trong các ngành công nghiệp Việt Nam</a:t>
            </a:r>
            <a:endParaRPr b="1" i="1" sz="1800" u="none" cap="none" strike="noStrike">
              <a:solidFill>
                <a:srgbClr val="466DB0"/>
              </a:solidFill>
              <a:latin typeface="Calibri"/>
              <a:ea typeface="Calibri"/>
              <a:cs typeface="Calibri"/>
              <a:sym typeface="Calibri"/>
            </a:endParaRPr>
          </a:p>
        </p:txBody>
      </p:sp>
      <p:pic>
        <p:nvPicPr>
          <p:cNvPr id="59" name="Google Shape;59;p44"/>
          <p:cNvPicPr preferRelativeResize="0"/>
          <p:nvPr/>
        </p:nvPicPr>
        <p:blipFill rotWithShape="1">
          <a:blip r:embed="rId4">
            <a:alphaModFix/>
          </a:blip>
          <a:srcRect b="0" l="0" r="0" t="0"/>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 name="Google Shape;11;p3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2" name="Google Shape;12;p3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1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1"/>
          <p:cNvSpPr txBox="1"/>
          <p:nvPr>
            <p:ph idx="1" type="subTitle"/>
          </p:nvPr>
        </p:nvSpPr>
        <p:spPr>
          <a:xfrm>
            <a:off x="865496" y="1831012"/>
            <a:ext cx="10515600" cy="1070700"/>
          </a:xfrm>
          <a:prstGeom prst="rect">
            <a:avLst/>
          </a:prstGeom>
          <a:noFill/>
          <a:ln>
            <a:noFill/>
          </a:ln>
        </p:spPr>
        <p:txBody>
          <a:bodyPr anchorCtr="0" anchor="t" bIns="45700" lIns="91425" spcFirstLastPara="1" rIns="91425" wrap="square" tIns="45700">
            <a:normAutofit/>
          </a:bodyPr>
          <a:lstStyle/>
          <a:p>
            <a:pPr indent="0" lvl="0" marL="0" rtl="0" algn="ctr">
              <a:lnSpc>
                <a:spcPct val="130000"/>
              </a:lnSpc>
              <a:spcBef>
                <a:spcPts val="0"/>
              </a:spcBef>
              <a:spcAft>
                <a:spcPts val="0"/>
              </a:spcAft>
              <a:buClr>
                <a:srgbClr val="003153"/>
              </a:buClr>
              <a:buSzPts val="2400"/>
              <a:buNone/>
            </a:pPr>
            <a:r>
              <a:rPr lang="en-US" sz="3000"/>
              <a:t>DATA ANALYSIS AND INTERPRETATION</a:t>
            </a:r>
            <a:endParaRPr sz="30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53"/>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4" name="Google Shape;124;p53"/>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DEPRECIATION AND TAXATION</a:t>
            </a:r>
            <a:endParaRPr b="0" i="0" sz="1400" u="none" cap="none" strike="noStrike">
              <a:solidFill>
                <a:srgbClr val="000000"/>
              </a:solidFill>
              <a:latin typeface="Arial"/>
              <a:ea typeface="Arial"/>
              <a:cs typeface="Arial"/>
              <a:sym typeface="Arial"/>
            </a:endParaRPr>
          </a:p>
        </p:txBody>
      </p:sp>
      <p:sp>
        <p:nvSpPr>
          <p:cNvPr id="125" name="Google Shape;125;p53"/>
          <p:cNvSpPr/>
          <p:nvPr/>
        </p:nvSpPr>
        <p:spPr>
          <a:xfrm>
            <a:off x="838200" y="2367191"/>
            <a:ext cx="10515600" cy="2123618"/>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Straight-line method; depreciation period by asset class.</a:t>
            </a:r>
            <a:endParaRPr/>
          </a:p>
          <a:p>
            <a:pPr indent="-285750" lvl="0" marL="28575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Corporate income tax: Taxable income = Revenue - Deductible expenses - Depreciation - Interest expense (not exceeding the cap).</a:t>
            </a:r>
            <a:endParaRPr/>
          </a:p>
          <a:p>
            <a:pPr indent="-285750" lvl="0" marL="28575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Tax incentives (if any) and how to reflect them in the after-tax cash flow.</a:t>
            </a:r>
            <a:endParaRPr b="0" i="0" sz="2200" u="none" cap="none" strike="noStrike">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grpSp>
        <p:nvGrpSpPr>
          <p:cNvPr id="130" name="Google Shape;130;p54"/>
          <p:cNvGrpSpPr/>
          <p:nvPr/>
        </p:nvGrpSpPr>
        <p:grpSpPr>
          <a:xfrm>
            <a:off x="784860" y="1292392"/>
            <a:ext cx="10721340" cy="536408"/>
            <a:chOff x="784860" y="1292392"/>
            <a:chExt cx="10721340" cy="1146008"/>
          </a:xfrm>
        </p:grpSpPr>
        <p:sp>
          <p:nvSpPr>
            <p:cNvPr id="131" name="Google Shape;131;p54"/>
            <p:cNvSpPr/>
            <p:nvPr/>
          </p:nvSpPr>
          <p:spPr>
            <a:xfrm>
              <a:off x="784860" y="1292392"/>
              <a:ext cx="10721340" cy="1146008"/>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2" name="Google Shape;132;p54"/>
            <p:cNvSpPr txBox="1"/>
            <p:nvPr/>
          </p:nvSpPr>
          <p:spPr>
            <a:xfrm>
              <a:off x="784860" y="1383832"/>
              <a:ext cx="10721340" cy="1054568"/>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AFTER-TAX CASH FLOW</a:t>
              </a:r>
              <a:endParaRPr b="0" i="0" sz="1400" u="none" cap="none" strike="noStrike">
                <a:solidFill>
                  <a:srgbClr val="000000"/>
                </a:solidFill>
                <a:latin typeface="Arial"/>
                <a:ea typeface="Arial"/>
                <a:cs typeface="Arial"/>
                <a:sym typeface="Arial"/>
              </a:endParaRPr>
            </a:p>
          </p:txBody>
        </p:sp>
      </p:grpSp>
      <p:sp>
        <p:nvSpPr>
          <p:cNvPr id="133" name="Google Shape;133;p54"/>
          <p:cNvSpPr/>
          <p:nvPr/>
        </p:nvSpPr>
        <p:spPr>
          <a:xfrm>
            <a:off x="784860" y="2057790"/>
            <a:ext cx="10515600" cy="4662775"/>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Project After-Tax Cash Flow: Excludes the debt-equity structure; used for economic analysis.</a:t>
            </a:r>
            <a:endParaRPr/>
          </a:p>
          <a:p>
            <a:pPr indent="-285750" lvl="0" marL="28575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Equity After-Tax Cash Flow: Calculated after deducting principal repayment, interest payment, and taxes; used to calculate the Financial Rate of Return (FRR) and the investor's Net Present Value (NPV).</a:t>
            </a:r>
            <a:endParaRPr/>
          </a:p>
          <a:p>
            <a:pPr indent="-285750" lvl="0" marL="28575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Debt Service Coverage Ratio (DSCR): The ratio of cash flow available for debt service to total debt obligations in a year.</a:t>
            </a:r>
            <a:endParaRPr/>
          </a:p>
          <a:p>
            <a:pPr indent="-285750" lvl="0" marL="28575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Simplified Flowchart: Input → Project Cash Flow → Add Debt Structure → Equity Cash Flow → Debt Service Coverage Check.</a:t>
            </a:r>
            <a:endParaRPr b="0" i="0" sz="2200" u="none" cap="none" strike="noStrik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55"/>
          <p:cNvSpPr/>
          <p:nvPr/>
        </p:nvSpPr>
        <p:spPr>
          <a:xfrm>
            <a:off x="751840" y="2818830"/>
            <a:ext cx="10601960" cy="156962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1" i="0" lang="en-US" sz="3200" u="none" cap="none" strike="noStrike">
                <a:solidFill>
                  <a:schemeClr val="dk1"/>
                </a:solidFill>
                <a:latin typeface="Arial"/>
                <a:ea typeface="Arial"/>
                <a:cs typeface="Arial"/>
                <a:sym typeface="Arial"/>
              </a:rPr>
              <a:t>FINANCIAL ANALYSIS AND ECONOMIC ANALYSIS (RECAP)</a:t>
            </a:r>
            <a:endParaRPr b="1" i="0" sz="3200" u="none" cap="none" strike="noStrike">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56"/>
          <p:cNvSpPr/>
          <p:nvPr/>
        </p:nvSpPr>
        <p:spPr>
          <a:xfrm>
            <a:off x="10397800" y="5439650"/>
            <a:ext cx="1794300" cy="5580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44" name="Google Shape;144;p56"/>
          <p:cNvSpPr/>
          <p:nvPr/>
        </p:nvSpPr>
        <p:spPr>
          <a:xfrm>
            <a:off x="2441975" y="5520975"/>
            <a:ext cx="393000" cy="393000"/>
          </a:xfrm>
          <a:prstGeom prst="ellipse">
            <a:avLst/>
          </a:prstGeom>
          <a:solidFill>
            <a:schemeClr val="l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aphicFrame>
        <p:nvGraphicFramePr>
          <p:cNvPr id="145" name="Google Shape;145;p56"/>
          <p:cNvGraphicFramePr/>
          <p:nvPr/>
        </p:nvGraphicFramePr>
        <p:xfrm>
          <a:off x="734400" y="1950029"/>
          <a:ext cx="3000000" cy="3000000"/>
        </p:xfrm>
        <a:graphic>
          <a:graphicData uri="http://schemas.openxmlformats.org/drawingml/2006/table">
            <a:tbl>
              <a:tblPr>
                <a:noFill/>
                <a:tableStyleId>{9E628D85-52C6-4A3C-A9CF-C6DC4C16BB8B}</a:tableStyleId>
              </a:tblPr>
              <a:tblGrid>
                <a:gridCol w="2283650"/>
                <a:gridCol w="4368725"/>
                <a:gridCol w="4070825"/>
              </a:tblGrid>
              <a:tr h="480475">
                <a:tc>
                  <a:txBody>
                    <a:bodyPr/>
                    <a:lstStyle/>
                    <a:p>
                      <a:pPr indent="0" lvl="0" marL="0" marR="0" rtl="0" algn="l">
                        <a:lnSpc>
                          <a:spcPct val="110000"/>
                        </a:lnSpc>
                        <a:spcBef>
                          <a:spcPts val="0"/>
                        </a:spcBef>
                        <a:spcAft>
                          <a:spcPts val="0"/>
                        </a:spcAft>
                        <a:buClr>
                          <a:srgbClr val="000000"/>
                        </a:buClr>
                        <a:buSzPts val="2000"/>
                        <a:buFont typeface="Arial"/>
                        <a:buNone/>
                      </a:pPr>
                      <a:r>
                        <a:t/>
                      </a:r>
                      <a:endParaRPr b="0" sz="2000" u="none" cap="none" strike="noStrike">
                        <a:latin typeface="Arial"/>
                        <a:ea typeface="Arial"/>
                        <a:cs typeface="Arial"/>
                        <a:sym typeface="Arial"/>
                      </a:endParaRPr>
                    </a:p>
                  </a:txBody>
                  <a:tcPr marT="95250" marB="95250" marR="152400" marL="15240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10000"/>
                        </a:lnSpc>
                        <a:spcBef>
                          <a:spcPts val="0"/>
                        </a:spcBef>
                        <a:spcAft>
                          <a:spcPts val="0"/>
                        </a:spcAft>
                        <a:buClr>
                          <a:srgbClr val="000000"/>
                        </a:buClr>
                        <a:buSzPts val="2000"/>
                        <a:buFont typeface="Arial"/>
                        <a:buNone/>
                      </a:pPr>
                      <a:r>
                        <a:rPr b="1" lang="en-US" sz="2000" u="none" cap="none" strike="noStrike">
                          <a:latin typeface="Arial"/>
                          <a:ea typeface="Arial"/>
                          <a:cs typeface="Arial"/>
                          <a:sym typeface="Arial"/>
                        </a:rPr>
                        <a:t>Economic Analysis</a:t>
                      </a:r>
                      <a:endParaRPr b="0" sz="2000" u="none" cap="none" strike="noStrike">
                        <a:latin typeface="Arial"/>
                        <a:ea typeface="Arial"/>
                        <a:cs typeface="Arial"/>
                        <a:sym typeface="Arial"/>
                      </a:endParaRPr>
                    </a:p>
                  </a:txBody>
                  <a:tcPr marT="95250" marB="95250" marR="152400" marL="15240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10000"/>
                        </a:lnSpc>
                        <a:spcBef>
                          <a:spcPts val="0"/>
                        </a:spcBef>
                        <a:spcAft>
                          <a:spcPts val="0"/>
                        </a:spcAft>
                        <a:buClr>
                          <a:srgbClr val="000000"/>
                        </a:buClr>
                        <a:buSzPts val="2000"/>
                        <a:buFont typeface="Arial"/>
                        <a:buNone/>
                      </a:pPr>
                      <a:r>
                        <a:rPr b="1" lang="en-US" sz="2000" u="none" cap="none" strike="noStrike">
                          <a:latin typeface="Arial"/>
                          <a:ea typeface="Arial"/>
                          <a:cs typeface="Arial"/>
                          <a:sym typeface="Arial"/>
                        </a:rPr>
                        <a:t>Financial Analysis</a:t>
                      </a:r>
                      <a:endParaRPr b="0" sz="2000" u="none" cap="none" strike="noStrike">
                        <a:latin typeface="Arial"/>
                        <a:ea typeface="Arial"/>
                        <a:cs typeface="Arial"/>
                        <a:sym typeface="Arial"/>
                      </a:endParaRPr>
                    </a:p>
                  </a:txBody>
                  <a:tcPr marT="95250" marB="95250" marR="152400" marL="15240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871925">
                <a:tc>
                  <a:txBody>
                    <a:bodyPr/>
                    <a:lstStyle/>
                    <a:p>
                      <a:pPr indent="0" lvl="0" marL="0" marR="0" rtl="0" algn="l">
                        <a:lnSpc>
                          <a:spcPct val="110000"/>
                        </a:lnSpc>
                        <a:spcBef>
                          <a:spcPts val="0"/>
                        </a:spcBef>
                        <a:spcAft>
                          <a:spcPts val="0"/>
                        </a:spcAft>
                        <a:buClr>
                          <a:srgbClr val="000000"/>
                        </a:buClr>
                        <a:buSzPts val="2000"/>
                        <a:buFont typeface="Arial"/>
                        <a:buNone/>
                      </a:pPr>
                      <a:r>
                        <a:rPr b="1" lang="en-US" sz="2000" u="none" cap="none" strike="noStrike">
                          <a:latin typeface="Arial"/>
                          <a:ea typeface="Arial"/>
                          <a:cs typeface="Arial"/>
                          <a:sym typeface="Arial"/>
                        </a:rPr>
                        <a:t>Objective</a:t>
                      </a:r>
                      <a:endParaRPr b="0" sz="2000" u="none" cap="none" strike="noStrike">
                        <a:latin typeface="Arial"/>
                        <a:ea typeface="Arial"/>
                        <a:cs typeface="Arial"/>
                        <a:sym typeface="Arial"/>
                      </a:endParaRPr>
                    </a:p>
                  </a:txBody>
                  <a:tcPr marT="95250" marB="95250" marR="15240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10000"/>
                        </a:lnSpc>
                        <a:spcBef>
                          <a:spcPts val="0"/>
                        </a:spcBef>
                        <a:spcAft>
                          <a:spcPts val="0"/>
                        </a:spcAft>
                        <a:buClr>
                          <a:srgbClr val="000000"/>
                        </a:buClr>
                        <a:buSzPts val="2000"/>
                        <a:buFont typeface="Arial"/>
                        <a:buNone/>
                      </a:pPr>
                      <a:r>
                        <a:rPr b="0" lang="en-US" sz="2000" u="none" cap="none" strike="noStrike">
                          <a:latin typeface="Arial"/>
                          <a:ea typeface="Arial"/>
                          <a:cs typeface="Arial"/>
                          <a:sym typeface="Arial"/>
                        </a:rPr>
                        <a:t>To maximize efficiency in the use of finite resources such as capital, labor, natural resources, etc.</a:t>
                      </a:r>
                      <a:endParaRPr/>
                    </a:p>
                  </a:txBody>
                  <a:tcPr marT="95250" marB="95250" marR="152400" marL="15240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10000"/>
                        </a:lnSpc>
                        <a:spcBef>
                          <a:spcPts val="0"/>
                        </a:spcBef>
                        <a:spcAft>
                          <a:spcPts val="0"/>
                        </a:spcAft>
                        <a:buClr>
                          <a:srgbClr val="000000"/>
                        </a:buClr>
                        <a:buSzPts val="2000"/>
                        <a:buFont typeface="Arial"/>
                        <a:buNone/>
                      </a:pPr>
                      <a:r>
                        <a:rPr b="0" lang="en-US" sz="2000" u="none" cap="none" strike="noStrike">
                          <a:latin typeface="Arial"/>
                          <a:ea typeface="Arial"/>
                          <a:cs typeface="Arial"/>
                          <a:sym typeface="Arial"/>
                        </a:rPr>
                        <a:t>To assess financial viability from the perspective of an economically optimal project</a:t>
                      </a:r>
                      <a:endParaRPr/>
                    </a:p>
                  </a:txBody>
                  <a:tcPr marT="95250" marB="95250" marR="91450" marL="15240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561775">
                <a:tc>
                  <a:txBody>
                    <a:bodyPr/>
                    <a:lstStyle/>
                    <a:p>
                      <a:pPr indent="0" lvl="0" marL="0" marR="0" rtl="0" algn="l">
                        <a:lnSpc>
                          <a:spcPct val="110000"/>
                        </a:lnSpc>
                        <a:spcBef>
                          <a:spcPts val="0"/>
                        </a:spcBef>
                        <a:spcAft>
                          <a:spcPts val="0"/>
                        </a:spcAft>
                        <a:buClr>
                          <a:srgbClr val="000000"/>
                        </a:buClr>
                        <a:buSzPts val="2000"/>
                        <a:buFont typeface="Arial"/>
                        <a:buNone/>
                      </a:pPr>
                      <a:r>
                        <a:rPr b="1" lang="en-US" sz="2000" u="none" cap="none" strike="noStrike">
                          <a:latin typeface="Arial"/>
                          <a:ea typeface="Arial"/>
                          <a:cs typeface="Arial"/>
                          <a:sym typeface="Arial"/>
                        </a:rPr>
                        <a:t>Scope</a:t>
                      </a:r>
                      <a:endParaRPr b="0" sz="2000" u="none" cap="none" strike="noStrike">
                        <a:latin typeface="Arial"/>
                        <a:ea typeface="Arial"/>
                        <a:cs typeface="Arial"/>
                        <a:sym typeface="Arial"/>
                      </a:endParaRPr>
                    </a:p>
                  </a:txBody>
                  <a:tcPr marT="95250" marB="95250" marR="15240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10000"/>
                        </a:lnSpc>
                        <a:spcBef>
                          <a:spcPts val="0"/>
                        </a:spcBef>
                        <a:spcAft>
                          <a:spcPts val="0"/>
                        </a:spcAft>
                        <a:buClr>
                          <a:srgbClr val="000000"/>
                        </a:buClr>
                        <a:buSzPts val="2000"/>
                        <a:buFont typeface="Arial"/>
                        <a:buNone/>
                      </a:pPr>
                      <a:r>
                        <a:rPr b="0" lang="en-US" sz="2000" u="none" cap="none" strike="noStrike">
                          <a:latin typeface="Arial"/>
                          <a:ea typeface="Arial"/>
                          <a:cs typeface="Arial"/>
                          <a:sym typeface="Arial"/>
                        </a:rPr>
                        <a:t>Broad (the entire economy)</a:t>
                      </a:r>
                      <a:endParaRPr/>
                    </a:p>
                  </a:txBody>
                  <a:tcPr marT="95250" marB="95250" marR="152400" marL="15240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10000"/>
                        </a:lnSpc>
                        <a:spcBef>
                          <a:spcPts val="0"/>
                        </a:spcBef>
                        <a:spcAft>
                          <a:spcPts val="0"/>
                        </a:spcAft>
                        <a:buClr>
                          <a:srgbClr val="000000"/>
                        </a:buClr>
                        <a:buSzPts val="2000"/>
                        <a:buFont typeface="Arial"/>
                        <a:buNone/>
                      </a:pPr>
                      <a:r>
                        <a:rPr b="0" lang="en-US" sz="2000" u="none" cap="none" strike="noStrike">
                          <a:latin typeface="Arial"/>
                          <a:ea typeface="Arial"/>
                          <a:cs typeface="Arial"/>
                          <a:sym typeface="Arial"/>
                        </a:rPr>
                        <a:t>Narrow (the entire project scope)</a:t>
                      </a:r>
                      <a:endParaRPr/>
                    </a:p>
                  </a:txBody>
                  <a:tcPr marT="95250" marB="95250" marR="91450" marL="15240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162575">
                <a:tc>
                  <a:txBody>
                    <a:bodyPr/>
                    <a:lstStyle/>
                    <a:p>
                      <a:pPr indent="0" lvl="0" marL="0" marR="0" rtl="0" algn="l">
                        <a:lnSpc>
                          <a:spcPct val="110000"/>
                        </a:lnSpc>
                        <a:spcBef>
                          <a:spcPts val="0"/>
                        </a:spcBef>
                        <a:spcAft>
                          <a:spcPts val="0"/>
                        </a:spcAft>
                        <a:buClr>
                          <a:srgbClr val="000000"/>
                        </a:buClr>
                        <a:buSzPts val="2000"/>
                        <a:buFont typeface="Arial"/>
                        <a:buNone/>
                      </a:pPr>
                      <a:r>
                        <a:rPr b="1" lang="en-US" sz="2000" u="none" cap="none" strike="noStrike">
                          <a:latin typeface="Arial"/>
                          <a:ea typeface="Arial"/>
                          <a:cs typeface="Arial"/>
                          <a:sym typeface="Arial"/>
                        </a:rPr>
                        <a:t>Input Data</a:t>
                      </a:r>
                      <a:endParaRPr b="0" sz="2000" u="none" cap="none" strike="noStrike">
                        <a:latin typeface="Arial"/>
                        <a:ea typeface="Arial"/>
                        <a:cs typeface="Arial"/>
                        <a:sym typeface="Arial"/>
                      </a:endParaRPr>
                    </a:p>
                  </a:txBody>
                  <a:tcPr marT="95250" marB="95250" marR="15240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10000"/>
                        </a:lnSpc>
                        <a:spcBef>
                          <a:spcPts val="0"/>
                        </a:spcBef>
                        <a:spcAft>
                          <a:spcPts val="0"/>
                        </a:spcAft>
                        <a:buClr>
                          <a:srgbClr val="000000"/>
                        </a:buClr>
                        <a:buSzPts val="2000"/>
                        <a:buFont typeface="Arial"/>
                        <a:buNone/>
                      </a:pPr>
                      <a:r>
                        <a:rPr b="0" lang="en-US" sz="2000" u="none" cap="none" strike="noStrike">
                          <a:latin typeface="Arial"/>
                          <a:ea typeface="Arial"/>
                          <a:cs typeface="Arial"/>
                          <a:sym typeface="Arial"/>
                        </a:rPr>
                        <a:t>Economic benefits and costs measured by "shadow prices" (or accounting prices), including inflation and all transfers such as taxes, subsidies, interest...</a:t>
                      </a:r>
                      <a:endParaRPr/>
                    </a:p>
                  </a:txBody>
                  <a:tcPr marT="95250" marB="95250" marR="152400" marL="15240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10000"/>
                        </a:lnSpc>
                        <a:spcBef>
                          <a:spcPts val="0"/>
                        </a:spcBef>
                        <a:spcAft>
                          <a:spcPts val="0"/>
                        </a:spcAft>
                        <a:buClr>
                          <a:srgbClr val="000000"/>
                        </a:buClr>
                        <a:buSzPts val="2000"/>
                        <a:buFont typeface="Arial"/>
                        <a:buNone/>
                      </a:pPr>
                      <a:r>
                        <a:rPr b="0" lang="en-US" sz="2000" u="none" cap="none" strike="noStrike">
                          <a:latin typeface="Arial"/>
                          <a:ea typeface="Arial"/>
                          <a:cs typeface="Arial"/>
                          <a:sym typeface="Arial"/>
                        </a:rPr>
                        <a:t>Project revenues and costs measured by market prices, including inflation and items such as taxes, subsidies, interest, import duties...</a:t>
                      </a:r>
                      <a:endParaRPr/>
                    </a:p>
                  </a:txBody>
                  <a:tcPr marT="95250" marB="95250" marR="91450" marL="15240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683775">
                <a:tc>
                  <a:txBody>
                    <a:bodyPr/>
                    <a:lstStyle/>
                    <a:p>
                      <a:pPr indent="0" lvl="0" marL="0" marR="0" rtl="0" algn="l">
                        <a:lnSpc>
                          <a:spcPct val="110000"/>
                        </a:lnSpc>
                        <a:spcBef>
                          <a:spcPts val="0"/>
                        </a:spcBef>
                        <a:spcAft>
                          <a:spcPts val="0"/>
                        </a:spcAft>
                        <a:buClr>
                          <a:srgbClr val="000000"/>
                        </a:buClr>
                        <a:buSzPts val="2000"/>
                        <a:buFont typeface="Arial"/>
                        <a:buNone/>
                      </a:pPr>
                      <a:r>
                        <a:rPr b="1" lang="en-US" sz="2000" u="none" cap="none" strike="noStrike">
                          <a:latin typeface="Arial"/>
                          <a:ea typeface="Arial"/>
                          <a:cs typeface="Arial"/>
                          <a:sym typeface="Arial"/>
                        </a:rPr>
                        <a:t>Output/Result</a:t>
                      </a:r>
                      <a:endParaRPr b="0" sz="2000" u="none" cap="none" strike="noStrike">
                        <a:latin typeface="Arial"/>
                        <a:ea typeface="Arial"/>
                        <a:cs typeface="Arial"/>
                        <a:sym typeface="Arial"/>
                      </a:endParaRPr>
                    </a:p>
                  </a:txBody>
                  <a:tcPr marT="95250" marB="95250" marR="15240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10000"/>
                        </a:lnSpc>
                        <a:spcBef>
                          <a:spcPts val="0"/>
                        </a:spcBef>
                        <a:spcAft>
                          <a:spcPts val="0"/>
                        </a:spcAft>
                        <a:buClr>
                          <a:srgbClr val="000000"/>
                        </a:buClr>
                        <a:buSzPts val="2000"/>
                        <a:buFont typeface="Arial"/>
                        <a:buNone/>
                      </a:pPr>
                      <a:r>
                        <a:rPr b="0" lang="en-US" sz="2000" u="none" cap="none" strike="noStrike">
                          <a:latin typeface="Arial"/>
                          <a:ea typeface="Arial"/>
                          <a:cs typeface="Arial"/>
                          <a:sym typeface="Arial"/>
                        </a:rPr>
                        <a:t>Net Present Value (NPV) and/or Economic Rate of Return (ERR)</a:t>
                      </a:r>
                      <a:endParaRPr/>
                    </a:p>
                  </a:txBody>
                  <a:tcPr marT="95250" marB="95250" marR="152400" marL="15240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10000"/>
                        </a:lnSpc>
                        <a:spcBef>
                          <a:spcPts val="0"/>
                        </a:spcBef>
                        <a:spcAft>
                          <a:spcPts val="0"/>
                        </a:spcAft>
                        <a:buClr>
                          <a:srgbClr val="000000"/>
                        </a:buClr>
                        <a:buSzPts val="2000"/>
                        <a:buFont typeface="Arial"/>
                        <a:buNone/>
                      </a:pPr>
                      <a:r>
                        <a:rPr b="0" lang="en-US" sz="2000" u="none" cap="none" strike="noStrike">
                          <a:latin typeface="Arial"/>
                          <a:ea typeface="Arial"/>
                          <a:cs typeface="Arial"/>
                          <a:sym typeface="Arial"/>
                        </a:rPr>
                        <a:t>Monetary profit and/or Financial Rate of Return (FRR)</a:t>
                      </a:r>
                      <a:endParaRPr/>
                    </a:p>
                  </a:txBody>
                  <a:tcPr marT="95250" marB="95250" marR="91450" marL="15240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
        <p:nvSpPr>
          <p:cNvPr id="146" name="Google Shape;146;p56"/>
          <p:cNvSpPr txBox="1"/>
          <p:nvPr/>
        </p:nvSpPr>
        <p:spPr>
          <a:xfrm>
            <a:off x="734408" y="1165627"/>
            <a:ext cx="10723200" cy="558000"/>
          </a:xfrm>
          <a:prstGeom prst="rect">
            <a:avLst/>
          </a:prstGeom>
          <a:solidFill>
            <a:srgbClr val="004AAD"/>
          </a:solid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000000"/>
              </a:buClr>
              <a:buSzPts val="3600"/>
              <a:buFont typeface="Arial"/>
              <a:buNone/>
            </a:pPr>
            <a:r>
              <a:rPr b="1" i="0" lang="en-US" sz="2825" u="none" cap="none" strike="noStrike">
                <a:solidFill>
                  <a:srgbClr val="FFFFFF"/>
                </a:solidFill>
                <a:latin typeface="Arial"/>
                <a:ea typeface="Arial"/>
                <a:cs typeface="Arial"/>
                <a:sym typeface="Arial"/>
              </a:rPr>
              <a:t>FINANCIAL AND ECONOMIC ANALYSIS</a:t>
            </a:r>
            <a:endParaRPr b="1" i="0" sz="2825" u="none" cap="none" strike="noStrike">
              <a:solidFill>
                <a:srgbClr val="FFFFFF"/>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57"/>
          <p:cNvSpPr txBox="1"/>
          <p:nvPr/>
        </p:nvSpPr>
        <p:spPr>
          <a:xfrm>
            <a:off x="725000" y="1861575"/>
            <a:ext cx="10723200" cy="4097400"/>
          </a:xfrm>
          <a:prstGeom prst="rect">
            <a:avLst/>
          </a:prstGeom>
          <a:noFill/>
          <a:ln>
            <a:noFill/>
          </a:ln>
        </p:spPr>
        <p:txBody>
          <a:bodyPr anchorCtr="0" anchor="t" bIns="45700" lIns="91425" spcFirstLastPara="1" rIns="91425" wrap="square" tIns="45700">
            <a:noAutofit/>
          </a:bodyPr>
          <a:lstStyle/>
          <a:p>
            <a:pPr indent="0" lvl="0" marL="0" marR="0" rtl="0" algn="l">
              <a:lnSpc>
                <a:spcPct val="130000"/>
              </a:lnSpc>
              <a:spcBef>
                <a:spcPts val="0"/>
              </a:spcBef>
              <a:spcAft>
                <a:spcPts val="0"/>
              </a:spcAft>
              <a:buNone/>
            </a:pPr>
            <a:r>
              <a:rPr b="0" i="0" lang="en-US" sz="2000" u="none" cap="none" strike="noStrike">
                <a:solidFill>
                  <a:srgbClr val="000000"/>
                </a:solidFill>
                <a:latin typeface="Arial"/>
                <a:ea typeface="Arial"/>
                <a:cs typeface="Arial"/>
                <a:sym typeface="Arial"/>
              </a:rPr>
              <a:t>Financial and economic analysis is used by the World Bank to determine the feasibility of a project. Governments also often require similar analyses to assess the impact of state policies, regulations, and programs on public expenditure and social benefits.</a:t>
            </a:r>
            <a:endParaRPr/>
          </a:p>
          <a:p>
            <a:pPr indent="-342900" lvl="0" marL="342900" marR="0" rtl="0" algn="l">
              <a:lnSpc>
                <a:spcPct val="130000"/>
              </a:lnSpc>
              <a:spcBef>
                <a:spcPts val="0"/>
              </a:spcBef>
              <a:spcAft>
                <a:spcPts val="0"/>
              </a:spcAft>
              <a:buClr>
                <a:srgbClr val="000000"/>
              </a:buClr>
              <a:buSzPts val="2000"/>
              <a:buFont typeface="Arial"/>
              <a:buChar char="•"/>
            </a:pPr>
            <a:r>
              <a:rPr b="1" i="0" lang="en-US" sz="2000" u="none" cap="none" strike="noStrike">
                <a:solidFill>
                  <a:srgbClr val="000000"/>
                </a:solidFill>
                <a:latin typeface="Arial"/>
                <a:ea typeface="Arial"/>
                <a:cs typeface="Arial"/>
                <a:sym typeface="Arial"/>
              </a:rPr>
              <a:t>Financial Analysis</a:t>
            </a:r>
            <a:br>
              <a:rPr b="0" i="0" lang="en-US" sz="2000" u="none" cap="none" strike="noStrike">
                <a:solidFill>
                  <a:srgbClr val="000000"/>
                </a:solidFill>
                <a:latin typeface="Arial"/>
                <a:ea typeface="Arial"/>
                <a:cs typeface="Arial"/>
                <a:sym typeface="Arial"/>
              </a:rPr>
            </a:br>
            <a:r>
              <a:rPr b="0" i="0" lang="en-US" sz="2000" u="none" cap="none" strike="noStrike">
                <a:solidFill>
                  <a:srgbClr val="000000"/>
                </a:solidFill>
                <a:latin typeface="Arial"/>
                <a:ea typeface="Arial"/>
                <a:cs typeface="Arial"/>
                <a:sym typeface="Arial"/>
              </a:rPr>
              <a:t>This analysis is used to determine the financial feasibility of an activity from the perspective of the implementing entity. It focuses on the cash inflows and outflows related to the project and uses market prices.</a:t>
            </a:r>
            <a:endParaRPr/>
          </a:p>
          <a:p>
            <a:pPr indent="-342900" lvl="0" marL="342900" marR="0" rtl="0" algn="l">
              <a:lnSpc>
                <a:spcPct val="130000"/>
              </a:lnSpc>
              <a:spcBef>
                <a:spcPts val="0"/>
              </a:spcBef>
              <a:spcAft>
                <a:spcPts val="0"/>
              </a:spcAft>
              <a:buClr>
                <a:srgbClr val="000000"/>
              </a:buClr>
              <a:buSzPts val="2000"/>
              <a:buFont typeface="Arial"/>
              <a:buChar char="•"/>
            </a:pPr>
            <a:r>
              <a:rPr b="1" i="0" lang="en-US" sz="2000" u="none" cap="none" strike="noStrike">
                <a:solidFill>
                  <a:srgbClr val="000000"/>
                </a:solidFill>
                <a:latin typeface="Arial"/>
                <a:ea typeface="Arial"/>
                <a:cs typeface="Arial"/>
                <a:sym typeface="Arial"/>
              </a:rPr>
              <a:t>Economic Analysis</a:t>
            </a:r>
            <a:br>
              <a:rPr b="0" i="0" lang="en-US" sz="2000" u="none" cap="none" strike="noStrike">
                <a:solidFill>
                  <a:srgbClr val="000000"/>
                </a:solidFill>
                <a:latin typeface="Arial"/>
                <a:ea typeface="Arial"/>
                <a:cs typeface="Arial"/>
                <a:sym typeface="Arial"/>
              </a:rPr>
            </a:br>
            <a:r>
              <a:rPr b="0" i="0" lang="en-US" sz="2000" u="none" cap="none" strike="noStrike">
                <a:solidFill>
                  <a:srgbClr val="000000"/>
                </a:solidFill>
                <a:latin typeface="Arial"/>
                <a:ea typeface="Arial"/>
                <a:cs typeface="Arial"/>
                <a:sym typeface="Arial"/>
              </a:rPr>
              <a:t>This analysis is used to determine the net impact (cost or benefit) of the activity on the economy and society at large (at the national and global levels). It uses economic prices, which account for the opportunity cost to society, the presence of government interventions that cause market distortions (e.g., taxes, tariffs, subsidies), and externalities.</a:t>
            </a:r>
            <a:endParaRPr/>
          </a:p>
        </p:txBody>
      </p:sp>
      <p:sp>
        <p:nvSpPr>
          <p:cNvPr id="152" name="Google Shape;152;p57"/>
          <p:cNvSpPr txBox="1"/>
          <p:nvPr/>
        </p:nvSpPr>
        <p:spPr>
          <a:xfrm>
            <a:off x="734471" y="1165627"/>
            <a:ext cx="10723200" cy="558000"/>
          </a:xfrm>
          <a:prstGeom prst="rect">
            <a:avLst/>
          </a:prstGeom>
          <a:solidFill>
            <a:srgbClr val="004AAD"/>
          </a:solid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000000"/>
              </a:buClr>
              <a:buSzPts val="3600"/>
              <a:buFont typeface="Arial"/>
              <a:buNone/>
            </a:pPr>
            <a:r>
              <a:rPr b="1" i="0" lang="en-US" sz="2825" u="none" cap="none" strike="noStrike">
                <a:solidFill>
                  <a:srgbClr val="FFFFFF"/>
                </a:solidFill>
                <a:latin typeface="Arial"/>
                <a:ea typeface="Arial"/>
                <a:cs typeface="Arial"/>
                <a:sym typeface="Arial"/>
              </a:rPr>
              <a:t>FINANCIAL ANALYSIS (WORLD BANK)</a:t>
            </a:r>
            <a:endParaRPr b="1" i="0" sz="2825" u="none" cap="none" strike="noStrike">
              <a:solidFill>
                <a:srgbClr val="FFFFFF"/>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58"/>
          <p:cNvSpPr/>
          <p:nvPr/>
        </p:nvSpPr>
        <p:spPr>
          <a:xfrm>
            <a:off x="751840" y="2818830"/>
            <a:ext cx="10601960"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1" i="0" lang="en-US" sz="3200" u="none" cap="none" strike="noStrike">
                <a:solidFill>
                  <a:schemeClr val="dk1"/>
                </a:solidFill>
                <a:latin typeface="Arial"/>
                <a:ea typeface="Arial"/>
                <a:cs typeface="Arial"/>
                <a:sym typeface="Arial"/>
              </a:rPr>
              <a:t>SENSITIVITY ANALYSIS</a:t>
            </a:r>
            <a:endParaRPr b="1" i="0" sz="3200" u="none" cap="none" strike="noStrik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59"/>
          <p:cNvSpPr txBox="1"/>
          <p:nvPr/>
        </p:nvSpPr>
        <p:spPr>
          <a:xfrm>
            <a:off x="734471" y="2054615"/>
            <a:ext cx="7545929" cy="3218425"/>
          </a:xfrm>
          <a:prstGeom prst="rect">
            <a:avLst/>
          </a:prstGeom>
          <a:noFill/>
          <a:ln>
            <a:noFill/>
          </a:ln>
        </p:spPr>
        <p:txBody>
          <a:bodyPr anchorCtr="0" anchor="t" bIns="45700" lIns="91425" spcFirstLastPara="1" rIns="91425" wrap="square" tIns="45700">
            <a:noAutofit/>
          </a:bodyPr>
          <a:lstStyle/>
          <a:p>
            <a:pPr indent="-228600" lvl="0" marL="228600" marR="0" rtl="0" algn="just">
              <a:lnSpc>
                <a:spcPct val="150000"/>
              </a:lnSpc>
              <a:spcBef>
                <a:spcPts val="0"/>
              </a:spcBef>
              <a:spcAft>
                <a:spcPts val="0"/>
              </a:spcAft>
              <a:buClr>
                <a:srgbClr val="000000"/>
              </a:buClr>
              <a:buSzPts val="1800"/>
              <a:buFont typeface="Arial"/>
              <a:buChar char="•"/>
            </a:pPr>
            <a:r>
              <a:rPr b="0" i="0" lang="en-US" sz="2200" u="none" cap="none" strike="noStrike">
                <a:solidFill>
                  <a:schemeClr val="dk1"/>
                </a:solidFill>
                <a:latin typeface="Arial"/>
                <a:ea typeface="Arial"/>
                <a:cs typeface="Arial"/>
                <a:sym typeface="Arial"/>
              </a:rPr>
              <a:t>Suggested sensitive variables: initial investment cost, electricity price, fuel price, operating hours, output, interest rate.</a:t>
            </a:r>
            <a:endParaRPr/>
          </a:p>
          <a:p>
            <a:pPr indent="-228600" lvl="0" marL="228600" marR="0" rtl="0" algn="just">
              <a:lnSpc>
                <a:spcPct val="150000"/>
              </a:lnSpc>
              <a:spcBef>
                <a:spcPts val="0"/>
              </a:spcBef>
              <a:spcAft>
                <a:spcPts val="0"/>
              </a:spcAft>
              <a:buClr>
                <a:srgbClr val="000000"/>
              </a:buClr>
              <a:buSzPts val="1800"/>
              <a:buFont typeface="Arial"/>
              <a:buChar char="•"/>
            </a:pPr>
            <a:r>
              <a:rPr b="0" i="0" lang="en-US" sz="2200" u="none" cap="none" strike="noStrike">
                <a:solidFill>
                  <a:schemeClr val="dk1"/>
                </a:solidFill>
                <a:latin typeface="Arial"/>
                <a:ea typeface="Arial"/>
                <a:cs typeface="Arial"/>
                <a:sym typeface="Arial"/>
              </a:rPr>
              <a:t>Tools: One-way and two-way data tables; model replication for A/B scenario analysis.</a:t>
            </a:r>
            <a:endParaRPr/>
          </a:p>
          <a:p>
            <a:pPr indent="-228600" lvl="0" marL="228600" marR="0" rtl="0" algn="just">
              <a:lnSpc>
                <a:spcPct val="150000"/>
              </a:lnSpc>
              <a:spcBef>
                <a:spcPts val="0"/>
              </a:spcBef>
              <a:spcAft>
                <a:spcPts val="0"/>
              </a:spcAft>
              <a:buClr>
                <a:srgbClr val="000000"/>
              </a:buClr>
              <a:buSzPts val="1800"/>
              <a:buFont typeface="Arial"/>
              <a:buChar char="•"/>
            </a:pPr>
            <a:r>
              <a:rPr b="0" i="0" lang="en-US" sz="2200" u="none" cap="none" strike="noStrike">
                <a:solidFill>
                  <a:schemeClr val="dk1"/>
                </a:solidFill>
                <a:latin typeface="Arial"/>
                <a:ea typeface="Arial"/>
                <a:cs typeface="Arial"/>
                <a:sym typeface="Arial"/>
              </a:rPr>
              <a:t>Reporting: summary table showing impact on Financial Rate of Return (FRR), Financial Net Present Value (NPV), and Economic Rate of Return (ERR); identify the 3 most influential variables.</a:t>
            </a:r>
            <a:endParaRPr b="0" i="0" sz="2200" u="none" cap="none" strike="noStrike">
              <a:solidFill>
                <a:srgbClr val="FF0000"/>
              </a:solidFill>
              <a:latin typeface="Arial"/>
              <a:ea typeface="Arial"/>
              <a:cs typeface="Arial"/>
              <a:sym typeface="Arial"/>
            </a:endParaRPr>
          </a:p>
        </p:txBody>
      </p:sp>
      <p:sp>
        <p:nvSpPr>
          <p:cNvPr id="163" name="Google Shape;163;p59"/>
          <p:cNvSpPr txBox="1"/>
          <p:nvPr/>
        </p:nvSpPr>
        <p:spPr>
          <a:xfrm>
            <a:off x="734471" y="1165627"/>
            <a:ext cx="10723200" cy="558000"/>
          </a:xfrm>
          <a:prstGeom prst="rect">
            <a:avLst/>
          </a:prstGeom>
          <a:solidFill>
            <a:srgbClr val="004AAD"/>
          </a:solid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rgbClr val="000000"/>
              </a:buClr>
              <a:buSzPts val="3600"/>
              <a:buFont typeface="Arial"/>
              <a:buNone/>
            </a:pPr>
            <a:r>
              <a:rPr b="1" i="0" lang="en-US" sz="2825" u="none" cap="none" strike="noStrike">
                <a:solidFill>
                  <a:srgbClr val="FFFFFF"/>
                </a:solidFill>
                <a:latin typeface="Arial"/>
                <a:ea typeface="Arial"/>
                <a:cs typeface="Arial"/>
                <a:sym typeface="Arial"/>
              </a:rPr>
              <a:t>SENSITIVITY ANALYSIS</a:t>
            </a:r>
            <a:endParaRPr b="1" i="0" sz="2825" u="none" cap="none" strike="noStrike">
              <a:solidFill>
                <a:srgbClr val="FFFFFF"/>
              </a:solidFill>
              <a:latin typeface="Arial"/>
              <a:ea typeface="Arial"/>
              <a:cs typeface="Arial"/>
              <a:sym typeface="Arial"/>
            </a:endParaRPr>
          </a:p>
        </p:txBody>
      </p:sp>
      <p:pic>
        <p:nvPicPr>
          <p:cNvPr id="164" name="Google Shape;164;p59"/>
          <p:cNvPicPr preferRelativeResize="0"/>
          <p:nvPr/>
        </p:nvPicPr>
        <p:blipFill rotWithShape="1">
          <a:blip r:embed="rId3">
            <a:alphaModFix/>
          </a:blip>
          <a:srcRect b="0" l="0" r="0" t="0"/>
          <a:stretch/>
        </p:blipFill>
        <p:spPr>
          <a:xfrm>
            <a:off x="8569865" y="2440695"/>
            <a:ext cx="3296665" cy="283234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60"/>
          <p:cNvSpPr/>
          <p:nvPr/>
        </p:nvSpPr>
        <p:spPr>
          <a:xfrm>
            <a:off x="751840" y="2818830"/>
            <a:ext cx="10601960" cy="830956"/>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1" i="0" lang="en-US" sz="3200" u="none" cap="none" strike="noStrike">
                <a:solidFill>
                  <a:schemeClr val="dk1"/>
                </a:solidFill>
                <a:latin typeface="Arial"/>
                <a:ea typeface="Arial"/>
                <a:cs typeface="Arial"/>
                <a:sym typeface="Arial"/>
              </a:rPr>
              <a:t>DATA ANALYSIS FROM THE TOOLKIT</a:t>
            </a:r>
            <a:endParaRPr b="1" i="0" sz="3200" u="none" cap="none" strike="noStrike">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61"/>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5" name="Google Shape;175;p61"/>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200"/>
              <a:buFont typeface="Arial"/>
              <a:buNone/>
            </a:pPr>
            <a:r>
              <a:rPr b="1" i="0" lang="en-US" sz="3200" u="none" cap="none" strike="noStrike">
                <a:solidFill>
                  <a:schemeClr val="lt1"/>
                </a:solidFill>
                <a:latin typeface="Arial"/>
                <a:ea typeface="Arial"/>
                <a:cs typeface="Arial"/>
                <a:sym typeface="Arial"/>
              </a:rPr>
              <a:t>OVERALL COMPUTATIONAL MODEL FRAMEWORK</a:t>
            </a:r>
            <a:endParaRPr b="0" i="0" sz="1400" u="none" cap="none" strike="noStrike">
              <a:solidFill>
                <a:srgbClr val="000000"/>
              </a:solidFill>
              <a:latin typeface="Arial"/>
              <a:ea typeface="Arial"/>
              <a:cs typeface="Arial"/>
              <a:sym typeface="Arial"/>
            </a:endParaRPr>
          </a:p>
        </p:txBody>
      </p:sp>
      <p:sp>
        <p:nvSpPr>
          <p:cNvPr id="176" name="Google Shape;176;p61"/>
          <p:cNvSpPr/>
          <p:nvPr/>
        </p:nvSpPr>
        <p:spPr>
          <a:xfrm>
            <a:off x="838200" y="2026350"/>
            <a:ext cx="10515600" cy="3139281"/>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Tables 1–2: Macroeconomic assumptions and energy prices → Table 3: Project assumptions → Table 4: Interest rates and capital structure.</a:t>
            </a:r>
            <a:endParaRPr/>
          </a:p>
          <a:p>
            <a:pPr indent="-342900" lvl="0" marL="34290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Table 5: Project cash flow → Table 6: Financial cash flow → Tables 7–8: Economic cash flow.</a:t>
            </a:r>
            <a:endParaRPr/>
          </a:p>
          <a:p>
            <a:pPr indent="-342900" lvl="0" marL="34290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Reading rule: left to right, top to bottom; do not input numbers directly into formula ranges.</a:t>
            </a:r>
            <a:endParaRPr b="0" i="0" sz="2200" u="none" cap="none" strike="noStrik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62"/>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2" name="Google Shape;182;p62"/>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TABLES 1-2: MACROECONOMIC ASSUMPTIONS AND ENERGY PRICES</a:t>
            </a:r>
            <a:endParaRPr b="0" i="0" sz="1400" u="none" cap="none" strike="noStrike">
              <a:solidFill>
                <a:srgbClr val="000000"/>
              </a:solidFill>
              <a:latin typeface="Arial"/>
              <a:ea typeface="Arial"/>
              <a:cs typeface="Arial"/>
              <a:sym typeface="Arial"/>
            </a:endParaRPr>
          </a:p>
        </p:txBody>
      </p:sp>
      <p:sp>
        <p:nvSpPr>
          <p:cNvPr id="183" name="Google Shape;183;p62"/>
          <p:cNvSpPr/>
          <p:nvPr/>
        </p:nvSpPr>
        <p:spPr>
          <a:xfrm>
            <a:off x="838200" y="2142892"/>
            <a:ext cx="10515600" cy="2631449"/>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Parameters: USD and VND inflation rates, GDP deflator, exchange rate; oil and coal price scenarios.</a:t>
            </a:r>
            <a:endParaRPr/>
          </a:p>
          <a:p>
            <a:pPr indent="-342900" lvl="0" marL="34290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Verify: units (USD/barrel, USD/tonne), base year; distinguish between real and nominal prices.</a:t>
            </a:r>
            <a:endParaRPr/>
          </a:p>
          <a:p>
            <a:pPr indent="-342900" lvl="0" marL="34290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Document: data sources and reference year (e.g., World Bank projections).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4"/>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0" name="Google Shape;70;p14"/>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200"/>
              <a:buFont typeface="Arial"/>
              <a:buNone/>
            </a:pPr>
            <a:r>
              <a:rPr b="1" i="0" lang="en-US" sz="3200" u="none" cap="none" strike="noStrike">
                <a:solidFill>
                  <a:schemeClr val="lt1"/>
                </a:solidFill>
                <a:latin typeface="Arial"/>
                <a:ea typeface="Arial"/>
                <a:cs typeface="Arial"/>
                <a:sym typeface="Arial"/>
              </a:rPr>
              <a:t>OBJECTIVES AND OUTCOME</a:t>
            </a:r>
            <a:endParaRPr b="0" i="0" sz="1400" u="none" cap="none" strike="noStrike">
              <a:solidFill>
                <a:srgbClr val="000000"/>
              </a:solidFill>
              <a:latin typeface="Arial"/>
              <a:ea typeface="Arial"/>
              <a:cs typeface="Arial"/>
              <a:sym typeface="Arial"/>
            </a:endParaRPr>
          </a:p>
        </p:txBody>
      </p:sp>
      <p:sp>
        <p:nvSpPr>
          <p:cNvPr id="71" name="Google Shape;71;p14"/>
          <p:cNvSpPr/>
          <p:nvPr/>
        </p:nvSpPr>
        <p:spPr>
          <a:xfrm>
            <a:off x="838200" y="2026350"/>
            <a:ext cx="10515600" cy="4662775"/>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Understand the computational model structure based on Tables 1 to 12 and the input-output data flow.</a:t>
            </a:r>
            <a:endParaRPr/>
          </a:p>
          <a:p>
            <a:pPr indent="-342900" lvl="0" marL="34290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Review, clean, and standardize data; trace formulas; detect discrepancies in records.</a:t>
            </a:r>
            <a:endParaRPr/>
          </a:p>
          <a:p>
            <a:pPr indent="-342900" lvl="0" marL="34290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Calculate and interpret the following indicators: Financial Rate of Return (FRR), Economic Rate of Return (ERR), Net Present Value (NPV), Benefit-Cost Ratio (BCR); conduct greenhouse gas accounting; perform sensitivity analysis.</a:t>
            </a:r>
            <a:endParaRPr/>
          </a:p>
          <a:p>
            <a:pPr indent="-342900" lvl="0" marL="34290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Generate a summary report page highlighting key findings to serve credit decisions and propose the application of a risk-sharing mechanism.</a:t>
            </a:r>
            <a:endParaRPr b="0" i="0" sz="2200" u="none" cap="none" strike="noStrike">
              <a:solidFill>
                <a:schemeClr val="dk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63"/>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89" name="Google Shape;189;p63"/>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TABLES 1-2: MACROECONOMIC ASSUMPTIONS AND ENERGY PRICES</a:t>
            </a:r>
            <a:endParaRPr b="0" i="0" sz="1400" u="none" cap="none" strike="noStrike">
              <a:solidFill>
                <a:srgbClr val="000000"/>
              </a:solidFill>
              <a:latin typeface="Arial"/>
              <a:ea typeface="Arial"/>
              <a:cs typeface="Arial"/>
              <a:sym typeface="Arial"/>
            </a:endParaRPr>
          </a:p>
        </p:txBody>
      </p:sp>
      <p:pic>
        <p:nvPicPr>
          <p:cNvPr id="190" name="Google Shape;190;p63"/>
          <p:cNvPicPr preferRelativeResize="0"/>
          <p:nvPr/>
        </p:nvPicPr>
        <p:blipFill rotWithShape="1">
          <a:blip r:embed="rId3">
            <a:alphaModFix/>
          </a:blip>
          <a:srcRect b="0" l="0" r="0" t="0"/>
          <a:stretch/>
        </p:blipFill>
        <p:spPr>
          <a:xfrm>
            <a:off x="325981" y="2203587"/>
            <a:ext cx="11498023" cy="333660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64"/>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6" name="Google Shape;196;p64"/>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TABLES 1-2: MACROECONOMIC ASSUMPTIONS AND ENERGY PRICES</a:t>
            </a:r>
            <a:endParaRPr b="0" i="0" sz="1400" u="none" cap="none" strike="noStrike">
              <a:solidFill>
                <a:srgbClr val="000000"/>
              </a:solidFill>
              <a:latin typeface="Arial"/>
              <a:ea typeface="Arial"/>
              <a:cs typeface="Arial"/>
              <a:sym typeface="Arial"/>
            </a:endParaRPr>
          </a:p>
        </p:txBody>
      </p:sp>
      <p:pic>
        <p:nvPicPr>
          <p:cNvPr id="197" name="Google Shape;197;p64"/>
          <p:cNvPicPr preferRelativeResize="0"/>
          <p:nvPr/>
        </p:nvPicPr>
        <p:blipFill rotWithShape="1">
          <a:blip r:embed="rId3">
            <a:alphaModFix/>
          </a:blip>
          <a:srcRect b="0" l="0" r="0" t="0"/>
          <a:stretch/>
        </p:blipFill>
        <p:spPr>
          <a:xfrm>
            <a:off x="218780" y="2415404"/>
            <a:ext cx="11698900" cy="284661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65"/>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3" name="Google Shape;203;p65"/>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 3: PROJECT ASSUMPTIONS (KEY INPUT DATA)</a:t>
            </a:r>
            <a:endParaRPr b="0" i="0" sz="1400" u="none" cap="none" strike="noStrike">
              <a:solidFill>
                <a:srgbClr val="000000"/>
              </a:solidFill>
              <a:latin typeface="Arial"/>
              <a:ea typeface="Arial"/>
              <a:cs typeface="Arial"/>
              <a:sym typeface="Arial"/>
            </a:endParaRPr>
          </a:p>
        </p:txBody>
      </p:sp>
      <p:sp>
        <p:nvSpPr>
          <p:cNvPr id="204" name="Google Shape;204;p65"/>
          <p:cNvSpPr/>
          <p:nvPr/>
        </p:nvSpPr>
        <p:spPr>
          <a:xfrm>
            <a:off x="789940" y="2466461"/>
            <a:ext cx="10815320" cy="2805192"/>
          </a:xfrm>
          <a:prstGeom prst="rect">
            <a:avLst/>
          </a:prstGeom>
          <a:noFill/>
          <a:ln>
            <a:noFill/>
          </a:ln>
        </p:spPr>
        <p:txBody>
          <a:bodyPr anchorCtr="0" anchor="t" bIns="45700" lIns="91425" spcFirstLastPara="1" rIns="91425" wrap="square" tIns="45700">
            <a:spAutoFit/>
          </a:bodyPr>
          <a:lstStyle/>
          <a:p>
            <a:pPr indent="0" lvl="0" marL="0" marR="0" rtl="0" algn="l">
              <a:lnSpc>
                <a:spcPct val="130000"/>
              </a:lnSpc>
              <a:spcBef>
                <a:spcPts val="0"/>
              </a:spcBef>
              <a:spcAft>
                <a:spcPts val="0"/>
              </a:spcAft>
              <a:buNone/>
            </a:pPr>
            <a:r>
              <a:rPr b="1" i="0" lang="en-US" sz="2300" u="none" cap="none" strike="noStrike">
                <a:solidFill>
                  <a:srgbClr val="000000"/>
                </a:solidFill>
                <a:latin typeface="Arial"/>
                <a:ea typeface="Arial"/>
                <a:cs typeface="Arial"/>
                <a:sym typeface="Arial"/>
              </a:rPr>
              <a:t>Key parameters:</a:t>
            </a:r>
            <a:endParaRPr b="0" i="0" sz="2300" u="none" cap="none" strike="noStrike">
              <a:solidFill>
                <a:srgbClr val="000000"/>
              </a:solidFill>
              <a:latin typeface="Arial"/>
              <a:ea typeface="Arial"/>
              <a:cs typeface="Arial"/>
              <a:sym typeface="Arial"/>
            </a:endParaRPr>
          </a:p>
          <a:p>
            <a:pPr indent="-342900" lvl="0" marL="342900" marR="0" rtl="0" algn="l">
              <a:lnSpc>
                <a:spcPct val="130000"/>
              </a:lnSpc>
              <a:spcBef>
                <a:spcPts val="0"/>
              </a:spcBef>
              <a:spcAft>
                <a:spcPts val="0"/>
              </a:spcAft>
              <a:buClr>
                <a:srgbClr val="000000"/>
              </a:buClr>
              <a:buSzPts val="2300"/>
              <a:buFont typeface="Arial"/>
              <a:buChar char="•"/>
            </a:pPr>
            <a:r>
              <a:rPr b="0" i="0" lang="en-US" sz="2300" u="none" cap="none" strike="noStrike">
                <a:solidFill>
                  <a:srgbClr val="000000"/>
                </a:solidFill>
                <a:latin typeface="Arial"/>
                <a:ea typeface="Arial"/>
                <a:cs typeface="Arial"/>
                <a:sym typeface="Arial"/>
              </a:rPr>
              <a:t>Initial investment cost and investment schedule; fixed/variable operation and maintenance (O&amp;M) costs; electricity and fuel savings.</a:t>
            </a:r>
            <a:endParaRPr/>
          </a:p>
          <a:p>
            <a:pPr indent="-342900" lvl="0" marL="342900" marR="0" rtl="0" algn="l">
              <a:lnSpc>
                <a:spcPct val="130000"/>
              </a:lnSpc>
              <a:spcBef>
                <a:spcPts val="0"/>
              </a:spcBef>
              <a:spcAft>
                <a:spcPts val="0"/>
              </a:spcAft>
              <a:buClr>
                <a:srgbClr val="000000"/>
              </a:buClr>
              <a:buSzPts val="2300"/>
              <a:buFont typeface="Arial"/>
              <a:buChar char="•"/>
            </a:pPr>
            <a:r>
              <a:rPr b="0" i="0" lang="en-US" sz="2300" u="none" cap="none" strike="noStrike">
                <a:solidFill>
                  <a:srgbClr val="000000"/>
                </a:solidFill>
                <a:latin typeface="Arial"/>
                <a:ea typeface="Arial"/>
                <a:cs typeface="Arial"/>
                <a:sym typeface="Arial"/>
              </a:rPr>
              <a:t>Operating hours, equipment lifespan, taxes, depreciation; baseline output and baseline specific energy consumption.</a:t>
            </a:r>
            <a:endParaRPr/>
          </a:p>
          <a:p>
            <a:pPr indent="-342900" lvl="0" marL="342900" marR="0" rtl="0" algn="l">
              <a:lnSpc>
                <a:spcPct val="130000"/>
              </a:lnSpc>
              <a:spcBef>
                <a:spcPts val="0"/>
              </a:spcBef>
              <a:spcAft>
                <a:spcPts val="0"/>
              </a:spcAft>
              <a:buClr>
                <a:srgbClr val="000000"/>
              </a:buClr>
              <a:buSzPts val="2300"/>
              <a:buFont typeface="Arial"/>
              <a:buChar char="•"/>
            </a:pPr>
            <a:r>
              <a:rPr b="0" i="0" lang="en-US" sz="2300" u="none" cap="none" strike="noStrike">
                <a:solidFill>
                  <a:srgbClr val="000000"/>
                </a:solidFill>
                <a:latin typeface="Arial"/>
                <a:ea typeface="Arial"/>
                <a:cs typeface="Arial"/>
                <a:sym typeface="Arial"/>
              </a:rPr>
              <a:t>Data quality checklist: units, conversion factors, temporal consistency.</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66"/>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0" name="Google Shape;210;p66"/>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 3: PROJECT ASSUMPTIONS (KEY INPUT DATA)</a:t>
            </a:r>
            <a:endParaRPr b="0" i="0" sz="1400" u="none" cap="none" strike="noStrike">
              <a:solidFill>
                <a:srgbClr val="000000"/>
              </a:solidFill>
              <a:latin typeface="Arial"/>
              <a:ea typeface="Arial"/>
              <a:cs typeface="Arial"/>
              <a:sym typeface="Arial"/>
            </a:endParaRPr>
          </a:p>
        </p:txBody>
      </p:sp>
      <p:pic>
        <p:nvPicPr>
          <p:cNvPr id="211" name="Google Shape;211;p66"/>
          <p:cNvPicPr preferRelativeResize="0"/>
          <p:nvPr/>
        </p:nvPicPr>
        <p:blipFill rotWithShape="1">
          <a:blip r:embed="rId3">
            <a:alphaModFix/>
          </a:blip>
          <a:srcRect b="0" l="0" r="0" t="0"/>
          <a:stretch/>
        </p:blipFill>
        <p:spPr>
          <a:xfrm>
            <a:off x="2007511" y="1912191"/>
            <a:ext cx="8276037" cy="494580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67"/>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7" name="Google Shape;217;p67"/>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 3: PROJECT ASSUMPTIONS (KEY INPUT DATA)</a:t>
            </a:r>
            <a:endParaRPr b="0" i="0" sz="1400" u="none" cap="none" strike="noStrike">
              <a:solidFill>
                <a:srgbClr val="000000"/>
              </a:solidFill>
              <a:latin typeface="Arial"/>
              <a:ea typeface="Arial"/>
              <a:cs typeface="Arial"/>
              <a:sym typeface="Arial"/>
            </a:endParaRPr>
          </a:p>
        </p:txBody>
      </p:sp>
      <p:pic>
        <p:nvPicPr>
          <p:cNvPr id="218" name="Google Shape;218;p67"/>
          <p:cNvPicPr preferRelativeResize="0"/>
          <p:nvPr/>
        </p:nvPicPr>
        <p:blipFill rotWithShape="1">
          <a:blip r:embed="rId3">
            <a:alphaModFix/>
          </a:blip>
          <a:srcRect b="0" l="0" r="0" t="0"/>
          <a:stretch/>
        </p:blipFill>
        <p:spPr>
          <a:xfrm>
            <a:off x="1470255" y="2530964"/>
            <a:ext cx="9350550" cy="336071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68"/>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24" name="Google Shape;224;p68"/>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 4: INTEREST RATES AND CAPITAL STRUCTURE</a:t>
            </a:r>
            <a:endParaRPr b="0" i="0" sz="1400" u="none" cap="none" strike="noStrike">
              <a:solidFill>
                <a:srgbClr val="000000"/>
              </a:solidFill>
              <a:latin typeface="Arial"/>
              <a:ea typeface="Arial"/>
              <a:cs typeface="Arial"/>
              <a:sym typeface="Arial"/>
            </a:endParaRPr>
          </a:p>
        </p:txBody>
      </p:sp>
      <p:sp>
        <p:nvSpPr>
          <p:cNvPr id="225" name="Google Shape;225;p68"/>
          <p:cNvSpPr/>
          <p:nvPr/>
        </p:nvSpPr>
        <p:spPr>
          <a:xfrm>
            <a:off x="688340" y="2191071"/>
            <a:ext cx="10815320" cy="4092211"/>
          </a:xfrm>
          <a:prstGeom prst="rect">
            <a:avLst/>
          </a:prstGeom>
          <a:noFill/>
          <a:ln>
            <a:noFill/>
          </a:ln>
        </p:spPr>
        <p:txBody>
          <a:bodyPr anchorCtr="0" anchor="t" bIns="45700" lIns="91425" spcFirstLastPara="1" rIns="91425" wrap="square" tIns="45700">
            <a:spAutoFit/>
          </a:bodyPr>
          <a:lstStyle/>
          <a:p>
            <a:pPr indent="-285750" lvl="0" marL="28575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Establishing interest rates for relevant loan sources (e.g., International Bank for Reconstruction and Development, Ministry of Finance, participating commercial banks), including interest margins and various fees; distinguishing between real and nominal interest rates.</a:t>
            </a:r>
            <a:endParaRPr/>
          </a:p>
          <a:p>
            <a:pPr indent="-285750" lvl="0" marL="28575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Determining the financial discount rate; establishing the debt-to-equity ratio; and aligning the debt repayment schedule with the project's operational timeline.</a:t>
            </a:r>
            <a:endParaRPr/>
          </a:p>
          <a:p>
            <a:pPr indent="-285750" lvl="0" marL="28575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Linking interest rate reference cells to detailed calculation sheets; avoiding manual data entry to ensure consistency and prevent errors.</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69"/>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1" name="Google Shape;231;p69"/>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 4: INTEREST RATES AND CAPITAL STRUCTURE</a:t>
            </a:r>
            <a:endParaRPr b="0" i="0" sz="1400" u="none" cap="none" strike="noStrike">
              <a:solidFill>
                <a:srgbClr val="000000"/>
              </a:solidFill>
              <a:latin typeface="Arial"/>
              <a:ea typeface="Arial"/>
              <a:cs typeface="Arial"/>
              <a:sym typeface="Arial"/>
            </a:endParaRPr>
          </a:p>
        </p:txBody>
      </p:sp>
      <p:pic>
        <p:nvPicPr>
          <p:cNvPr id="232" name="Google Shape;232;p69"/>
          <p:cNvPicPr preferRelativeResize="0"/>
          <p:nvPr/>
        </p:nvPicPr>
        <p:blipFill rotWithShape="1">
          <a:blip r:embed="rId3">
            <a:alphaModFix/>
          </a:blip>
          <a:srcRect b="0" l="0" r="0" t="0"/>
          <a:stretch/>
        </p:blipFill>
        <p:spPr>
          <a:xfrm>
            <a:off x="-8677" y="2068659"/>
            <a:ext cx="12200677" cy="393988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70"/>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38" name="Google Shape;238;p70"/>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 5 – PART 1: PROJECT CASH FLOW</a:t>
            </a:r>
            <a:endParaRPr b="0" i="0" sz="1400" u="none" cap="none" strike="noStrike">
              <a:solidFill>
                <a:srgbClr val="000000"/>
              </a:solidFill>
              <a:latin typeface="Arial"/>
              <a:ea typeface="Arial"/>
              <a:cs typeface="Arial"/>
              <a:sym typeface="Arial"/>
            </a:endParaRPr>
          </a:p>
        </p:txBody>
      </p:sp>
      <p:sp>
        <p:nvSpPr>
          <p:cNvPr id="239" name="Google Shape;239;p70"/>
          <p:cNvSpPr/>
          <p:nvPr/>
        </p:nvSpPr>
        <p:spPr>
          <a:xfrm>
            <a:off x="690880" y="2736503"/>
            <a:ext cx="10815320" cy="2060885"/>
          </a:xfrm>
          <a:prstGeom prst="rect">
            <a:avLst/>
          </a:prstGeom>
          <a:noFill/>
          <a:ln>
            <a:noFill/>
          </a:ln>
        </p:spPr>
        <p:txBody>
          <a:bodyPr anchorCtr="0" anchor="t" bIns="45700" lIns="91425" spcFirstLastPara="1" rIns="91425" wrap="square" tIns="45700">
            <a:spAutoFit/>
          </a:bodyPr>
          <a:lstStyle/>
          <a:p>
            <a:pPr indent="-285750" lvl="0" marL="28575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Pre-financing cash flow: from initial investment cost → operating costs → benefits from electricity and fuel savings.</a:t>
            </a:r>
            <a:endParaRPr/>
          </a:p>
          <a:p>
            <a:pPr indent="-285750" lvl="0" marL="28575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Depreciation, major periodic replacement costs; avoid double-counting of benefits.</a:t>
            </a:r>
            <a:endParaRPr/>
          </a:p>
          <a:p>
            <a:pPr indent="-285750" lvl="0" marL="28575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Ensure consistency with the assumptions in Table 3.</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71"/>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45" name="Google Shape;245;p71"/>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 5 – PART 1: PROJECT CASH FLOW</a:t>
            </a:r>
            <a:endParaRPr b="0" i="0" sz="1400" u="none" cap="none" strike="noStrike">
              <a:solidFill>
                <a:srgbClr val="000000"/>
              </a:solidFill>
              <a:latin typeface="Arial"/>
              <a:ea typeface="Arial"/>
              <a:cs typeface="Arial"/>
              <a:sym typeface="Arial"/>
            </a:endParaRPr>
          </a:p>
        </p:txBody>
      </p:sp>
      <p:pic>
        <p:nvPicPr>
          <p:cNvPr id="246" name="Google Shape;246;p71"/>
          <p:cNvPicPr preferRelativeResize="0"/>
          <p:nvPr/>
        </p:nvPicPr>
        <p:blipFill rotWithShape="1">
          <a:blip r:embed="rId3">
            <a:alphaModFix/>
          </a:blip>
          <a:srcRect b="0" l="0" r="0" t="0"/>
          <a:stretch/>
        </p:blipFill>
        <p:spPr>
          <a:xfrm>
            <a:off x="80717" y="1962997"/>
            <a:ext cx="11905253" cy="447844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72"/>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2" name="Google Shape;252;p72"/>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 5 – PART 2: PROJECT CASH FLOW</a:t>
            </a:r>
            <a:endParaRPr b="0" i="0" sz="1400" u="none" cap="none" strike="noStrike">
              <a:solidFill>
                <a:srgbClr val="000000"/>
              </a:solidFill>
              <a:latin typeface="Arial"/>
              <a:ea typeface="Arial"/>
              <a:cs typeface="Arial"/>
              <a:sym typeface="Arial"/>
            </a:endParaRPr>
          </a:p>
        </p:txBody>
      </p:sp>
      <p:sp>
        <p:nvSpPr>
          <p:cNvPr id="253" name="Google Shape;253;p72"/>
          <p:cNvSpPr/>
          <p:nvPr/>
        </p:nvSpPr>
        <p:spPr>
          <a:xfrm>
            <a:off x="690880" y="2271282"/>
            <a:ext cx="10815320" cy="3076548"/>
          </a:xfrm>
          <a:prstGeom prst="rect">
            <a:avLst/>
          </a:prstGeom>
          <a:noFill/>
          <a:ln>
            <a:noFill/>
          </a:ln>
        </p:spPr>
        <p:txBody>
          <a:bodyPr anchorCtr="0" anchor="t" bIns="45700" lIns="91425" spcFirstLastPara="1" rIns="91425" wrap="square" tIns="45700">
            <a:spAutoFit/>
          </a:bodyPr>
          <a:lstStyle/>
          <a:p>
            <a:pPr indent="-285750" lvl="0" marL="28575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Financing structure, interest expenses, principal repayment schedule, tax shield, and corporate income tax.</a:t>
            </a:r>
            <a:endParaRPr/>
          </a:p>
          <a:p>
            <a:pPr indent="-285750" lvl="0" marL="28575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Key metrics: Financial Rate of Return (FRR), Net Present Value (NPV), and Benefit-Cost Ratio (BCR) from the investor's perspective.</a:t>
            </a:r>
            <a:endParaRPr/>
          </a:p>
          <a:p>
            <a:pPr indent="-285750" lvl="0" marL="28575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Cross-reference with the Income Statement (Table 12) and the Project Cash Flow (Table 5 - Part 1).</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46"/>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7" name="Google Shape;77;p46"/>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200"/>
              <a:buFont typeface="Arial"/>
              <a:buNone/>
            </a:pPr>
            <a:r>
              <a:rPr b="1" i="0" lang="en-US" sz="3200" u="none" cap="none" strike="noStrike">
                <a:solidFill>
                  <a:schemeClr val="lt1"/>
                </a:solidFill>
                <a:latin typeface="Arial"/>
                <a:ea typeface="Arial"/>
                <a:cs typeface="Arial"/>
                <a:sym typeface="Arial"/>
              </a:rPr>
              <a:t>CONTENT</a:t>
            </a:r>
            <a:endParaRPr b="0" i="0" sz="1400" u="none" cap="none" strike="noStrike">
              <a:solidFill>
                <a:srgbClr val="000000"/>
              </a:solidFill>
              <a:latin typeface="Arial"/>
              <a:ea typeface="Arial"/>
              <a:cs typeface="Arial"/>
              <a:sym typeface="Arial"/>
            </a:endParaRPr>
          </a:p>
        </p:txBody>
      </p:sp>
      <p:sp>
        <p:nvSpPr>
          <p:cNvPr id="78" name="Google Shape;78;p46"/>
          <p:cNvSpPr/>
          <p:nvPr/>
        </p:nvSpPr>
        <p:spPr>
          <a:xfrm>
            <a:off x="887730" y="2234898"/>
            <a:ext cx="10515600" cy="2123618"/>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Overview of Project Cash Flow Identification (Quick Recap)</a:t>
            </a:r>
            <a:endParaRPr/>
          </a:p>
          <a:p>
            <a:pPr indent="-342900" lvl="0" marL="34290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Financial Analysis and Economic Analysis (Quick Recap)</a:t>
            </a:r>
            <a:endParaRPr/>
          </a:p>
          <a:p>
            <a:pPr indent="-342900" lvl="0" marL="34290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Data Analysis from Project Economic-Financial Analysis Template (Sample)</a:t>
            </a:r>
            <a:endParaRPr/>
          </a:p>
          <a:p>
            <a:pPr indent="-342900" lvl="0" marL="34290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Group Exercise</a:t>
            </a:r>
            <a:endParaRPr b="0" i="0" sz="2200" u="none" cap="none" strike="noStrike">
              <a:solidFill>
                <a:schemeClr val="dk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73"/>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9" name="Google Shape;259;p73"/>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 5 – PART 2: PROJECT CASH FLOW</a:t>
            </a:r>
            <a:endParaRPr b="0" i="0" sz="1400" u="none" cap="none" strike="noStrike">
              <a:solidFill>
                <a:srgbClr val="000000"/>
              </a:solidFill>
              <a:latin typeface="Arial"/>
              <a:ea typeface="Arial"/>
              <a:cs typeface="Arial"/>
              <a:sym typeface="Arial"/>
            </a:endParaRPr>
          </a:p>
        </p:txBody>
      </p:sp>
      <p:pic>
        <p:nvPicPr>
          <p:cNvPr id="260" name="Google Shape;260;p73"/>
          <p:cNvPicPr preferRelativeResize="0"/>
          <p:nvPr/>
        </p:nvPicPr>
        <p:blipFill rotWithShape="1">
          <a:blip r:embed="rId3">
            <a:alphaModFix/>
          </a:blip>
          <a:srcRect b="0" l="0" r="0" t="0"/>
          <a:stretch/>
        </p:blipFill>
        <p:spPr>
          <a:xfrm>
            <a:off x="1" y="2161363"/>
            <a:ext cx="12163672" cy="3741598"/>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74"/>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66" name="Google Shape;266;p74"/>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 7: ECONOMIC CASH FLOW</a:t>
            </a:r>
            <a:endParaRPr b="0" i="0" sz="1400" u="none" cap="none" strike="noStrike">
              <a:solidFill>
                <a:srgbClr val="000000"/>
              </a:solidFill>
              <a:latin typeface="Arial"/>
              <a:ea typeface="Arial"/>
              <a:cs typeface="Arial"/>
              <a:sym typeface="Arial"/>
            </a:endParaRPr>
          </a:p>
        </p:txBody>
      </p:sp>
      <p:sp>
        <p:nvSpPr>
          <p:cNvPr id="267" name="Google Shape;267;p74"/>
          <p:cNvSpPr/>
          <p:nvPr/>
        </p:nvSpPr>
        <p:spPr>
          <a:xfrm>
            <a:off x="737870" y="2223156"/>
            <a:ext cx="10815320" cy="2060885"/>
          </a:xfrm>
          <a:prstGeom prst="rect">
            <a:avLst/>
          </a:prstGeom>
          <a:noFill/>
          <a:ln>
            <a:noFill/>
          </a:ln>
        </p:spPr>
        <p:txBody>
          <a:bodyPr anchorCtr="0" anchor="t" bIns="45700" lIns="91425" spcFirstLastPara="1" rIns="91425" wrap="square" tIns="45700">
            <a:spAutoFit/>
          </a:bodyPr>
          <a:lstStyle/>
          <a:p>
            <a:pPr indent="-285750" lvl="0" marL="28575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Remove indirect taxes; apply economic prices where available; use the social discount rate.</a:t>
            </a:r>
            <a:endParaRPr/>
          </a:p>
          <a:p>
            <a:pPr indent="-285750" lvl="0" marL="28575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Key metrics: Economic Rate of Return (ERR), Economic Net Present Value (ENPV); highlighting the differences from financial indicators.</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75"/>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73" name="Google Shape;273;p75"/>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 7: ECONOMIC CASH FLOW</a:t>
            </a:r>
            <a:endParaRPr b="0" i="0" sz="1400" u="none" cap="none" strike="noStrike">
              <a:solidFill>
                <a:srgbClr val="000000"/>
              </a:solidFill>
              <a:latin typeface="Arial"/>
              <a:ea typeface="Arial"/>
              <a:cs typeface="Arial"/>
              <a:sym typeface="Arial"/>
            </a:endParaRPr>
          </a:p>
        </p:txBody>
      </p:sp>
      <p:pic>
        <p:nvPicPr>
          <p:cNvPr id="274" name="Google Shape;274;p75"/>
          <p:cNvPicPr preferRelativeResize="0"/>
          <p:nvPr/>
        </p:nvPicPr>
        <p:blipFill rotWithShape="1">
          <a:blip r:embed="rId3">
            <a:alphaModFix/>
          </a:blip>
          <a:srcRect b="0" l="0" r="0" t="0"/>
          <a:stretch/>
        </p:blipFill>
        <p:spPr>
          <a:xfrm>
            <a:off x="91440" y="1921854"/>
            <a:ext cx="11998960" cy="4936146"/>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76"/>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0" name="Google Shape;280;p76"/>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 7: ECONOMIC CASH FLOW</a:t>
            </a:r>
            <a:endParaRPr b="0" i="0" sz="1400" u="none" cap="none" strike="noStrike">
              <a:solidFill>
                <a:srgbClr val="000000"/>
              </a:solidFill>
              <a:latin typeface="Arial"/>
              <a:ea typeface="Arial"/>
              <a:cs typeface="Arial"/>
              <a:sym typeface="Arial"/>
            </a:endParaRPr>
          </a:p>
        </p:txBody>
      </p:sp>
      <p:pic>
        <p:nvPicPr>
          <p:cNvPr id="281" name="Google Shape;281;p76"/>
          <p:cNvPicPr preferRelativeResize="0"/>
          <p:nvPr/>
        </p:nvPicPr>
        <p:blipFill rotWithShape="1">
          <a:blip r:embed="rId3">
            <a:alphaModFix/>
          </a:blip>
          <a:srcRect b="0" l="0" r="0" t="0"/>
          <a:stretch/>
        </p:blipFill>
        <p:spPr>
          <a:xfrm>
            <a:off x="81280" y="1971092"/>
            <a:ext cx="12110720" cy="479442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77"/>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87" name="Google Shape;287;p77"/>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 12: INCOME STATEMENT AND TAXES</a:t>
            </a:r>
            <a:endParaRPr b="0" i="0" sz="1400" u="none" cap="none" strike="noStrike">
              <a:solidFill>
                <a:srgbClr val="000000"/>
              </a:solidFill>
              <a:latin typeface="Arial"/>
              <a:ea typeface="Arial"/>
              <a:cs typeface="Arial"/>
              <a:sym typeface="Arial"/>
            </a:endParaRPr>
          </a:p>
        </p:txBody>
      </p:sp>
      <p:sp>
        <p:nvSpPr>
          <p:cNvPr id="288" name="Google Shape;288;p77"/>
          <p:cNvSpPr/>
          <p:nvPr/>
        </p:nvSpPr>
        <p:spPr>
          <a:xfrm>
            <a:off x="737870" y="2271282"/>
            <a:ext cx="10523688" cy="2568717"/>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i="0" lang="en-US" sz="2200" u="none" cap="none" strike="noStrike">
                <a:solidFill>
                  <a:srgbClr val="000000"/>
                </a:solidFill>
                <a:latin typeface="Arial"/>
                <a:ea typeface="Arial"/>
                <a:cs typeface="Arial"/>
                <a:sym typeface="Arial"/>
              </a:rPr>
              <a:t>Key points:</a:t>
            </a:r>
            <a:endParaRPr/>
          </a:p>
          <a:p>
            <a:pPr indent="-342900" lvl="0" marL="34290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Post-investment revenue/costs; depreciation, interest expense, corporate income tax.</a:t>
            </a:r>
            <a:endParaRPr/>
          </a:p>
          <a:p>
            <a:pPr indent="-342900" lvl="0" marL="34290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Cross-check with the financial cash flow in Table 6; perform sensitivity testing on tax variables.</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78"/>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94" name="Google Shape;294;p78"/>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TABLE 12: INCOME STATEMENT AND TAXES</a:t>
            </a:r>
            <a:endParaRPr b="0" i="0" sz="1400" u="none" cap="none" strike="noStrike">
              <a:solidFill>
                <a:srgbClr val="000000"/>
              </a:solidFill>
              <a:latin typeface="Arial"/>
              <a:ea typeface="Arial"/>
              <a:cs typeface="Arial"/>
              <a:sym typeface="Arial"/>
            </a:endParaRPr>
          </a:p>
        </p:txBody>
      </p:sp>
      <p:pic>
        <p:nvPicPr>
          <p:cNvPr id="295" name="Google Shape;295;p78"/>
          <p:cNvPicPr preferRelativeResize="0"/>
          <p:nvPr/>
        </p:nvPicPr>
        <p:blipFill rotWithShape="1">
          <a:blip r:embed="rId3">
            <a:alphaModFix/>
          </a:blip>
          <a:srcRect b="0" l="0" r="0" t="0"/>
          <a:stretch/>
        </p:blipFill>
        <p:spPr>
          <a:xfrm>
            <a:off x="101600" y="2755782"/>
            <a:ext cx="11900464" cy="2491442"/>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79"/>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1" name="Google Shape;301;p79"/>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DATA QUALITY CONTROL</a:t>
            </a:r>
            <a:endParaRPr b="0" i="0" sz="1400" u="none" cap="none" strike="noStrike">
              <a:solidFill>
                <a:srgbClr val="000000"/>
              </a:solidFill>
              <a:latin typeface="Arial"/>
              <a:ea typeface="Arial"/>
              <a:cs typeface="Arial"/>
              <a:sym typeface="Arial"/>
            </a:endParaRPr>
          </a:p>
        </p:txBody>
      </p:sp>
      <p:sp>
        <p:nvSpPr>
          <p:cNvPr id="302" name="Google Shape;302;p79"/>
          <p:cNvSpPr/>
          <p:nvPr/>
        </p:nvSpPr>
        <p:spPr>
          <a:xfrm>
            <a:off x="690880" y="2025303"/>
            <a:ext cx="10815320" cy="4185569"/>
          </a:xfrm>
          <a:prstGeom prst="rect">
            <a:avLst/>
          </a:prstGeom>
          <a:noFill/>
          <a:ln>
            <a:noFill/>
          </a:ln>
        </p:spPr>
        <p:txBody>
          <a:bodyPr anchorCtr="0" anchor="t" bIns="45700" lIns="91425" spcFirstLastPara="1" rIns="91425" wrap="square" tIns="45700">
            <a:spAutoFit/>
          </a:bodyPr>
          <a:lstStyle/>
          <a:p>
            <a:pPr indent="0" lvl="0" marL="0" marR="0" rtl="0" algn="l">
              <a:lnSpc>
                <a:spcPct val="130000"/>
              </a:lnSpc>
              <a:spcBef>
                <a:spcPts val="0"/>
              </a:spcBef>
              <a:spcAft>
                <a:spcPts val="0"/>
              </a:spcAft>
              <a:buNone/>
            </a:pPr>
            <a:r>
              <a:rPr b="1" i="0" lang="en-US" sz="2300" u="none" cap="none" strike="noStrike">
                <a:solidFill>
                  <a:srgbClr val="000000"/>
                </a:solidFill>
                <a:latin typeface="Arial"/>
                <a:ea typeface="Arial"/>
                <a:cs typeface="Arial"/>
                <a:sym typeface="Arial"/>
              </a:rPr>
              <a:t>Key points:</a:t>
            </a:r>
            <a:endParaRPr b="0" i="0" sz="2300" u="none" cap="none" strike="noStrike">
              <a:solidFill>
                <a:srgbClr val="000000"/>
              </a:solidFill>
              <a:latin typeface="Arial"/>
              <a:ea typeface="Arial"/>
              <a:cs typeface="Arial"/>
              <a:sym typeface="Arial"/>
            </a:endParaRPr>
          </a:p>
          <a:p>
            <a:pPr indent="-342900" lvl="0" marL="342900" marR="0" rtl="0" algn="l">
              <a:lnSpc>
                <a:spcPct val="130000"/>
              </a:lnSpc>
              <a:spcBef>
                <a:spcPts val="0"/>
              </a:spcBef>
              <a:spcAft>
                <a:spcPts val="0"/>
              </a:spcAft>
              <a:buClr>
                <a:srgbClr val="000000"/>
              </a:buClr>
              <a:buSzPts val="2300"/>
              <a:buFont typeface="Arial"/>
              <a:buChar char="•"/>
            </a:pPr>
            <a:r>
              <a:rPr b="0" i="0" lang="en-US" sz="2300" u="none" cap="none" strike="noStrike">
                <a:solidFill>
                  <a:srgbClr val="000000"/>
                </a:solidFill>
                <a:latin typeface="Arial"/>
                <a:ea typeface="Arial"/>
                <a:cs typeface="Arial"/>
                <a:sym typeface="Arial"/>
              </a:rPr>
              <a:t>Verify units and conversions; distinguish between real and nominal prices; confirm the exchange rate and base year.</a:t>
            </a:r>
            <a:endParaRPr/>
          </a:p>
          <a:p>
            <a:pPr indent="-342900" lvl="0" marL="342900" marR="0" rtl="0" algn="l">
              <a:lnSpc>
                <a:spcPct val="130000"/>
              </a:lnSpc>
              <a:spcBef>
                <a:spcPts val="0"/>
              </a:spcBef>
              <a:spcAft>
                <a:spcPts val="0"/>
              </a:spcAft>
              <a:buClr>
                <a:srgbClr val="000000"/>
              </a:buClr>
              <a:buSzPts val="2300"/>
              <a:buFont typeface="Arial"/>
              <a:buChar char="•"/>
            </a:pPr>
            <a:r>
              <a:rPr b="0" i="0" lang="en-US" sz="2300" u="none" cap="none" strike="noStrike">
                <a:solidFill>
                  <a:srgbClr val="000000"/>
                </a:solidFill>
                <a:latin typeface="Arial"/>
                <a:ea typeface="Arial"/>
                <a:cs typeface="Arial"/>
                <a:sym typeface="Arial"/>
              </a:rPr>
              <a:t>Verify the timeline: project start year, operational year, debt repayment schedule.</a:t>
            </a:r>
            <a:endParaRPr/>
          </a:p>
          <a:p>
            <a:pPr indent="-342900" lvl="0" marL="342900" marR="0" rtl="0" algn="l">
              <a:lnSpc>
                <a:spcPct val="130000"/>
              </a:lnSpc>
              <a:spcBef>
                <a:spcPts val="0"/>
              </a:spcBef>
              <a:spcAft>
                <a:spcPts val="0"/>
              </a:spcAft>
              <a:buClr>
                <a:srgbClr val="000000"/>
              </a:buClr>
              <a:buSzPts val="2300"/>
              <a:buFont typeface="Arial"/>
              <a:buChar char="•"/>
            </a:pPr>
            <a:r>
              <a:rPr b="0" i="0" lang="en-US" sz="2300" u="none" cap="none" strike="noStrike">
                <a:solidFill>
                  <a:srgbClr val="000000"/>
                </a:solidFill>
                <a:latin typeface="Arial"/>
                <a:ea typeface="Arial"/>
                <a:cs typeface="Arial"/>
                <a:sym typeface="Arial"/>
              </a:rPr>
              <a:t>Check formula linkages; do not input data directly into formula cells; protect calculation ranges.</a:t>
            </a:r>
            <a:endParaRPr/>
          </a:p>
          <a:p>
            <a:pPr indent="-342900" lvl="0" marL="342900" marR="0" rtl="0" algn="l">
              <a:lnSpc>
                <a:spcPct val="130000"/>
              </a:lnSpc>
              <a:spcBef>
                <a:spcPts val="0"/>
              </a:spcBef>
              <a:spcAft>
                <a:spcPts val="0"/>
              </a:spcAft>
              <a:buClr>
                <a:srgbClr val="000000"/>
              </a:buClr>
              <a:buSzPts val="2300"/>
              <a:buFont typeface="Arial"/>
              <a:buChar char="•"/>
            </a:pPr>
            <a:r>
              <a:rPr b="0" i="0" lang="en-US" sz="2300" u="none" cap="none" strike="noStrike">
                <a:solidFill>
                  <a:srgbClr val="000000"/>
                </a:solidFill>
                <a:latin typeface="Arial"/>
                <a:ea typeface="Arial"/>
                <a:cs typeface="Arial"/>
                <a:sym typeface="Arial"/>
              </a:rPr>
              <a:t>Trace return indicators back to their input cells; document all changes and data sources.</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80"/>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8" name="Google Shape;308;p80"/>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BANK'S PERSPECTIVE AND RISK-SHARING MECHANISMS</a:t>
            </a:r>
            <a:endParaRPr b="0" i="0" sz="1400" u="none" cap="none" strike="noStrike">
              <a:solidFill>
                <a:srgbClr val="000000"/>
              </a:solidFill>
              <a:latin typeface="Arial"/>
              <a:ea typeface="Arial"/>
              <a:cs typeface="Arial"/>
              <a:sym typeface="Arial"/>
            </a:endParaRPr>
          </a:p>
        </p:txBody>
      </p:sp>
      <p:sp>
        <p:nvSpPr>
          <p:cNvPr id="309" name="Google Shape;309;p80"/>
          <p:cNvSpPr/>
          <p:nvPr/>
        </p:nvSpPr>
        <p:spPr>
          <a:xfrm>
            <a:off x="690880" y="2350423"/>
            <a:ext cx="10815320" cy="4092211"/>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i="0" lang="en-US" sz="2200" u="none" cap="none" strike="noStrike">
                <a:solidFill>
                  <a:srgbClr val="000000"/>
                </a:solidFill>
                <a:latin typeface="Arial"/>
                <a:ea typeface="Arial"/>
                <a:cs typeface="Arial"/>
                <a:sym typeface="Arial"/>
              </a:rPr>
              <a:t>Key points:</a:t>
            </a:r>
            <a:endParaRPr/>
          </a:p>
          <a:p>
            <a:pPr indent="-342900" lvl="0" marL="34290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Credit metrics: Debt Service Coverage Ratio (DSCR), loan payback period, cash flow safety margin.</a:t>
            </a:r>
            <a:endParaRPr/>
          </a:p>
          <a:p>
            <a:pPr indent="-342900" lvl="0" marL="34290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Impact of risk-sharing mechanisms: extended loan tenor, reduced collateral requirements; operational conditions requiring monitoring.</a:t>
            </a:r>
            <a:endParaRPr/>
          </a:p>
          <a:p>
            <a:pPr indent="-342900" lvl="0" marL="34290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Linking data risks to credit risks: baseline inaccuracies, unreliable savings reporting, energy price assumptions.</a:t>
            </a:r>
            <a:endParaRPr/>
          </a:p>
          <a:p>
            <a:pPr indent="0" lvl="0" marL="0" marR="0" rtl="0" algn="l">
              <a:lnSpc>
                <a:spcPct val="150000"/>
              </a:lnSpc>
              <a:spcBef>
                <a:spcPts val="0"/>
              </a:spcBef>
              <a:spcAft>
                <a:spcPts val="0"/>
              </a:spcAft>
              <a:buNone/>
            </a:pPr>
            <a:r>
              <a:t/>
            </a:r>
            <a:endParaRPr b="1" i="0" sz="2200" u="none" cap="none" strike="noStrike">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81"/>
          <p:cNvSpPr/>
          <p:nvPr/>
        </p:nvSpPr>
        <p:spPr>
          <a:xfrm>
            <a:off x="751840" y="2818830"/>
            <a:ext cx="10601960" cy="830956"/>
          </a:xfrm>
          <a:prstGeom prst="rect">
            <a:avLst/>
          </a:prstGeom>
          <a:noFill/>
          <a:ln>
            <a:noFill/>
          </a:ln>
        </p:spPr>
        <p:txBody>
          <a:bodyPr anchorCtr="0" anchor="t" bIns="45700" lIns="91425" spcFirstLastPara="1" rIns="91425" wrap="square" tIns="45700">
            <a:spAutoFit/>
          </a:bodyPr>
          <a:lstStyle/>
          <a:p>
            <a:pPr indent="0" lvl="1" marL="0" marR="0" rtl="0" algn="ctr">
              <a:lnSpc>
                <a:spcPct val="150000"/>
              </a:lnSpc>
              <a:spcBef>
                <a:spcPts val="0"/>
              </a:spcBef>
              <a:spcAft>
                <a:spcPts val="0"/>
              </a:spcAft>
              <a:buNone/>
            </a:pPr>
            <a:r>
              <a:rPr b="1" i="0" lang="en-US" sz="3200" u="none" cap="none" strike="noStrike">
                <a:solidFill>
                  <a:schemeClr val="dk1"/>
                </a:solidFill>
                <a:latin typeface="Arial"/>
                <a:ea typeface="Arial"/>
                <a:cs typeface="Arial"/>
                <a:sym typeface="Arial"/>
              </a:rPr>
              <a:t>GROUP EXERCISE</a:t>
            </a:r>
            <a:endParaRPr b="1" i="0" sz="3200" u="none" cap="none" strike="noStrike">
              <a:solidFill>
                <a:schemeClr val="dk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82"/>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0" name="Google Shape;320;p82"/>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GROUP EXERCISE</a:t>
            </a:r>
            <a:endParaRPr/>
          </a:p>
        </p:txBody>
      </p:sp>
      <p:sp>
        <p:nvSpPr>
          <p:cNvPr id="321" name="Google Shape;321;p82"/>
          <p:cNvSpPr/>
          <p:nvPr/>
        </p:nvSpPr>
        <p:spPr>
          <a:xfrm>
            <a:off x="688340" y="2190002"/>
            <a:ext cx="10815320" cy="3651705"/>
          </a:xfrm>
          <a:prstGeom prst="rect">
            <a:avLst/>
          </a:prstGeom>
          <a:noFill/>
          <a:ln>
            <a:noFill/>
          </a:ln>
        </p:spPr>
        <p:txBody>
          <a:bodyPr anchorCtr="0" anchor="t" bIns="45700" lIns="91425" spcFirstLastPara="1" rIns="91425" wrap="square" tIns="45700">
            <a:spAutoFit/>
          </a:bodyPr>
          <a:lstStyle/>
          <a:p>
            <a:pPr indent="0" lvl="0" marL="0" marR="0" rtl="0" algn="l">
              <a:lnSpc>
                <a:spcPct val="130000"/>
              </a:lnSpc>
              <a:spcBef>
                <a:spcPts val="0"/>
              </a:spcBef>
              <a:spcAft>
                <a:spcPts val="0"/>
              </a:spcAft>
              <a:buNone/>
            </a:pPr>
            <a:r>
              <a:rPr b="1" i="0" lang="en-US" sz="2000" u="none" cap="none" strike="noStrike">
                <a:solidFill>
                  <a:srgbClr val="000000"/>
                </a:solidFill>
                <a:latin typeface="Arial"/>
                <a:ea typeface="Arial"/>
                <a:cs typeface="Arial"/>
                <a:sym typeface="Arial"/>
              </a:rPr>
              <a:t>Divide into 3 practice groups to work on computers, using the project Excel template file.</a:t>
            </a:r>
            <a:endParaRPr b="0" i="0" sz="2000" u="none" cap="none" strike="noStrike">
              <a:solidFill>
                <a:srgbClr val="000000"/>
              </a:solidFill>
              <a:latin typeface="Arial"/>
              <a:ea typeface="Arial"/>
              <a:cs typeface="Arial"/>
              <a:sym typeface="Arial"/>
            </a:endParaRPr>
          </a:p>
          <a:p>
            <a:pPr indent="0" lvl="0" marL="0" marR="0" rtl="0" algn="l">
              <a:lnSpc>
                <a:spcPct val="130000"/>
              </a:lnSpc>
              <a:spcBef>
                <a:spcPts val="0"/>
              </a:spcBef>
              <a:spcAft>
                <a:spcPts val="0"/>
              </a:spcAft>
              <a:buNone/>
            </a:pPr>
            <a:r>
              <a:rPr b="1" i="0" lang="en-US" sz="2000" u="none" cap="none" strike="noStrike">
                <a:solidFill>
                  <a:srgbClr val="000000"/>
                </a:solidFill>
                <a:latin typeface="Arial"/>
                <a:ea typeface="Arial"/>
                <a:cs typeface="Arial"/>
                <a:sym typeface="Arial"/>
              </a:rPr>
              <a:t>Each group will calculate for one solution:</a:t>
            </a:r>
            <a:endParaRPr b="0" i="0" sz="2000" u="none" cap="none" strike="noStrike">
              <a:solidFill>
                <a:srgbClr val="000000"/>
              </a:solidFill>
              <a:latin typeface="Arial"/>
              <a:ea typeface="Arial"/>
              <a:cs typeface="Arial"/>
              <a:sym typeface="Arial"/>
            </a:endParaRPr>
          </a:p>
          <a:p>
            <a:pPr indent="-342900" lvl="0" marL="342900" marR="0" rtl="0" algn="l">
              <a:lnSpc>
                <a:spcPct val="130000"/>
              </a:lnSpc>
              <a:spcBef>
                <a:spcPts val="0"/>
              </a:spcBef>
              <a:spcAft>
                <a:spcPts val="0"/>
              </a:spcAft>
              <a:buClr>
                <a:srgbClr val="000000"/>
              </a:buClr>
              <a:buSzPts val="2000"/>
              <a:buFont typeface="Arial"/>
              <a:buChar char="•"/>
            </a:pPr>
            <a:r>
              <a:rPr b="1" i="0" lang="en-US" sz="2000" u="none" cap="none" strike="noStrike">
                <a:solidFill>
                  <a:srgbClr val="000000"/>
                </a:solidFill>
                <a:latin typeface="Arial"/>
                <a:ea typeface="Arial"/>
                <a:cs typeface="Arial"/>
                <a:sym typeface="Arial"/>
              </a:rPr>
              <a:t>Group 1:</a:t>
            </a:r>
            <a:r>
              <a:rPr b="0" i="0" lang="en-US" sz="2000" u="none" cap="none" strike="noStrike">
                <a:solidFill>
                  <a:srgbClr val="000000"/>
                </a:solidFill>
                <a:latin typeface="Arial"/>
                <a:ea typeface="Arial"/>
                <a:cs typeface="Arial"/>
                <a:sym typeface="Arial"/>
              </a:rPr>
              <a:t> Upgrade the motor system and inverters.</a:t>
            </a:r>
            <a:endParaRPr/>
          </a:p>
          <a:p>
            <a:pPr indent="-342900" lvl="0" marL="342900" marR="0" rtl="0" algn="l">
              <a:lnSpc>
                <a:spcPct val="130000"/>
              </a:lnSpc>
              <a:spcBef>
                <a:spcPts val="0"/>
              </a:spcBef>
              <a:spcAft>
                <a:spcPts val="0"/>
              </a:spcAft>
              <a:buClr>
                <a:srgbClr val="000000"/>
              </a:buClr>
              <a:buSzPts val="2000"/>
              <a:buFont typeface="Arial"/>
              <a:buChar char="•"/>
            </a:pPr>
            <a:r>
              <a:rPr b="1" i="0" lang="en-US" sz="2000" u="none" cap="none" strike="noStrike">
                <a:solidFill>
                  <a:srgbClr val="000000"/>
                </a:solidFill>
                <a:latin typeface="Arial"/>
                <a:ea typeface="Arial"/>
                <a:cs typeface="Arial"/>
                <a:sym typeface="Arial"/>
              </a:rPr>
              <a:t>Group 2:</a:t>
            </a:r>
            <a:r>
              <a:rPr b="0" i="0" lang="en-US" sz="2000" u="none" cap="none" strike="noStrike">
                <a:solidFill>
                  <a:srgbClr val="000000"/>
                </a:solidFill>
                <a:latin typeface="Arial"/>
                <a:ea typeface="Arial"/>
                <a:cs typeface="Arial"/>
                <a:sym typeface="Arial"/>
              </a:rPr>
              <a:t> Recover waste heat for material drying.</a:t>
            </a:r>
            <a:endParaRPr/>
          </a:p>
          <a:p>
            <a:pPr indent="-342900" lvl="0" marL="342900" marR="0" rtl="0" algn="l">
              <a:lnSpc>
                <a:spcPct val="130000"/>
              </a:lnSpc>
              <a:spcBef>
                <a:spcPts val="0"/>
              </a:spcBef>
              <a:spcAft>
                <a:spcPts val="0"/>
              </a:spcAft>
              <a:buClr>
                <a:srgbClr val="000000"/>
              </a:buClr>
              <a:buSzPts val="2000"/>
              <a:buFont typeface="Arial"/>
              <a:buChar char="•"/>
            </a:pPr>
            <a:r>
              <a:rPr b="1" i="0" lang="en-US" sz="2000" u="none" cap="none" strike="noStrike">
                <a:solidFill>
                  <a:srgbClr val="000000"/>
                </a:solidFill>
                <a:latin typeface="Arial"/>
                <a:ea typeface="Arial"/>
                <a:cs typeface="Arial"/>
                <a:sym typeface="Arial"/>
              </a:rPr>
              <a:t>Group 3:</a:t>
            </a:r>
            <a:r>
              <a:rPr b="0" i="0" lang="en-US" sz="2000" u="none" cap="none" strike="noStrike">
                <a:solidFill>
                  <a:srgbClr val="000000"/>
                </a:solidFill>
                <a:latin typeface="Arial"/>
                <a:ea typeface="Arial"/>
                <a:cs typeface="Arial"/>
                <a:sym typeface="Arial"/>
              </a:rPr>
              <a:t> Optimize the steam system and steam traps.</a:t>
            </a:r>
            <a:endParaRPr/>
          </a:p>
          <a:p>
            <a:pPr indent="0" lvl="0" marL="0" marR="0" rtl="0" algn="l">
              <a:lnSpc>
                <a:spcPct val="130000"/>
              </a:lnSpc>
              <a:spcBef>
                <a:spcPts val="0"/>
              </a:spcBef>
              <a:spcAft>
                <a:spcPts val="0"/>
              </a:spcAft>
              <a:buNone/>
            </a:pPr>
            <a:r>
              <a:rPr b="1" i="0" lang="en-US" sz="2000" u="none" cap="none" strike="noStrike">
                <a:solidFill>
                  <a:srgbClr val="000000"/>
                </a:solidFill>
                <a:latin typeface="Arial"/>
                <a:ea typeface="Arial"/>
                <a:cs typeface="Arial"/>
                <a:sym typeface="Arial"/>
              </a:rPr>
              <a:t>Time allowed: 30 minutes.</a:t>
            </a:r>
            <a:endParaRPr b="0" i="0" sz="2000" u="none" cap="none" strike="noStrike">
              <a:solidFill>
                <a:srgbClr val="000000"/>
              </a:solidFill>
              <a:latin typeface="Arial"/>
              <a:ea typeface="Arial"/>
              <a:cs typeface="Arial"/>
              <a:sym typeface="Arial"/>
            </a:endParaRPr>
          </a:p>
          <a:p>
            <a:pPr indent="0" lvl="0" marL="0" marR="0" rtl="0" algn="l">
              <a:lnSpc>
                <a:spcPct val="130000"/>
              </a:lnSpc>
              <a:spcBef>
                <a:spcPts val="0"/>
              </a:spcBef>
              <a:spcAft>
                <a:spcPts val="0"/>
              </a:spcAft>
              <a:buNone/>
            </a:pPr>
            <a:r>
              <a:rPr b="1" i="0" lang="en-US" sz="2000" u="none" cap="none" strike="noStrike">
                <a:solidFill>
                  <a:srgbClr val="000000"/>
                </a:solidFill>
                <a:latin typeface="Arial"/>
                <a:ea typeface="Arial"/>
                <a:cs typeface="Arial"/>
                <a:sym typeface="Arial"/>
              </a:rPr>
              <a:t>Each group will prepare a report of approximately 1 page.</a:t>
            </a:r>
            <a:endParaRPr b="0" i="0" sz="2000" u="none" cap="none" strike="noStrike">
              <a:solidFill>
                <a:srgbClr val="000000"/>
              </a:solidFill>
              <a:latin typeface="Arial"/>
              <a:ea typeface="Arial"/>
              <a:cs typeface="Arial"/>
              <a:sym typeface="Arial"/>
            </a:endParaRPr>
          </a:p>
          <a:p>
            <a:pPr indent="0" lvl="2" marL="0" marR="0" rtl="0" algn="l">
              <a:lnSpc>
                <a:spcPct val="130000"/>
              </a:lnSpc>
              <a:spcBef>
                <a:spcPts val="0"/>
              </a:spcBef>
              <a:spcAft>
                <a:spcPts val="0"/>
              </a:spcAft>
              <a:buNone/>
            </a:pPr>
            <a:r>
              <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47"/>
          <p:cNvSpPr/>
          <p:nvPr/>
        </p:nvSpPr>
        <p:spPr>
          <a:xfrm>
            <a:off x="520299" y="2866956"/>
            <a:ext cx="11151402" cy="156962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b="1" i="0" lang="en-US" sz="3200" u="none" cap="none" strike="noStrike">
                <a:solidFill>
                  <a:schemeClr val="dk1"/>
                </a:solidFill>
                <a:latin typeface="Arial"/>
                <a:ea typeface="Arial"/>
                <a:cs typeface="Arial"/>
                <a:sym typeface="Arial"/>
              </a:rPr>
              <a:t>OVERVIEW OF PROJECT CASH FLOW IDENTIFICATION</a:t>
            </a:r>
            <a:endParaRPr/>
          </a:p>
          <a:p>
            <a:pPr indent="0" lvl="0" marL="0" marR="0" rtl="0" algn="ctr">
              <a:lnSpc>
                <a:spcPct val="150000"/>
              </a:lnSpc>
              <a:spcBef>
                <a:spcPts val="0"/>
              </a:spcBef>
              <a:spcAft>
                <a:spcPts val="0"/>
              </a:spcAft>
              <a:buNone/>
            </a:pPr>
            <a:r>
              <a:rPr b="1" i="0" lang="en-US" sz="3200" u="none" cap="none" strike="noStrike">
                <a:solidFill>
                  <a:schemeClr val="dk1"/>
                </a:solidFill>
                <a:latin typeface="Arial"/>
                <a:ea typeface="Arial"/>
                <a:cs typeface="Arial"/>
                <a:sym typeface="Arial"/>
              </a:rPr>
              <a:t>(RECAP)</a:t>
            </a:r>
            <a:endParaRPr b="1" i="0" sz="3200" u="none" cap="none" strike="noStrike">
              <a:solidFill>
                <a:schemeClr val="dk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83"/>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27" name="Google Shape;327;p83"/>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GROUP EXERCISE</a:t>
            </a:r>
            <a:endParaRPr/>
          </a:p>
        </p:txBody>
      </p:sp>
      <p:sp>
        <p:nvSpPr>
          <p:cNvPr id="328" name="Google Shape;328;p83"/>
          <p:cNvSpPr/>
          <p:nvPr/>
        </p:nvSpPr>
        <p:spPr>
          <a:xfrm>
            <a:off x="688340" y="2061666"/>
            <a:ext cx="10815320" cy="3728649"/>
          </a:xfrm>
          <a:prstGeom prst="rect">
            <a:avLst/>
          </a:prstGeom>
          <a:noFill/>
          <a:ln>
            <a:noFill/>
          </a:ln>
        </p:spPr>
        <p:txBody>
          <a:bodyPr anchorCtr="0" anchor="t" bIns="45700" lIns="91425" spcFirstLastPara="1" rIns="91425" wrap="square" tIns="45700">
            <a:spAutoFit/>
          </a:bodyPr>
          <a:lstStyle/>
          <a:p>
            <a:pPr indent="-285750" lvl="0" marL="285750" marR="0" rtl="0" algn="l">
              <a:lnSpc>
                <a:spcPct val="15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Step 1 – Quality Check (10 minutes): Standardize operating hours, electricity price, and initial investment cost in Table 3.</a:t>
            </a:r>
            <a:endParaRPr/>
          </a:p>
          <a:p>
            <a:pPr indent="-285750" lvl="0" marL="285750" marR="0" rtl="0" algn="l">
              <a:lnSpc>
                <a:spcPct val="15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Step 2 – Calculation (10 minutes): Update Table 5 and review the return-on-investment indicators in Tables 10-11.</a:t>
            </a:r>
            <a:endParaRPr/>
          </a:p>
          <a:p>
            <a:pPr indent="-285750" lvl="0" marL="285750" marR="0" rtl="0" algn="l">
              <a:lnSpc>
                <a:spcPct val="15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Step 3 – Sensitivity Analysis (5 minutes): Increase the initial investment cost by 10% and decrease electricity savings by 10% to observe the change in the return indicators.</a:t>
            </a:r>
            <a:endParaRPr/>
          </a:p>
          <a:p>
            <a:pPr indent="-285750" lvl="0" marL="285750" marR="0" rtl="0" algn="l">
              <a:lnSpc>
                <a:spcPct val="15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Record three key findings and one recommendation regarding credit/risk-sharing mechanisms.</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84"/>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4" name="Google Shape;334;p84"/>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ONE-PAGE REPORT</a:t>
            </a:r>
            <a:endParaRPr b="0" i="0" sz="1400" u="none" cap="none" strike="noStrike">
              <a:solidFill>
                <a:srgbClr val="000000"/>
              </a:solidFill>
              <a:latin typeface="Arial"/>
              <a:ea typeface="Arial"/>
              <a:cs typeface="Arial"/>
              <a:sym typeface="Arial"/>
            </a:endParaRPr>
          </a:p>
        </p:txBody>
      </p:sp>
      <p:sp>
        <p:nvSpPr>
          <p:cNvPr id="335" name="Google Shape;335;p84"/>
          <p:cNvSpPr/>
          <p:nvPr/>
        </p:nvSpPr>
        <p:spPr>
          <a:xfrm>
            <a:off x="690880" y="2350423"/>
            <a:ext cx="10815320" cy="3076548"/>
          </a:xfrm>
          <a:prstGeom prst="rect">
            <a:avLst/>
          </a:prstGeom>
          <a:noFill/>
          <a:ln>
            <a:noFill/>
          </a:ln>
        </p:spPr>
        <p:txBody>
          <a:bodyPr anchorCtr="0" anchor="t" bIns="45700" lIns="91425" spcFirstLastPara="1" rIns="91425" wrap="square" tIns="45700">
            <a:spAutoFit/>
          </a:bodyPr>
          <a:lstStyle/>
          <a:p>
            <a:pPr indent="-285750" lvl="0" marL="28575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Metrics: Current/proposed specific energy consumption, savings rate, Financial Rate of Return (FRR) and Net Present Value (NPV), Economic Rate of Return (ERR), emission reduction (tonnes of CO₂ equivalent).</a:t>
            </a:r>
            <a:endParaRPr/>
          </a:p>
          <a:p>
            <a:pPr indent="-285750" lvl="0" marL="28575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Charts: Savings trend over time; cash flow waterfall (benefits minus costs).</a:t>
            </a:r>
            <a:endParaRPr/>
          </a:p>
          <a:p>
            <a:pPr indent="-285750" lvl="0" marL="28575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Three core conclusions: Impact on debt repayment capacity, necessity of applying a risk-sharing mechanism, key risks requiring conditional covenants.</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37"/>
          <p:cNvSpPr/>
          <p:nvPr/>
        </p:nvSpPr>
        <p:spPr>
          <a:xfrm>
            <a:off x="2418080" y="2767280"/>
            <a:ext cx="7355840" cy="1323439"/>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000"/>
              <a:buFont typeface="Arial"/>
              <a:buNone/>
            </a:pPr>
            <a:r>
              <a:rPr b="1" i="0" lang="en-US" sz="8000" u="none" cap="none" strike="noStrike">
                <a:solidFill>
                  <a:schemeClr val="dk1"/>
                </a:solidFill>
                <a:latin typeface="Arial"/>
                <a:ea typeface="Arial"/>
                <a:cs typeface="Arial"/>
                <a:sym typeface="Arial"/>
              </a:rPr>
              <a:t>THANK YOU!</a:t>
            </a:r>
            <a:endParaRPr b="1" i="0" sz="8000" u="none" cap="none" strike="noStrik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48"/>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9" name="Google Shape;89;p48"/>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OVERVIEW OF PROJECT CASH FLOW IDENTIFICATION</a:t>
            </a:r>
            <a:endParaRPr b="0" i="0" sz="1400" u="none" cap="none" strike="noStrike">
              <a:solidFill>
                <a:srgbClr val="000000"/>
              </a:solidFill>
              <a:latin typeface="Arial"/>
              <a:ea typeface="Arial"/>
              <a:cs typeface="Arial"/>
              <a:sym typeface="Arial"/>
            </a:endParaRPr>
          </a:p>
        </p:txBody>
      </p:sp>
      <p:sp>
        <p:nvSpPr>
          <p:cNvPr id="90" name="Google Shape;90;p48"/>
          <p:cNvSpPr/>
          <p:nvPr/>
        </p:nvSpPr>
        <p:spPr>
          <a:xfrm>
            <a:off x="784860" y="1924106"/>
            <a:ext cx="10515600" cy="5193689"/>
          </a:xfrm>
          <a:prstGeom prst="rect">
            <a:avLst/>
          </a:prstGeom>
          <a:noFill/>
          <a:ln>
            <a:noFill/>
          </a:ln>
        </p:spPr>
        <p:txBody>
          <a:bodyPr anchorCtr="0" anchor="t" bIns="45700" lIns="91425" spcFirstLastPara="1" rIns="91425" wrap="square" tIns="45700">
            <a:spAutoFit/>
          </a:bodyPr>
          <a:lstStyle/>
          <a:p>
            <a:pPr indent="0" lvl="0" marL="0" marR="0" rtl="0" algn="l">
              <a:lnSpc>
                <a:spcPct val="130000"/>
              </a:lnSpc>
              <a:spcBef>
                <a:spcPts val="0"/>
              </a:spcBef>
              <a:spcAft>
                <a:spcPts val="0"/>
              </a:spcAft>
              <a:buClr>
                <a:srgbClr val="000000"/>
              </a:buClr>
              <a:buSzPts val="1700"/>
              <a:buFont typeface="Arial"/>
              <a:buNone/>
            </a:pPr>
            <a:r>
              <a:rPr b="1" i="0" lang="en-US" sz="1700" u="none" cap="none" strike="noStrike">
                <a:solidFill>
                  <a:srgbClr val="0F1115"/>
                </a:solidFill>
                <a:latin typeface="Arial"/>
                <a:ea typeface="Arial"/>
                <a:cs typeface="Arial"/>
                <a:sym typeface="Arial"/>
              </a:rPr>
              <a:t>OBJECTIVE:</a:t>
            </a:r>
            <a:r>
              <a:rPr b="0" i="0" lang="en-US" sz="1700" u="none" cap="none" strike="noStrike">
                <a:solidFill>
                  <a:srgbClr val="0F1115"/>
                </a:solidFill>
                <a:latin typeface="Arial"/>
                <a:ea typeface="Arial"/>
                <a:cs typeface="Arial"/>
                <a:sym typeface="Arial"/>
              </a:rPr>
              <a:t> To understand the components that constitute the project's cash flow and the interrelationships between them.</a:t>
            </a:r>
            <a:endParaRPr/>
          </a:p>
          <a:p>
            <a:pPr indent="0" lvl="0" marL="0" marR="0" rtl="0" algn="l">
              <a:lnSpc>
                <a:spcPct val="130000"/>
              </a:lnSpc>
              <a:spcBef>
                <a:spcPts val="0"/>
              </a:spcBef>
              <a:spcAft>
                <a:spcPts val="0"/>
              </a:spcAft>
              <a:buClr>
                <a:srgbClr val="000000"/>
              </a:buClr>
              <a:buSzPts val="1700"/>
              <a:buFont typeface="Arial"/>
              <a:buNone/>
            </a:pPr>
            <a:r>
              <a:rPr b="1" i="0" lang="en-US" sz="1700" u="none" cap="none" strike="noStrike">
                <a:solidFill>
                  <a:srgbClr val="0F1115"/>
                </a:solidFill>
                <a:latin typeface="Arial"/>
                <a:ea typeface="Arial"/>
                <a:cs typeface="Arial"/>
                <a:sym typeface="Arial"/>
              </a:rPr>
              <a:t>PROJECT CASH FLOW INCLUDES:</a:t>
            </a:r>
            <a:endParaRPr b="0" i="0" sz="1700" u="none" cap="none" strike="noStrike">
              <a:solidFill>
                <a:srgbClr val="0F1115"/>
              </a:solidFill>
              <a:latin typeface="Arial"/>
              <a:ea typeface="Arial"/>
              <a:cs typeface="Arial"/>
              <a:sym typeface="Arial"/>
            </a:endParaRPr>
          </a:p>
          <a:p>
            <a:pPr indent="-285750" lvl="0" marL="285750" marR="0" rtl="0" algn="l">
              <a:lnSpc>
                <a:spcPct val="130000"/>
              </a:lnSpc>
              <a:spcBef>
                <a:spcPts val="0"/>
              </a:spcBef>
              <a:spcAft>
                <a:spcPts val="0"/>
              </a:spcAft>
              <a:buClr>
                <a:srgbClr val="000000"/>
              </a:buClr>
              <a:buSzPts val="1700"/>
              <a:buFont typeface="Arial"/>
              <a:buChar char="•"/>
            </a:pPr>
            <a:r>
              <a:rPr b="1" i="0" lang="en-US" sz="1700" u="none" cap="none" strike="noStrike">
                <a:solidFill>
                  <a:srgbClr val="0F1115"/>
                </a:solidFill>
                <a:latin typeface="Arial"/>
                <a:ea typeface="Arial"/>
                <a:cs typeface="Arial"/>
                <a:sym typeface="Arial"/>
              </a:rPr>
              <a:t>Total Investment Cost</a:t>
            </a:r>
            <a:r>
              <a:rPr b="0" i="0" lang="en-US" sz="1700" u="none" cap="none" strike="noStrike">
                <a:solidFill>
                  <a:srgbClr val="0F1115"/>
                </a:solidFill>
                <a:latin typeface="Arial"/>
                <a:ea typeface="Arial"/>
                <a:cs typeface="Arial"/>
                <a:sym typeface="Arial"/>
              </a:rPr>
              <a:t> (as per Government regulations): construction &amp; installation costs, equipment, project management, consultancy, contingency costs...</a:t>
            </a:r>
            <a:endParaRPr/>
          </a:p>
          <a:p>
            <a:pPr indent="-285750" lvl="0" marL="285750" marR="0" rtl="0" algn="l">
              <a:lnSpc>
                <a:spcPct val="130000"/>
              </a:lnSpc>
              <a:spcBef>
                <a:spcPts val="0"/>
              </a:spcBef>
              <a:spcAft>
                <a:spcPts val="0"/>
              </a:spcAft>
              <a:buClr>
                <a:srgbClr val="000000"/>
              </a:buClr>
              <a:buSzPts val="1700"/>
              <a:buFont typeface="Arial"/>
              <a:buChar char="•"/>
            </a:pPr>
            <a:r>
              <a:rPr b="1" i="0" lang="en-US" sz="1700" u="none" cap="none" strike="noStrike">
                <a:solidFill>
                  <a:srgbClr val="0F1115"/>
                </a:solidFill>
                <a:latin typeface="Arial"/>
                <a:ea typeface="Arial"/>
                <a:cs typeface="Arial"/>
                <a:sym typeface="Arial"/>
              </a:rPr>
              <a:t>Project Revenue/Benefits:</a:t>
            </a:r>
            <a:r>
              <a:rPr b="0" i="0" lang="en-US" sz="1700" u="none" cap="none" strike="noStrike">
                <a:solidFill>
                  <a:srgbClr val="0F1115"/>
                </a:solidFill>
                <a:latin typeface="Arial"/>
                <a:ea typeface="Arial"/>
                <a:cs typeface="Arial"/>
                <a:sym typeface="Arial"/>
              </a:rPr>
              <a:t> energy cost savings, operational cost savings, avoided maintenance costs, residual/salvage value.</a:t>
            </a:r>
            <a:endParaRPr/>
          </a:p>
          <a:p>
            <a:pPr indent="-285750" lvl="0" marL="285750" marR="0" rtl="0" algn="l">
              <a:lnSpc>
                <a:spcPct val="130000"/>
              </a:lnSpc>
              <a:spcBef>
                <a:spcPts val="0"/>
              </a:spcBef>
              <a:spcAft>
                <a:spcPts val="0"/>
              </a:spcAft>
              <a:buClr>
                <a:srgbClr val="000000"/>
              </a:buClr>
              <a:buSzPts val="1700"/>
              <a:buFont typeface="Arial"/>
              <a:buChar char="•"/>
            </a:pPr>
            <a:r>
              <a:rPr b="1" i="0" lang="en-US" sz="1700" u="none" cap="none" strike="noStrike">
                <a:solidFill>
                  <a:srgbClr val="0F1115"/>
                </a:solidFill>
                <a:latin typeface="Arial"/>
                <a:ea typeface="Arial"/>
                <a:cs typeface="Arial"/>
                <a:sym typeface="Arial"/>
              </a:rPr>
              <a:t>Project Operating Costs:</a:t>
            </a:r>
            <a:r>
              <a:rPr b="0" i="0" lang="en-US" sz="1700" u="none" cap="none" strike="noStrike">
                <a:solidFill>
                  <a:srgbClr val="0F1115"/>
                </a:solidFill>
                <a:latin typeface="Arial"/>
                <a:ea typeface="Arial"/>
                <a:cs typeface="Arial"/>
                <a:sym typeface="Arial"/>
              </a:rPr>
              <a:t> fixed costs, variable costs, major periodic replacement costs.</a:t>
            </a:r>
            <a:endParaRPr/>
          </a:p>
          <a:p>
            <a:pPr indent="-285750" lvl="0" marL="285750" marR="0" rtl="0" algn="l">
              <a:lnSpc>
                <a:spcPct val="130000"/>
              </a:lnSpc>
              <a:spcBef>
                <a:spcPts val="0"/>
              </a:spcBef>
              <a:spcAft>
                <a:spcPts val="0"/>
              </a:spcAft>
              <a:buClr>
                <a:srgbClr val="000000"/>
              </a:buClr>
              <a:buSzPts val="1700"/>
              <a:buFont typeface="Arial"/>
              <a:buChar char="•"/>
            </a:pPr>
            <a:r>
              <a:rPr b="1" i="0" lang="en-US" sz="1700" u="none" cap="none" strike="noStrike">
                <a:solidFill>
                  <a:srgbClr val="0F1115"/>
                </a:solidFill>
                <a:latin typeface="Arial"/>
                <a:ea typeface="Arial"/>
                <a:cs typeface="Arial"/>
                <a:sym typeface="Arial"/>
              </a:rPr>
              <a:t>Loan Repayment Methods:</a:t>
            </a:r>
            <a:r>
              <a:rPr b="0" i="0" lang="en-US" sz="1700" u="none" cap="none" strike="noStrike">
                <a:solidFill>
                  <a:srgbClr val="0F1115"/>
                </a:solidFill>
                <a:latin typeface="Arial"/>
                <a:ea typeface="Arial"/>
                <a:cs typeface="Arial"/>
                <a:sym typeface="Arial"/>
              </a:rPr>
              <a:t> straight-line principal repayment, fixed annuity payments, grace period.</a:t>
            </a:r>
            <a:endParaRPr/>
          </a:p>
          <a:p>
            <a:pPr indent="-285750" lvl="0" marL="285750" marR="0" rtl="0" algn="l">
              <a:lnSpc>
                <a:spcPct val="130000"/>
              </a:lnSpc>
              <a:spcBef>
                <a:spcPts val="0"/>
              </a:spcBef>
              <a:spcAft>
                <a:spcPts val="0"/>
              </a:spcAft>
              <a:buClr>
                <a:srgbClr val="000000"/>
              </a:buClr>
              <a:buSzPts val="1700"/>
              <a:buFont typeface="Arial"/>
              <a:buChar char="•"/>
            </a:pPr>
            <a:r>
              <a:rPr b="1" i="0" lang="en-US" sz="1700" u="none" cap="none" strike="noStrike">
                <a:solidFill>
                  <a:srgbClr val="0F1115"/>
                </a:solidFill>
                <a:latin typeface="Arial"/>
                <a:ea typeface="Arial"/>
                <a:cs typeface="Arial"/>
                <a:sym typeface="Arial"/>
              </a:rPr>
              <a:t>Depreciation according to Vietnamese regulations:</a:t>
            </a:r>
            <a:r>
              <a:rPr b="0" i="0" lang="en-US" sz="1700" u="none" cap="none" strike="noStrike">
                <a:solidFill>
                  <a:srgbClr val="0F1115"/>
                </a:solidFill>
                <a:latin typeface="Arial"/>
                <a:ea typeface="Arial"/>
                <a:cs typeface="Arial"/>
                <a:sym typeface="Arial"/>
              </a:rPr>
              <a:t> depreciation period, straight-line method, residual value.</a:t>
            </a:r>
            <a:endParaRPr/>
          </a:p>
          <a:p>
            <a:pPr indent="-285750" lvl="0" marL="285750" marR="0" rtl="0" algn="l">
              <a:lnSpc>
                <a:spcPct val="130000"/>
              </a:lnSpc>
              <a:spcBef>
                <a:spcPts val="0"/>
              </a:spcBef>
              <a:spcAft>
                <a:spcPts val="0"/>
              </a:spcAft>
              <a:buClr>
                <a:srgbClr val="000000"/>
              </a:buClr>
              <a:buSzPts val="1700"/>
              <a:buFont typeface="Arial"/>
              <a:buChar char="•"/>
            </a:pPr>
            <a:r>
              <a:rPr b="1" i="0" lang="en-US" sz="1700" u="none" cap="none" strike="noStrike">
                <a:solidFill>
                  <a:srgbClr val="0F1115"/>
                </a:solidFill>
                <a:latin typeface="Arial"/>
                <a:ea typeface="Arial"/>
                <a:cs typeface="Arial"/>
                <a:sym typeface="Arial"/>
              </a:rPr>
              <a:t>Tax Incentives (if any):</a:t>
            </a:r>
            <a:r>
              <a:rPr b="0" i="0" lang="en-US" sz="1700" u="none" cap="none" strike="noStrike">
                <a:solidFill>
                  <a:srgbClr val="0F1115"/>
                </a:solidFill>
                <a:latin typeface="Arial"/>
                <a:ea typeface="Arial"/>
                <a:cs typeface="Arial"/>
                <a:sym typeface="Arial"/>
              </a:rPr>
              <a:t> corporate income tax exemption/reduction, import duty incentives for equipment.</a:t>
            </a:r>
            <a:endParaRPr/>
          </a:p>
          <a:p>
            <a:pPr indent="0" lvl="0" marL="0" marR="0" rtl="0" algn="l">
              <a:lnSpc>
                <a:spcPct val="130000"/>
              </a:lnSpc>
              <a:spcBef>
                <a:spcPts val="0"/>
              </a:spcBef>
              <a:spcAft>
                <a:spcPts val="0"/>
              </a:spcAft>
              <a:buClr>
                <a:srgbClr val="000000"/>
              </a:buClr>
              <a:buSzPts val="1700"/>
              <a:buFont typeface="Arial"/>
              <a:buNone/>
            </a:pPr>
            <a:r>
              <a:rPr b="1" i="0" lang="en-US" sz="1700" u="none" cap="none" strike="noStrike">
                <a:solidFill>
                  <a:srgbClr val="0F1115"/>
                </a:solidFill>
                <a:latin typeface="Arial"/>
                <a:ea typeface="Arial"/>
                <a:cs typeface="Arial"/>
                <a:sym typeface="Arial"/>
              </a:rPr>
              <a:t>OUTCOME:</a:t>
            </a:r>
            <a:r>
              <a:rPr b="0" i="0" lang="en-US" sz="1700" u="none" cap="none" strike="noStrike">
                <a:solidFill>
                  <a:srgbClr val="0F1115"/>
                </a:solidFill>
                <a:latin typeface="Arial"/>
                <a:ea typeface="Arial"/>
                <a:cs typeface="Arial"/>
                <a:sym typeface="Arial"/>
              </a:rPr>
              <a:t> Determination of the project's after-tax cash flow and the equity holders' after-tax cash flow.</a:t>
            </a:r>
            <a:endParaRPr/>
          </a:p>
          <a:p>
            <a:pPr indent="0" lvl="0" marL="0" marR="0" rtl="0" algn="just">
              <a:lnSpc>
                <a:spcPct val="130000"/>
              </a:lnSpc>
              <a:spcBef>
                <a:spcPts val="0"/>
              </a:spcBef>
              <a:spcAft>
                <a:spcPts val="0"/>
              </a:spcAft>
              <a:buNone/>
            </a:pPr>
            <a:r>
              <a:t/>
            </a:r>
            <a:endParaRPr b="0" i="0" sz="1700" u="none" cap="none" strike="noStrike">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49"/>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6" name="Google Shape;96;p49"/>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HOW TO DETERMINE TOTAL INVESTMENT COST</a:t>
            </a:r>
            <a:endParaRPr b="0" i="0" sz="1400" u="none" cap="none" strike="noStrike">
              <a:solidFill>
                <a:srgbClr val="000000"/>
              </a:solidFill>
              <a:latin typeface="Arial"/>
              <a:ea typeface="Arial"/>
              <a:cs typeface="Arial"/>
              <a:sym typeface="Arial"/>
            </a:endParaRPr>
          </a:p>
        </p:txBody>
      </p:sp>
      <p:sp>
        <p:nvSpPr>
          <p:cNvPr id="97" name="Google Shape;97;p49"/>
          <p:cNvSpPr/>
          <p:nvPr/>
        </p:nvSpPr>
        <p:spPr>
          <a:xfrm>
            <a:off x="784860" y="2237461"/>
            <a:ext cx="10515600" cy="3647112"/>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COMPONENTS: Direct costs, indirect costs, other costs, quantity contingency, and price escalation contingency.</a:t>
            </a:r>
            <a:endParaRPr/>
          </a:p>
          <a:p>
            <a:pPr indent="-285750" lvl="0" marL="28575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VERIFICATION: Source of price quotations, contracts, price escalation adjustments according to inflation, identification of capitalizable vs. non-capitalizable costs.</a:t>
            </a:r>
            <a:endParaRPr/>
          </a:p>
          <a:p>
            <a:pPr indent="-285750" lvl="0" marL="28575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COMMON ERRORS: Omission of installation/commissioning costs, failure to account for downtime costs.</a:t>
            </a:r>
            <a:endParaRPr b="0" i="0" sz="2200" u="none" cap="none" strike="noStrike">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50"/>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 name="Google Shape;103;p50"/>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DETERMINING PROJECT REVENUE/BENEFITS</a:t>
            </a:r>
            <a:endParaRPr b="0" i="0" sz="1400" u="none" cap="none" strike="noStrike">
              <a:solidFill>
                <a:srgbClr val="000000"/>
              </a:solidFill>
              <a:latin typeface="Arial"/>
              <a:ea typeface="Arial"/>
              <a:cs typeface="Arial"/>
              <a:sym typeface="Arial"/>
            </a:endParaRPr>
          </a:p>
        </p:txBody>
      </p:sp>
      <p:sp>
        <p:nvSpPr>
          <p:cNvPr id="104" name="Google Shape;104;p50"/>
          <p:cNvSpPr/>
          <p:nvPr/>
        </p:nvSpPr>
        <p:spPr>
          <a:xfrm>
            <a:off x="784860" y="2429967"/>
            <a:ext cx="10515600" cy="3647112"/>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Primary benefits: Electricity savings and fuel savings converted into monetary terms using nominal prices for each year.</a:t>
            </a:r>
            <a:endParaRPr/>
          </a:p>
          <a:p>
            <a:pPr indent="-285750" lvl="0" marL="28575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Secondary benefits: Reduced operating costs, reduced maintenance, increased output (if any), salvage/residual value.</a:t>
            </a:r>
            <a:endParaRPr/>
          </a:p>
          <a:p>
            <a:pPr indent="-285750" lvl="0" marL="285750" marR="0" rtl="0" algn="just">
              <a:lnSpc>
                <a:spcPct val="150000"/>
              </a:lnSpc>
              <a:spcBef>
                <a:spcPts val="0"/>
              </a:spcBef>
              <a:spcAft>
                <a:spcPts val="0"/>
              </a:spcAft>
              <a:buClr>
                <a:srgbClr val="000000"/>
              </a:buClr>
              <a:buSzPts val="2000"/>
              <a:buFont typeface="Arial"/>
              <a:buChar char="•"/>
            </a:pPr>
            <a:r>
              <a:rPr b="0" i="0" lang="en-US" sz="2200" u="none" cap="none" strike="noStrike">
                <a:solidFill>
                  <a:schemeClr val="dk1"/>
                </a:solidFill>
                <a:latin typeface="Arial"/>
                <a:ea typeface="Arial"/>
                <a:cs typeface="Arial"/>
                <a:sym typeface="Arial"/>
              </a:rPr>
              <a:t>Overlap check: Ensure that the benefits from reduced O&amp;M costs do not overlap with the converted savings benefits already accounted for.</a:t>
            </a:r>
            <a:endParaRPr/>
          </a:p>
          <a:p>
            <a:pPr indent="-158750" lvl="0" marL="285750" marR="0" rtl="0" algn="just">
              <a:lnSpc>
                <a:spcPct val="150000"/>
              </a:lnSpc>
              <a:spcBef>
                <a:spcPts val="0"/>
              </a:spcBef>
              <a:spcAft>
                <a:spcPts val="0"/>
              </a:spcAft>
              <a:buClr>
                <a:srgbClr val="000000"/>
              </a:buClr>
              <a:buSzPts val="2000"/>
              <a:buFont typeface="Arial"/>
              <a:buNone/>
            </a:pPr>
            <a:r>
              <a:t/>
            </a:r>
            <a:endParaRPr b="0" i="0" sz="2200" u="none" cap="none" strike="noStrik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51"/>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0" name="Google Shape;110;p51"/>
          <p:cNvSpPr txBox="1"/>
          <p:nvPr/>
        </p:nvSpPr>
        <p:spPr>
          <a:xfrm>
            <a:off x="784860" y="1355027"/>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2500" u="none" cap="none" strike="noStrike">
                <a:solidFill>
                  <a:schemeClr val="lt1"/>
                </a:solidFill>
                <a:latin typeface="Arial"/>
                <a:ea typeface="Arial"/>
                <a:cs typeface="Arial"/>
                <a:sym typeface="Arial"/>
              </a:rPr>
              <a:t>OPERATING, MAINTENANCE, AND MAJOR REPLACEMENT COSTS</a:t>
            </a:r>
            <a:endParaRPr b="0" i="0" sz="2500" u="none" cap="none" strike="noStrike">
              <a:solidFill>
                <a:srgbClr val="000000"/>
              </a:solidFill>
              <a:latin typeface="Arial"/>
              <a:ea typeface="Arial"/>
              <a:cs typeface="Arial"/>
              <a:sym typeface="Arial"/>
            </a:endParaRPr>
          </a:p>
        </p:txBody>
      </p:sp>
      <p:sp>
        <p:nvSpPr>
          <p:cNvPr id="111" name="Google Shape;111;p51"/>
          <p:cNvSpPr/>
          <p:nvPr/>
        </p:nvSpPr>
        <p:spPr>
          <a:xfrm>
            <a:off x="784860" y="2228691"/>
            <a:ext cx="10515600" cy="2400617"/>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50000"/>
              </a:lnSpc>
              <a:spcBef>
                <a:spcPts val="0"/>
              </a:spcBef>
              <a:spcAft>
                <a:spcPts val="0"/>
              </a:spcAft>
              <a:buClr>
                <a:srgbClr val="000000"/>
              </a:buClr>
              <a:buSzPts val="2000"/>
              <a:buFont typeface="Arial"/>
              <a:buChar char="•"/>
            </a:pPr>
            <a:r>
              <a:rPr b="0" i="0" lang="en-US" sz="2500" u="none" cap="none" strike="noStrike">
                <a:solidFill>
                  <a:schemeClr val="dk1"/>
                </a:solidFill>
                <a:latin typeface="Arial"/>
                <a:ea typeface="Arial"/>
                <a:cs typeface="Arial"/>
                <a:sym typeface="Arial"/>
              </a:rPr>
              <a:t>Fixed and variable costs; consumables; operating labor.</a:t>
            </a:r>
            <a:endParaRPr/>
          </a:p>
          <a:p>
            <a:pPr indent="-285750" lvl="0" marL="285750" marR="0" rtl="0" algn="just">
              <a:lnSpc>
                <a:spcPct val="150000"/>
              </a:lnSpc>
              <a:spcBef>
                <a:spcPts val="0"/>
              </a:spcBef>
              <a:spcAft>
                <a:spcPts val="0"/>
              </a:spcAft>
              <a:buClr>
                <a:srgbClr val="000000"/>
              </a:buClr>
              <a:buSzPts val="2000"/>
              <a:buFont typeface="Arial"/>
              <a:buChar char="•"/>
            </a:pPr>
            <a:r>
              <a:rPr b="0" i="0" lang="en-US" sz="2500" u="none" cap="none" strike="noStrike">
                <a:solidFill>
                  <a:schemeClr val="dk1"/>
                </a:solidFill>
                <a:latin typeface="Arial"/>
                <a:ea typeface="Arial"/>
                <a:cs typeface="Arial"/>
                <a:sym typeface="Arial"/>
              </a:rPr>
              <a:t>Major replacement schedule (e.g., every 5 years): included in the cash flow for the year of occurrence.</a:t>
            </a:r>
            <a:endParaRPr/>
          </a:p>
          <a:p>
            <a:pPr indent="-285750" lvl="0" marL="285750" marR="0" rtl="0" algn="just">
              <a:lnSpc>
                <a:spcPct val="150000"/>
              </a:lnSpc>
              <a:spcBef>
                <a:spcPts val="0"/>
              </a:spcBef>
              <a:spcAft>
                <a:spcPts val="0"/>
              </a:spcAft>
              <a:buClr>
                <a:srgbClr val="000000"/>
              </a:buClr>
              <a:buSzPts val="2000"/>
              <a:buFont typeface="Arial"/>
              <a:buChar char="•"/>
            </a:pPr>
            <a:r>
              <a:rPr b="0" i="0" lang="en-US" sz="2500" u="none" cap="none" strike="noStrike">
                <a:solidFill>
                  <a:schemeClr val="dk1"/>
                </a:solidFill>
                <a:latin typeface="Arial"/>
                <a:ea typeface="Arial"/>
                <a:cs typeface="Arial"/>
                <a:sym typeface="Arial"/>
              </a:rPr>
              <a:t>Check for consistency with operating hours and equipment lifespan.</a:t>
            </a:r>
            <a:endParaRPr b="0" i="0" sz="2500" u="none" cap="none" strike="noStrike">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52"/>
          <p:cNvSpPr/>
          <p:nvPr/>
        </p:nvSpPr>
        <p:spPr>
          <a:xfrm>
            <a:off x="784860" y="1292392"/>
            <a:ext cx="10721340" cy="50615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7" name="Google Shape;117;p52"/>
          <p:cNvSpPr txBox="1"/>
          <p:nvPr/>
        </p:nvSpPr>
        <p:spPr>
          <a:xfrm>
            <a:off x="784860" y="1292392"/>
            <a:ext cx="10820400" cy="50615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None/>
            </a:pPr>
            <a:r>
              <a:rPr b="1" i="0" lang="en-US" sz="3200" u="none" cap="none" strike="noStrike">
                <a:solidFill>
                  <a:schemeClr val="lt1"/>
                </a:solidFill>
                <a:latin typeface="Arial"/>
                <a:ea typeface="Arial"/>
                <a:cs typeface="Arial"/>
                <a:sym typeface="Arial"/>
              </a:rPr>
              <a:t>LOAN REPAYMENT METHODS</a:t>
            </a:r>
            <a:endParaRPr b="0" i="0" sz="1400" u="none" cap="none" strike="noStrike">
              <a:solidFill>
                <a:srgbClr val="000000"/>
              </a:solidFill>
              <a:latin typeface="Arial"/>
              <a:ea typeface="Arial"/>
              <a:cs typeface="Arial"/>
              <a:sym typeface="Arial"/>
            </a:endParaRPr>
          </a:p>
        </p:txBody>
      </p:sp>
      <p:sp>
        <p:nvSpPr>
          <p:cNvPr id="118" name="Google Shape;118;p52"/>
          <p:cNvSpPr/>
          <p:nvPr/>
        </p:nvSpPr>
        <p:spPr>
          <a:xfrm>
            <a:off x="784860" y="2141209"/>
            <a:ext cx="10515600" cy="45165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1200"/>
              </a:spcBef>
              <a:spcAft>
                <a:spcPts val="0"/>
              </a:spcAft>
              <a:buClr>
                <a:srgbClr val="000000"/>
              </a:buClr>
              <a:buSzPts val="2500"/>
              <a:buFont typeface="Arial"/>
              <a:buNone/>
            </a:pPr>
            <a:r>
              <a:rPr b="1" i="0" lang="en-US" sz="2500" u="none" cap="none" strike="noStrike">
                <a:solidFill>
                  <a:srgbClr val="0F1115"/>
                </a:solidFill>
                <a:latin typeface="Arial"/>
                <a:ea typeface="Arial"/>
                <a:cs typeface="Arial"/>
                <a:sym typeface="Arial"/>
              </a:rPr>
              <a:t>Typical options:</a:t>
            </a:r>
            <a:endParaRPr b="0" i="0" sz="2500" u="none" cap="none" strike="noStrike">
              <a:solidFill>
                <a:srgbClr val="0F1115"/>
              </a:solidFill>
              <a:latin typeface="Arial"/>
              <a:ea typeface="Arial"/>
              <a:cs typeface="Arial"/>
              <a:sym typeface="Arial"/>
            </a:endParaRPr>
          </a:p>
          <a:p>
            <a:pPr indent="-457200" lvl="0" marL="457200" marR="0" rtl="0" algn="l">
              <a:lnSpc>
                <a:spcPct val="100000"/>
              </a:lnSpc>
              <a:spcBef>
                <a:spcPts val="2400"/>
              </a:spcBef>
              <a:spcAft>
                <a:spcPts val="0"/>
              </a:spcAft>
              <a:buClr>
                <a:srgbClr val="000000"/>
              </a:buClr>
              <a:buSzPts val="2500"/>
              <a:buFont typeface="Arial"/>
              <a:buChar char="•"/>
            </a:pPr>
            <a:r>
              <a:rPr b="0" i="0" lang="en-US" sz="2500" u="none" cap="none" strike="noStrike">
                <a:solidFill>
                  <a:srgbClr val="0F1115"/>
                </a:solidFill>
                <a:latin typeface="Arial"/>
                <a:ea typeface="Arial"/>
                <a:cs typeface="Arial"/>
                <a:sym typeface="Arial"/>
              </a:rPr>
              <a:t>Equal principal repayment after a grace period.</a:t>
            </a:r>
            <a:endParaRPr/>
          </a:p>
          <a:p>
            <a:pPr indent="-457200" lvl="0" marL="457200" marR="0" rtl="0" algn="l">
              <a:lnSpc>
                <a:spcPct val="100000"/>
              </a:lnSpc>
              <a:spcBef>
                <a:spcPts val="2400"/>
              </a:spcBef>
              <a:spcAft>
                <a:spcPts val="0"/>
              </a:spcAft>
              <a:buClr>
                <a:srgbClr val="000000"/>
              </a:buClr>
              <a:buSzPts val="2500"/>
              <a:buFont typeface="Arial"/>
              <a:buChar char="•"/>
            </a:pPr>
            <a:r>
              <a:rPr b="0" i="0" lang="en-US" sz="2500" u="none" cap="none" strike="noStrike">
                <a:solidFill>
                  <a:srgbClr val="0F1115"/>
                </a:solidFill>
                <a:latin typeface="Arial"/>
                <a:ea typeface="Arial"/>
                <a:cs typeface="Arial"/>
                <a:sym typeface="Arial"/>
              </a:rPr>
              <a:t>Fixed annuity repayment.</a:t>
            </a:r>
            <a:endParaRPr/>
          </a:p>
          <a:p>
            <a:pPr indent="0" lvl="0" marL="0" marR="0" rtl="0" algn="l">
              <a:lnSpc>
                <a:spcPct val="100000"/>
              </a:lnSpc>
              <a:spcBef>
                <a:spcPts val="2400"/>
              </a:spcBef>
              <a:spcAft>
                <a:spcPts val="0"/>
              </a:spcAft>
              <a:buClr>
                <a:srgbClr val="000000"/>
              </a:buClr>
              <a:buSzPts val="2500"/>
              <a:buFont typeface="Arial"/>
              <a:buNone/>
            </a:pPr>
            <a:r>
              <a:rPr b="1" i="0" lang="en-US" sz="2500" u="none" cap="none" strike="noStrike">
                <a:solidFill>
                  <a:srgbClr val="0F1115"/>
                </a:solidFill>
                <a:latin typeface="Arial"/>
                <a:ea typeface="Arial"/>
                <a:cs typeface="Arial"/>
                <a:sym typeface="Arial"/>
              </a:rPr>
              <a:t>Key factors to consider:</a:t>
            </a:r>
            <a:r>
              <a:rPr b="0" i="0" lang="en-US" sz="2500" u="none" cap="none" strike="noStrike">
                <a:solidFill>
                  <a:srgbClr val="0F1115"/>
                </a:solidFill>
                <a:latin typeface="Arial"/>
                <a:ea typeface="Arial"/>
                <a:cs typeface="Arial"/>
                <a:sym typeface="Arial"/>
              </a:rPr>
              <a:t> loan term, nominal interest rate, margin and fees, interest calculation method.</a:t>
            </a:r>
            <a:endParaRPr/>
          </a:p>
          <a:p>
            <a:pPr indent="0" lvl="0" marL="0" marR="0" rtl="0" algn="l">
              <a:lnSpc>
                <a:spcPct val="100000"/>
              </a:lnSpc>
              <a:spcBef>
                <a:spcPts val="2400"/>
              </a:spcBef>
              <a:spcAft>
                <a:spcPts val="0"/>
              </a:spcAft>
              <a:buClr>
                <a:srgbClr val="000000"/>
              </a:buClr>
              <a:buSzPts val="2500"/>
              <a:buFont typeface="Arial"/>
              <a:buNone/>
            </a:pPr>
            <a:r>
              <a:rPr b="1" i="0" lang="en-US" sz="2500" u="none" cap="none" strike="noStrike">
                <a:solidFill>
                  <a:srgbClr val="0F1115"/>
                </a:solidFill>
                <a:latin typeface="Arial"/>
                <a:ea typeface="Arial"/>
                <a:cs typeface="Arial"/>
                <a:sym typeface="Arial"/>
              </a:rPr>
              <a:t>Verify alignment with the actual disbursement schedule.</a:t>
            </a:r>
            <a:endParaRPr b="0" i="0" sz="2500" u="none" cap="none" strike="noStrike">
              <a:solidFill>
                <a:srgbClr val="0F1115"/>
              </a:solidFill>
              <a:latin typeface="Arial"/>
              <a:ea typeface="Arial"/>
              <a:cs typeface="Arial"/>
              <a:sym typeface="Arial"/>
            </a:endParaRPr>
          </a:p>
          <a:p>
            <a:pPr indent="-158750" lvl="0" marL="285750" marR="0" rtl="0" algn="just">
              <a:lnSpc>
                <a:spcPct val="150000"/>
              </a:lnSpc>
              <a:spcBef>
                <a:spcPts val="1200"/>
              </a:spcBef>
              <a:spcAft>
                <a:spcPts val="0"/>
              </a:spcAft>
              <a:buClr>
                <a:srgbClr val="000000"/>
              </a:buClr>
              <a:buSzPts val="2000"/>
              <a:buFont typeface="Arial"/>
              <a:buNone/>
            </a:pPr>
            <a:r>
              <a:t/>
            </a:r>
            <a:endParaRPr b="0" i="0" sz="2500" u="none" cap="none" strike="noStrike">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2024-10-28T02:26:51Z</dcterms:created>
  <dc:creator>Cong Duong</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0x010100F123FBF3298E4D46BB8C5F1A8E9E7E61</vt:lpwstr>
  </property>
</Properties>
</file>