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78" r:id="rId3"/>
    <p:sldId id="280" r:id="rId4"/>
    <p:sldId id="264" r:id="rId5"/>
    <p:sldId id="281" r:id="rId6"/>
    <p:sldId id="282" r:id="rId7"/>
    <p:sldId id="283" r:id="rId8"/>
    <p:sldId id="284" r:id="rId9"/>
    <p:sldId id="279" r:id="rId10"/>
    <p:sldId id="285" r:id="rId11"/>
    <p:sldId id="286" r:id="rId12"/>
    <p:sldId id="287" r:id="rId13"/>
    <p:sldId id="288" r:id="rId14"/>
    <p:sldId id="289" r:id="rId15"/>
    <p:sldId id="294" r:id="rId16"/>
    <p:sldId id="295" r:id="rId17"/>
    <p:sldId id="290" r:id="rId18"/>
    <p:sldId id="296" r:id="rId19"/>
    <p:sldId id="291" r:id="rId20"/>
    <p:sldId id="292" r:id="rId21"/>
    <p:sldId id="293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6" r:id="rId30"/>
    <p:sldId id="304" r:id="rId31"/>
    <p:sldId id="305" r:id="rId32"/>
    <p:sldId id="307" r:id="rId33"/>
    <p:sldId id="308" r:id="rId34"/>
    <p:sldId id="309" r:id="rId35"/>
    <p:sldId id="310" r:id="rId36"/>
    <p:sldId id="318" r:id="rId37"/>
    <p:sldId id="311" r:id="rId38"/>
    <p:sldId id="319" r:id="rId39"/>
    <p:sldId id="320" r:id="rId40"/>
    <p:sldId id="321" r:id="rId41"/>
    <p:sldId id="312" r:id="rId42"/>
    <p:sldId id="313" r:id="rId43"/>
    <p:sldId id="314" r:id="rId44"/>
    <p:sldId id="315" r:id="rId45"/>
    <p:sldId id="316" r:id="rId46"/>
    <p:sldId id="322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6" autoAdjust="0"/>
    <p:restoredTop sz="94660"/>
  </p:normalViewPr>
  <p:slideViewPr>
    <p:cSldViewPr snapToGrid="0">
      <p:cViewPr varScale="1">
        <p:scale>
          <a:sx n="57" d="100"/>
          <a:sy n="57" d="100"/>
        </p:scale>
        <p:origin x="859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/>
      <dgm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OVERVIEW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AFB425-BE0E-4AEB-B7F5-7CFEAEA49C85}">
      <dgm:prSet phldrT="[Text]"/>
      <dgm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PROCESS ACCORDING TO PLVN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A6EF0AC-E1D5-4D41-8FC4-2279FDDC9D0D}">
      <dgm:prSet phldrT="[Text]"/>
      <dgm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DETAILED EVALUATION CRITERIA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555C46-1FB3-4B1F-9A4A-D48912D5F0A1}">
      <dgm:prSet phldrT="[Text]"/>
      <dgm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DEVELOPING AN ENVIRONMENTAL AND SOCIAL RISK MANAGEMENT PLAN 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39F0D8D-19D0-44A6-B151-D9F2E993E2C1}">
      <dgm:prSet phldrT="[Text]"/>
      <dgm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PRACTICAL EXERCISE</a:t>
          </a:r>
          <a:endParaRPr lang="en-US" b="1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99EC85B0-D401-4439-93F9-547B6F151C66}" type="parTrans" cxnId="{0919639F-BCCD-4C87-9048-F3B3EC69D0C7}">
      <dgm:prSet/>
      <dgm:spPr/>
      <dgm:t>
        <a:bodyPr/>
        <a:lstStyle/>
        <a:p>
          <a:endParaRPr lang="en-US"/>
        </a:p>
      </dgm:t>
    </dgm:pt>
    <dgm:pt modelId="{492161C3-9E27-4EC8-A41A-0326175D5AEE}" type="sibTrans" cxnId="{0919639F-BCCD-4C87-9048-F3B3EC69D0C7}">
      <dgm:prSet/>
      <dgm:spPr/>
      <dgm:t>
        <a:bodyPr/>
        <a:lstStyle/>
        <a:p>
          <a:endParaRPr lang="en-US"/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5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5"/>
      <dgm:spPr/>
    </dgm:pt>
    <dgm:pt modelId="{15F3857A-42E3-499C-8797-FCEE58D94467}" type="pres">
      <dgm:prSet presAssocID="{53193B3F-C9E3-43DA-912F-8431F52F178A}" presName="dstNode" presStyleLbl="node1" presStyleIdx="0" presStyleCnt="5"/>
      <dgm:spPr/>
    </dgm:pt>
    <dgm:pt modelId="{9C17E404-3103-4E62-84E3-8C5348E3C726}" type="pres">
      <dgm:prSet presAssocID="{48707583-1D48-4870-B4C2-FFB3C9FCCBEE}" presName="text_1" presStyleLbl="node1" presStyleIdx="0" presStyleCnt="5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5"/>
      <dgm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5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5"/>
      <dgm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5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5"/>
      <dgm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5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5"/>
      <dgm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</a:ln>
        <a:effectLst/>
      </dgm:spPr>
    </dgm:pt>
    <dgm:pt modelId="{A512F5C2-4842-4A0A-8496-30CA362A5B3B}" type="pres">
      <dgm:prSet presAssocID="{F39F0D8D-19D0-44A6-B151-D9F2E993E2C1}" presName="text_5" presStyleLbl="node1" presStyleIdx="4" presStyleCnt="5">
        <dgm:presLayoutVars>
          <dgm:bulletEnabled val="1"/>
        </dgm:presLayoutVars>
      </dgm:prSet>
      <dgm:spPr/>
    </dgm:pt>
    <dgm:pt modelId="{83307BBE-E236-45B7-BCE1-F0141B4F520F}" type="pres">
      <dgm:prSet presAssocID="{F39F0D8D-19D0-44A6-B151-D9F2E993E2C1}" presName="accent_5" presStyleCnt="0"/>
      <dgm:spPr/>
    </dgm:pt>
    <dgm:pt modelId="{5D787EA0-F272-4D23-BD3B-9AF007075D88}" type="pres">
      <dgm:prSet presAssocID="{F39F0D8D-19D0-44A6-B151-D9F2E993E2C1}" presName="accentRepeatNode" presStyleLbl="solidFgAcc1" presStyleIdx="4" presStyleCnt="5"/>
      <dgm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2E3A6779-9B9B-46E7-9EE5-412D37951275}" type="presOf" srcId="{F39F0D8D-19D0-44A6-B151-D9F2E993E2C1}" destId="{A512F5C2-4842-4A0A-8496-30CA362A5B3B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0919639F-BCCD-4C87-9048-F3B3EC69D0C7}" srcId="{53193B3F-C9E3-43DA-912F-8431F52F178A}" destId="{F39F0D8D-19D0-44A6-B151-D9F2E993E2C1}" srcOrd="4" destOrd="0" parTransId="{99EC85B0-D401-4439-93F9-547B6F151C66}" sibTransId="{492161C3-9E27-4EC8-A41A-0326175D5AEE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  <dgm:cxn modelId="{3C8D22A8-F0EF-4713-A7C4-EB6CAA8FD471}" type="presParOf" srcId="{C0A817EA-A288-4052-8621-FBA6AA7E7E3A}" destId="{A512F5C2-4842-4A0A-8496-30CA362A5B3B}" srcOrd="9" destOrd="0" presId="urn:microsoft.com/office/officeart/2008/layout/VerticalCurvedList"/>
    <dgm:cxn modelId="{70BA9C9C-94EB-4234-A0B8-3A8214EE3EFC}" type="presParOf" srcId="{C0A817EA-A288-4052-8621-FBA6AA7E7E3A}" destId="{83307BBE-E236-45B7-BCE1-F0141B4F520F}" srcOrd="10" destOrd="0" presId="urn:microsoft.com/office/officeart/2008/layout/VerticalCurvedList"/>
    <dgm:cxn modelId="{2743A4B6-85C1-4889-BAE4-A1AC0C2192DA}" type="presParOf" srcId="{83307BBE-E236-45B7-BCE1-F0141B4F520F}" destId="{5D787EA0-F272-4D23-BD3B-9AF007075D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51" y="11854"/>
          <a:ext cx="4971111" cy="7776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Conserve resources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67118" y="11854"/>
          <a:ext cx="4971111" cy="7776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Preventing pollution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BCCE92D-D215-41B1-8574-D81AA1B5814B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Increasing the efficiency of energy, water, materials, and resource use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Pollution prevention: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Managing hazardous materials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DD9488-F7AC-49E5-BA64-7BC254BC349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Integrate cleaner production</a:t>
          </a:r>
        </a:p>
      </dgm:t>
    </dgm:pt>
    <dgm:pt modelId="{8114A79C-78E0-480E-8A0A-61FB8FAAD9BA}" type="parTrans" cxnId="{F8C65DD9-5521-4C8F-988B-12BAF052A1AE}">
      <dgm:prSet/>
      <dgm:spPr/>
      <dgm:t>
        <a:bodyPr/>
        <a:lstStyle/>
        <a:p>
          <a:endParaRPr lang="en-US"/>
        </a:p>
      </dgm:t>
    </dgm:pt>
    <dgm:pt modelId="{73C8971C-5675-4A90-A413-C36073D5695A}" type="sibTrans" cxnId="{F8C65DD9-5521-4C8F-988B-12BAF052A1AE}">
      <dgm:prSet/>
      <dgm:spPr/>
      <dgm:t>
        <a:bodyPr/>
        <a:lstStyle/>
        <a:p>
          <a:endParaRPr lang="en-US"/>
        </a:p>
      </dgm:t>
    </dgm:pt>
    <dgm:pt modelId="{630ED651-8423-4945-A2DB-BEAE5F5B91E5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Reduce GHG emissions: use low-carbon renewable energy, sustainable agriculture, mining, and livestock farming</a:t>
          </a:r>
        </a:p>
      </dgm:t>
    </dgm:pt>
    <dgm:pt modelId="{B8ECE1E5-FF8F-4660-AC32-048B74518C16}" type="parTrans" cxnId="{6F699EEE-BAE6-4B72-81C3-0A75C74E12DA}">
      <dgm:prSet/>
      <dgm:spPr/>
      <dgm:t>
        <a:bodyPr/>
        <a:lstStyle/>
        <a:p>
          <a:endParaRPr lang="en-US"/>
        </a:p>
      </dgm:t>
    </dgm:pt>
    <dgm:pt modelId="{C5E2C951-5437-4B3C-B386-00CAFB61FF23}" type="sibTrans" cxnId="{6F699EEE-BAE6-4B72-81C3-0A75C74E12DA}">
      <dgm:prSet/>
      <dgm:spPr/>
      <dgm:t>
        <a:bodyPr/>
        <a:lstStyle/>
        <a:p>
          <a:endParaRPr lang="en-US"/>
        </a:p>
      </dgm:t>
    </dgm:pt>
    <dgm:pt modelId="{FDD6B009-1DC4-494E-9CC1-3B01C55BFAC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Avoid or reduce water consumption, conserve water</a:t>
          </a:r>
        </a:p>
      </dgm:t>
    </dgm:pt>
    <dgm:pt modelId="{E896F529-1CD4-43DD-BDDF-FD5724AD5355}" type="parTrans" cxnId="{12AECC60-55EA-49F7-A93D-81C7A334F23F}">
      <dgm:prSet/>
      <dgm:spPr/>
      <dgm:t>
        <a:bodyPr/>
        <a:lstStyle/>
        <a:p>
          <a:endParaRPr lang="en-US"/>
        </a:p>
      </dgm:t>
    </dgm:pt>
    <dgm:pt modelId="{69B4A58C-319B-44D6-9C58-1366ABC90899}" type="sibTrans" cxnId="{12AECC60-55EA-49F7-A93D-81C7A334F23F}">
      <dgm:prSet/>
      <dgm:spPr/>
      <dgm:t>
        <a:bodyPr/>
        <a:lstStyle/>
        <a:p>
          <a:endParaRPr lang="en-US"/>
        </a:p>
      </dgm:t>
    </dgm:pt>
    <dgm:pt modelId="{7339CBF6-9407-4C14-A4D0-6B2E477DAE21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Avoid/minimize, control polluting waste</a:t>
          </a:r>
        </a:p>
      </dgm:t>
    </dgm:pt>
    <dgm:pt modelId="{E321E12C-AA47-4C51-8334-686282E2F352}" type="parTrans" cxnId="{D756955D-51EF-4859-9A5F-DE4583D00329}">
      <dgm:prSet/>
      <dgm:spPr/>
      <dgm:t>
        <a:bodyPr/>
        <a:lstStyle/>
        <a:p>
          <a:endParaRPr lang="en-US"/>
        </a:p>
      </dgm:t>
    </dgm:pt>
    <dgm:pt modelId="{90816C96-BC1B-4D00-8DCE-FD6E2C7274CB}" type="sibTrans" cxnId="{D756955D-51EF-4859-9A5F-DE4583D00329}">
      <dgm:prSet/>
      <dgm:spPr/>
      <dgm:t>
        <a:bodyPr/>
        <a:lstStyle/>
        <a:p>
          <a:endParaRPr lang="en-US"/>
        </a:p>
      </dgm:t>
    </dgm:pt>
    <dgm:pt modelId="{E9A5C6B8-10DE-4709-80FD-C17AFA66FDAF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Assess environmental status, self-recovery capacity, future land use</a:t>
          </a:r>
        </a:p>
      </dgm:t>
    </dgm:pt>
    <dgm:pt modelId="{6368167E-E759-4D97-A328-01A832F7A8A2}" type="parTrans" cxnId="{987BAA5E-1118-4A30-A704-CBCFCE64A940}">
      <dgm:prSet/>
      <dgm:spPr/>
      <dgm:t>
        <a:bodyPr/>
        <a:lstStyle/>
        <a:p>
          <a:endParaRPr lang="en-US"/>
        </a:p>
      </dgm:t>
    </dgm:pt>
    <dgm:pt modelId="{2C511D99-35C4-4675-98C8-1A45B1D1C167}" type="sibTrans" cxnId="{987BAA5E-1118-4A30-A704-CBCFCE64A940}">
      <dgm:prSet/>
      <dgm:spPr/>
      <dgm:t>
        <a:bodyPr/>
        <a:lstStyle/>
        <a:p>
          <a:endParaRPr lang="en-US"/>
        </a:p>
      </dgm:t>
    </dgm:pt>
    <dgm:pt modelId="{543C8779-53D0-4DA9-B574-2C8E83068B66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Waste: Avoid waste generation</a:t>
          </a: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minimize  recover, reuse  treat, dispose of in an environmentally friendly </a:t>
          </a: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manner</a:t>
          </a:r>
        </a:p>
      </dgm:t>
    </dgm:pt>
    <dgm:pt modelId="{E69F6C84-9618-40F2-A373-C147A3EE39A4}" type="parTrans" cxnId="{0EE20385-00C6-486C-A927-C66B692B2916}">
      <dgm:prSet/>
      <dgm:spPr/>
      <dgm:t>
        <a:bodyPr/>
        <a:lstStyle/>
        <a:p>
          <a:endParaRPr lang="en-US"/>
        </a:p>
      </dgm:t>
    </dgm:pt>
    <dgm:pt modelId="{E1BCAF0B-C995-47BC-B50C-F099E2F0D0C1}" type="sibTrans" cxnId="{0EE20385-00C6-486C-A927-C66B692B2916}">
      <dgm:prSet/>
      <dgm:spPr/>
      <dgm:t>
        <a:bodyPr/>
        <a:lstStyle/>
        <a:p>
          <a:endParaRPr lang="en-US"/>
        </a:p>
      </dgm:t>
    </dgm:pt>
    <dgm:pt modelId="{59133645-85BF-4BD6-BD72-27C52290BF87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Pesticide management &amp; use: integrated pest management &amp; integrated disease vector management</a:t>
          </a:r>
        </a:p>
      </dgm:t>
    </dgm:pt>
    <dgm:pt modelId="{8A3539A3-75D1-478E-947C-AFABA3D4F42E}" type="parTrans" cxnId="{46700973-6EF5-4BC8-A943-CCF2BA130659}">
      <dgm:prSet/>
      <dgm:spPr/>
      <dgm:t>
        <a:bodyPr/>
        <a:lstStyle/>
        <a:p>
          <a:endParaRPr lang="en-US"/>
        </a:p>
      </dgm:t>
    </dgm:pt>
    <dgm:pt modelId="{20EC53DA-3A68-4940-9832-893001F3FC15}" type="sibTrans" cxnId="{46700973-6EF5-4BC8-A943-CCF2BA130659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2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47EF9405-0E7D-45CF-A881-203A795529F1}" type="presOf" srcId="{E9A5C6B8-10DE-4709-80FD-C17AFA66FDAF}" destId="{955B4FEA-EF82-4AD0-AC1D-208FB4A5E334}" srcOrd="0" destOrd="2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EFA46F21-DC7E-48F7-89C2-6CF0E421B3AC}" type="presOf" srcId="{8ADD9488-F7AC-49E5-BA64-7BC254BC349A}" destId="{1B41CBE9-944F-468A-90DE-0F5112804798}" srcOrd="0" destOrd="1" presId="urn:microsoft.com/office/officeart/2005/8/layout/hList1"/>
    <dgm:cxn modelId="{A9538323-840B-40B2-9948-B4C19173FE5B}" type="presOf" srcId="{59133645-85BF-4BD6-BD72-27C52290BF87}" destId="{955B4FEA-EF82-4AD0-AC1D-208FB4A5E334}" srcOrd="0" destOrd="5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D756955D-51EF-4859-9A5F-DE4583D00329}" srcId="{8CA5D5CB-7A30-4FAA-AE31-1DD69EF9EC57}" destId="{7339CBF6-9407-4C14-A4D0-6B2E477DAE21}" srcOrd="1" destOrd="0" parTransId="{E321E12C-AA47-4C51-8334-686282E2F352}" sibTransId="{90816C96-BC1B-4D00-8DCE-FD6E2C7274CB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987BAA5E-1118-4A30-A704-CBCFCE64A940}" srcId="{8CA5D5CB-7A30-4FAA-AE31-1DD69EF9EC57}" destId="{E9A5C6B8-10DE-4709-80FD-C17AFA66FDAF}" srcOrd="2" destOrd="0" parTransId="{6368167E-E759-4D97-A328-01A832F7A8A2}" sibTransId="{2C511D99-35C4-4675-98C8-1A45B1D1C167}"/>
    <dgm:cxn modelId="{12AECC60-55EA-49F7-A93D-81C7A334F23F}" srcId="{90C8350A-8943-4F43-B0C4-A69855C3F96F}" destId="{FDD6B009-1DC4-494E-9CC1-3B01C55BFACA}" srcOrd="3" destOrd="0" parTransId="{E896F529-1CD4-43DD-BDDF-FD5724AD5355}" sibTransId="{69B4A58C-319B-44D6-9C58-1366ABC90899}"/>
    <dgm:cxn modelId="{46079C4B-3ED7-47F8-9173-4A1EF68CB242}" type="presOf" srcId="{543C8779-53D0-4DA9-B574-2C8E83068B66}" destId="{955B4FEA-EF82-4AD0-AC1D-208FB4A5E334}" srcOrd="0" destOrd="3" presId="urn:microsoft.com/office/officeart/2005/8/layout/hList1"/>
    <dgm:cxn modelId="{46700973-6EF5-4BC8-A943-CCF2BA130659}" srcId="{8CA5D5CB-7A30-4FAA-AE31-1DD69EF9EC57}" destId="{59133645-85BF-4BD6-BD72-27C52290BF87}" srcOrd="5" destOrd="0" parTransId="{8A3539A3-75D1-478E-947C-AFABA3D4F42E}" sibTransId="{20EC53DA-3A68-4940-9832-893001F3FC15}"/>
    <dgm:cxn modelId="{E9E1B176-49CE-4243-8818-95C398EBF4FB}" type="presOf" srcId="{630ED651-8423-4945-A2DB-BEAE5F5B91E5}" destId="{1B41CBE9-944F-468A-90DE-0F5112804798}" srcOrd="0" destOrd="2" presId="urn:microsoft.com/office/officeart/2005/8/layout/hList1"/>
    <dgm:cxn modelId="{A0737177-340B-47B5-8E35-4B060AE17A78}" type="presOf" srcId="{ECCCE541-5CC9-4F13-997D-7D5FB16C982A}" destId="{955B4FEA-EF82-4AD0-AC1D-208FB4A5E334}" srcOrd="0" destOrd="4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0EE20385-00C6-486C-A927-C66B692B2916}" srcId="{8CA5D5CB-7A30-4FAA-AE31-1DD69EF9EC57}" destId="{543C8779-53D0-4DA9-B574-2C8E83068B66}" srcOrd="3" destOrd="0" parTransId="{E69F6C84-9618-40F2-A373-C147A3EE39A4}" sibTransId="{E1BCAF0B-C995-47BC-B50C-F099E2F0D0C1}"/>
    <dgm:cxn modelId="{C5DE138D-E49C-49C1-A8FF-C26F9EE567D1}" srcId="{0A97FE2C-6227-4031-8EA0-832E8AAC0304}" destId="{8CA5D5CB-7A30-4FAA-AE31-1DD69EF9EC57}" srcOrd="1" destOrd="0" parTransId="{90A9842D-A4D6-4444-909E-5DA1B5DF7095}" sibTransId="{2B09243B-927A-4581-9F1C-14198CB6A5CD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4" destOrd="0" parTransId="{510275F3-F834-4D91-9477-ECADB2EFB8D1}" sibTransId="{842F783F-C8C1-4F06-A9DB-8C2C55678840}"/>
    <dgm:cxn modelId="{79C1E5C8-6BD4-455C-A613-5970106A2D74}" type="presOf" srcId="{7339CBF6-9407-4C14-A4D0-6B2E477DAE21}" destId="{955B4FEA-EF82-4AD0-AC1D-208FB4A5E334}" srcOrd="0" destOrd="1" presId="urn:microsoft.com/office/officeart/2005/8/layout/hList1"/>
    <dgm:cxn modelId="{F8C65DD9-5521-4C8F-988B-12BAF052A1AE}" srcId="{90C8350A-8943-4F43-B0C4-A69855C3F96F}" destId="{8ADD9488-F7AC-49E5-BA64-7BC254BC349A}" srcOrd="1" destOrd="0" parTransId="{8114A79C-78E0-480E-8A0A-61FB8FAAD9BA}" sibTransId="{73C8971C-5675-4A90-A413-C36073D5695A}"/>
    <dgm:cxn modelId="{C640ADD9-15D2-49A8-B7E9-027FB6E7F0E5}" type="presOf" srcId="{FDD6B009-1DC4-494E-9CC1-3B01C55BFACA}" destId="{1B41CBE9-944F-468A-90DE-0F5112804798}" srcOrd="0" destOrd="3" presId="urn:microsoft.com/office/officeart/2005/8/layout/hList1"/>
    <dgm:cxn modelId="{6F699EEE-BAE6-4B72-81C3-0A75C74E12DA}" srcId="{90C8350A-8943-4F43-B0C4-A69855C3F96F}" destId="{630ED651-8423-4945-A2DB-BEAE5F5B91E5}" srcOrd="2" destOrd="0" parTransId="{B8ECE1E5-FF8F-4660-AC32-048B74518C16}" sibTransId="{C5E2C951-5437-4B3C-B386-00CAFB61FF23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59B325B9-0092-4EFA-9AF3-F6735BC521A5}" type="presParOf" srcId="{2B97C203-7FF9-4691-A639-1E2921DA5286}" destId="{33F941A3-A9AC-4680-9B5A-8C8CA28B7379}" srcOrd="2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Mitigation </a:t>
          </a:r>
          <a:r>
            <a:rPr lang="en-US" sz="2000" b="0" dirty="0">
              <a:latin typeface="Cambria" panose="02040503050406030204" pitchFamily="18" charset="0"/>
              <a:ea typeface="Cambria" panose="02040503050406030204" pitchFamily="18" charset="0"/>
            </a:rPr>
            <a:t>&amp; </a:t>
          </a:r>
          <a:r>
            <a:rPr lang="en-US" sz="2000" b="0" dirty="0" err="1">
              <a:latin typeface="Cambria" panose="02040503050406030204" pitchFamily="18" charset="0"/>
              <a:ea typeface="Cambria" panose="02040503050406030204" pitchFamily="18" charset="0"/>
            </a:rPr>
            <a:t>Recovery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Adaptive Management Strategy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Avoid Impact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Mitigation &amp; Recovery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Adaptive Management Strategy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2000" b="0">
              <a:latin typeface="Cambria" panose="02040503050406030204" pitchFamily="18" charset="0"/>
              <a:ea typeface="Cambria" panose="02040503050406030204" pitchFamily="18" charset="0"/>
            </a:rPr>
            <a:t>Avoid Impact</a:t>
          </a:r>
          <a:endParaRPr lang="en-US" sz="2000" b="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/>
      <dgm:spPr/>
      <dgm:t>
        <a:bodyPr/>
        <a:lstStyle/>
        <a:p>
          <a:r>
            <a:rPr lang="en-US"/>
            <a:t>E&amp;S Policy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/>
      <dgm:t>
        <a:bodyPr/>
        <a:lstStyle/>
        <a:p>
          <a:endParaRPr lang="en-US"/>
        </a:p>
      </dgm:t>
    </dgm:pt>
    <dgm:pt modelId="{605E8A74-2BEA-45F1-A6BD-0FD7F69D1C6D}">
      <dgm:prSet phldrT="[Text]"/>
      <dgm:spPr/>
      <dgm:t>
        <a:bodyPr/>
        <a:lstStyle/>
        <a:p>
          <a:r>
            <a:rPr lang="en-US"/>
            <a:t>Commitment, Role &amp; Responsibility of Financial Institutions to Sustainable Development </a:t>
          </a: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/>
      <dgm:spPr/>
      <dgm:t>
        <a:bodyPr/>
        <a:lstStyle/>
        <a:p>
          <a:r>
            <a:rPr lang="en-US"/>
            <a:t>Information </a:t>
          </a:r>
          <a:r>
            <a:rPr lang="en-US" dirty="0" err="1"/>
            <a:t>Access Policy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/>
      <dgm:t>
        <a:bodyPr/>
        <a:lstStyle/>
        <a:p>
          <a:r>
            <a:rPr lang="en-US"/>
            <a:t>Commitment to Transparency and Governance </a:t>
          </a: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7978D6F6-501C-42DB-97D7-44B343124C75}">
      <dgm:prSet phldrT="[Text]"/>
      <dgm:spPr/>
      <dgm:t>
        <a:bodyPr/>
        <a:lstStyle/>
        <a:p>
          <a:r>
            <a:rPr lang="en-US"/>
            <a:t>Performance Standards</a:t>
          </a:r>
        </a:p>
      </dgm:t>
    </dgm:pt>
    <dgm:pt modelId="{959E2C39-2A0C-466D-8335-EBF1557DE6CF}" type="parTrans" cxnId="{64648C1F-6335-443B-B302-8D8100C06AE6}">
      <dgm:prSet/>
      <dgm:spPr/>
      <dgm:t>
        <a:bodyPr/>
        <a:lstStyle/>
        <a:p>
          <a:endParaRPr lang="en-US"/>
        </a:p>
      </dgm:t>
    </dgm:pt>
    <dgm:pt modelId="{33983E32-1A3C-4CD7-8593-86BF8AB33F15}" type="sibTrans" cxnId="{64648C1F-6335-443B-B302-8D8100C06AE6}">
      <dgm:prSet/>
      <dgm:spPr/>
      <dgm:t>
        <a:bodyPr/>
        <a:lstStyle/>
        <a:p>
          <a:endParaRPr lang="en-US"/>
        </a:p>
      </dgm:t>
    </dgm:pt>
    <dgm:pt modelId="{60A4CE7F-3E21-49B1-B9F9-805D65B383CC}">
      <dgm:prSet phldrT="[Text]"/>
      <dgm:spPr/>
      <dgm:t>
        <a:bodyPr/>
        <a:lstStyle/>
        <a:p>
          <a:r>
            <a:rPr lang="en-US"/>
            <a:t>Disclosure of organizational information (investment &amp; consulting services)</a:t>
          </a:r>
        </a:p>
      </dgm:t>
    </dgm:pt>
    <dgm:pt modelId="{7156DA48-96FF-4CDA-8B47-CB7B30224921}" type="parTrans" cxnId="{87200581-5D0A-4318-9432-1D938C503D2E}">
      <dgm:prSet/>
      <dgm:spPr/>
      <dgm:t>
        <a:bodyPr/>
        <a:lstStyle/>
        <a:p>
          <a:endParaRPr lang="en-US"/>
        </a:p>
      </dgm:t>
    </dgm:pt>
    <dgm:pt modelId="{8E89664A-E447-4F24-BB9D-1356377388F1}" type="sibTrans" cxnId="{87200581-5D0A-4318-9432-1D938C503D2E}">
      <dgm:prSet/>
      <dgm:spPr/>
      <dgm:t>
        <a:bodyPr/>
        <a:lstStyle/>
        <a:p>
          <a:endParaRPr lang="en-US"/>
        </a:p>
      </dgm:t>
    </dgm:pt>
    <dgm:pt modelId="{E0D447C4-6476-41FB-B43D-1C7DA8F47DA8}">
      <dgm:prSet/>
      <dgm:spPr/>
      <dgm:t>
        <a:bodyPr/>
        <a:lstStyle/>
        <a:p>
          <a:r>
            <a:rPr lang="en-US"/>
            <a:t>Guidance on risk identification &amp; impact</a:t>
          </a:r>
        </a:p>
      </dgm:t>
    </dgm:pt>
    <dgm:pt modelId="{E39430C0-DF46-4EBF-867A-5B931080B092}" type="parTrans" cxnId="{77F99CE4-A037-48FD-9A72-D57DEF6C6D9F}">
      <dgm:prSet/>
      <dgm:spPr/>
      <dgm:t>
        <a:bodyPr/>
        <a:lstStyle/>
        <a:p>
          <a:endParaRPr lang="en-US"/>
        </a:p>
      </dgm:t>
    </dgm:pt>
    <dgm:pt modelId="{E4DF35B3-8605-4586-98D5-2DB246513DB0}" type="sibTrans" cxnId="{77F99CE4-A037-48FD-9A72-D57DEF6C6D9F}">
      <dgm:prSet/>
      <dgm:spPr/>
      <dgm:t>
        <a:bodyPr/>
        <a:lstStyle/>
        <a:p>
          <a:endParaRPr lang="en-US"/>
        </a:p>
      </dgm:t>
    </dgm:pt>
    <dgm:pt modelId="{FDC57DC5-0DC3-41FA-9BB0-2AE228114E11}">
      <dgm:prSet/>
      <dgm:spPr/>
      <dgm:t>
        <a:bodyPr/>
        <a:lstStyle/>
        <a:p>
          <a:r>
            <a:rPr lang="en-US"/>
            <a:t>Avoid, mitigate, and manage risks</a:t>
          </a:r>
        </a:p>
      </dgm:t>
    </dgm:pt>
    <dgm:pt modelId="{EEB6B9B2-901C-40F9-86BD-1615BCF73616}" type="parTrans" cxnId="{0F90A71D-8322-42E1-953D-B726EDFD9CE7}">
      <dgm:prSet/>
      <dgm:spPr/>
      <dgm:t>
        <a:bodyPr/>
        <a:lstStyle/>
        <a:p>
          <a:endParaRPr lang="en-US"/>
        </a:p>
      </dgm:t>
    </dgm:pt>
    <dgm:pt modelId="{F3CC58EE-2EC0-461F-906C-6E889EC7028A}" type="sibTrans" cxnId="{0F90A71D-8322-42E1-953D-B726EDFD9CE7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3"/>
      <dgm:spPr/>
    </dgm:pt>
    <dgm:pt modelId="{C74A578C-0A9B-464E-9BE3-F384720A6927}" type="pres">
      <dgm:prSet presAssocID="{CB0248E0-AE8E-4513-8718-DABF29D13A45}" presName="childNode1" presStyleLbl="bgAcc1" presStyleIdx="0" presStyleCnt="3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3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2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3"/>
      <dgm:spPr/>
    </dgm:pt>
    <dgm:pt modelId="{ADDE4922-A0EF-46D2-AACF-C49D8A082D39}" type="pres">
      <dgm:prSet presAssocID="{F1D6079C-A149-456C-8764-E31A7B2B92BF}" presName="childNode2" presStyleLbl="bgAcc1" presStyleIdx="1" presStyleCnt="3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3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  <dgm:pt modelId="{15410C87-13CF-40F3-9606-9956F63ABF36}" type="pres">
      <dgm:prSet presAssocID="{94AB5FC1-840F-4EB0-A935-9294ACA83417}" presName="Name18" presStyleLbl="sibTrans2D1" presStyleIdx="1" presStyleCnt="2"/>
      <dgm:spPr/>
    </dgm:pt>
    <dgm:pt modelId="{641135F9-5668-4046-9143-BF63DC5296AC}" type="pres">
      <dgm:prSet presAssocID="{7978D6F6-501C-42DB-97D7-44B343124C75}" presName="composite1" presStyleCnt="0"/>
      <dgm:spPr/>
    </dgm:pt>
    <dgm:pt modelId="{D07A4F18-2A6D-4484-986D-1E0DC5AE953F}" type="pres">
      <dgm:prSet presAssocID="{7978D6F6-501C-42DB-97D7-44B343124C75}" presName="dummyNode1" presStyleLbl="node1" presStyleIdx="1" presStyleCnt="3"/>
      <dgm:spPr/>
    </dgm:pt>
    <dgm:pt modelId="{7F6568D4-5E26-4ACB-9F8B-F9B8EA0A3752}" type="pres">
      <dgm:prSet presAssocID="{7978D6F6-501C-42DB-97D7-44B343124C75}" presName="childNode1" presStyleLbl="bgAcc1" presStyleIdx="2" presStyleCnt="3">
        <dgm:presLayoutVars>
          <dgm:bulletEnabled val="1"/>
        </dgm:presLayoutVars>
      </dgm:prSet>
      <dgm:spPr/>
    </dgm:pt>
    <dgm:pt modelId="{143B93C5-6B2D-4FCF-8363-6086DEBDF65B}" type="pres">
      <dgm:prSet presAssocID="{7978D6F6-501C-42DB-97D7-44B343124C75}" presName="childNode1tx" presStyleLbl="bgAcc1" presStyleIdx="2" presStyleCnt="3">
        <dgm:presLayoutVars>
          <dgm:bulletEnabled val="1"/>
        </dgm:presLayoutVars>
      </dgm:prSet>
      <dgm:spPr/>
    </dgm:pt>
    <dgm:pt modelId="{41554B9C-3C4D-47F4-90B8-71C2453024BA}" type="pres">
      <dgm:prSet presAssocID="{7978D6F6-501C-42DB-97D7-44B343124C7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5D8382A8-4E7C-4B6A-9F64-872FF56BF6D1}" type="pres">
      <dgm:prSet presAssocID="{7978D6F6-501C-42DB-97D7-44B343124C75}" presName="connSite1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0F90A71D-8322-42E1-953D-B726EDFD9CE7}" srcId="{7978D6F6-501C-42DB-97D7-44B343124C75}" destId="{FDC57DC5-0DC3-41FA-9BB0-2AE228114E11}" srcOrd="1" destOrd="0" parTransId="{EEB6B9B2-901C-40F9-86BD-1615BCF73616}" sibTransId="{F3CC58EE-2EC0-461F-906C-6E889EC7028A}"/>
    <dgm:cxn modelId="{64648C1F-6335-443B-B302-8D8100C06AE6}" srcId="{56A41EBF-140A-4987-BBF7-C45129C0C8AD}" destId="{7978D6F6-501C-42DB-97D7-44B343124C75}" srcOrd="2" destOrd="0" parTransId="{959E2C39-2A0C-466D-8335-EBF1557DE6CF}" sibTransId="{33983E32-1A3C-4CD7-8593-86BF8AB33F15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2501FF64-5ADE-44B1-B8FE-60EDD5F88298}" type="presOf" srcId="{E0D447C4-6476-41FB-B43D-1C7DA8F47DA8}" destId="{7F6568D4-5E26-4ACB-9F8B-F9B8EA0A3752}" srcOrd="0" destOrd="0" presId="urn:microsoft.com/office/officeart/2005/8/layout/hProcess4"/>
    <dgm:cxn modelId="{573E2D49-0E4A-484C-BF3C-3BBA2FFDC444}" type="presOf" srcId="{FDC57DC5-0DC3-41FA-9BB0-2AE228114E11}" destId="{143B93C5-6B2D-4FCF-8363-6086DEBDF65B}" srcOrd="1" destOrd="1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DEF88352-C814-4155-912A-FC6EB2AEF094}" type="presOf" srcId="{E0D447C4-6476-41FB-B43D-1C7DA8F47DA8}" destId="{143B93C5-6B2D-4FCF-8363-6086DEBDF65B}" srcOrd="1" destOrd="0" presId="urn:microsoft.com/office/officeart/2005/8/layout/hProcess4"/>
    <dgm:cxn modelId="{192EE152-54C0-4F19-970E-9DBF45D43DF8}" type="presOf" srcId="{60A4CE7F-3E21-49B1-B9F9-805D65B383CC}" destId="{7BA203A4-2084-453D-9C8E-C33467726DED}" srcOrd="1" destOrd="1" presId="urn:microsoft.com/office/officeart/2005/8/layout/hProcess4"/>
    <dgm:cxn modelId="{B58B827A-1396-4BC9-9562-B949472A74ED}" type="presOf" srcId="{60A4CE7F-3E21-49B1-B9F9-805D65B383CC}" destId="{ADDE4922-A0EF-46D2-AACF-C49D8A082D39}" srcOrd="0" destOrd="1" presId="urn:microsoft.com/office/officeart/2005/8/layout/hProcess4"/>
    <dgm:cxn modelId="{87200581-5D0A-4318-9432-1D938C503D2E}" srcId="{F1D6079C-A149-456C-8764-E31A7B2B92BF}" destId="{60A4CE7F-3E21-49B1-B9F9-805D65B383CC}" srcOrd="1" destOrd="0" parTransId="{7156DA48-96FF-4CDA-8B47-CB7B30224921}" sibTransId="{8E89664A-E447-4F24-BB9D-1356377388F1}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8C6BF9A7-CA0C-4EE4-8612-A297FE6FE274}" type="presOf" srcId="{7978D6F6-501C-42DB-97D7-44B343124C75}" destId="{41554B9C-3C4D-47F4-90B8-71C2453024BA}" srcOrd="0" destOrd="0" presId="urn:microsoft.com/office/officeart/2005/8/layout/hProcess4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726915C9-FA6E-4193-B057-FDDA63170D93}" type="presOf" srcId="{FDC57DC5-0DC3-41FA-9BB0-2AE228114E11}" destId="{7F6568D4-5E26-4ACB-9F8B-F9B8EA0A3752}" srcOrd="0" destOrd="1" presId="urn:microsoft.com/office/officeart/2005/8/layout/hProcess4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432919D2-02E1-417B-AD4A-D43AEA192835}" type="presOf" srcId="{94AB5FC1-840F-4EB0-A935-9294ACA83417}" destId="{15410C87-13CF-40F3-9606-9956F63ABF36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77F99CE4-A037-48FD-9A72-D57DEF6C6D9F}" srcId="{7978D6F6-501C-42DB-97D7-44B343124C75}" destId="{E0D447C4-6476-41FB-B43D-1C7DA8F47DA8}" srcOrd="0" destOrd="0" parTransId="{E39430C0-DF46-4EBF-867A-5B931080B092}" sibTransId="{E4DF35B3-8605-4586-98D5-2DB246513DB0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  <dgm:cxn modelId="{5A640AC6-101A-47DF-BD18-059C782BCA3B}" type="presParOf" srcId="{78AAD9D1-7750-47D5-8974-BBCCDFCEE5BD}" destId="{15410C87-13CF-40F3-9606-9956F63ABF36}" srcOrd="3" destOrd="0" presId="urn:microsoft.com/office/officeart/2005/8/layout/hProcess4"/>
    <dgm:cxn modelId="{25D1456A-0CC8-490A-9620-3629E60D84CE}" type="presParOf" srcId="{78AAD9D1-7750-47D5-8974-BBCCDFCEE5BD}" destId="{641135F9-5668-4046-9143-BF63DC5296AC}" srcOrd="4" destOrd="0" presId="urn:microsoft.com/office/officeart/2005/8/layout/hProcess4"/>
    <dgm:cxn modelId="{6AC2FF50-0A1F-4EC3-93FE-5422EE520474}" type="presParOf" srcId="{641135F9-5668-4046-9143-BF63DC5296AC}" destId="{D07A4F18-2A6D-4484-986D-1E0DC5AE953F}" srcOrd="0" destOrd="0" presId="urn:microsoft.com/office/officeart/2005/8/layout/hProcess4"/>
    <dgm:cxn modelId="{267861FC-DBFB-4913-AA87-62D89B1A2F24}" type="presParOf" srcId="{641135F9-5668-4046-9143-BF63DC5296AC}" destId="{7F6568D4-5E26-4ACB-9F8B-F9B8EA0A3752}" srcOrd="1" destOrd="0" presId="urn:microsoft.com/office/officeart/2005/8/layout/hProcess4"/>
    <dgm:cxn modelId="{36057444-E8BF-4C0B-9527-958569ED687A}" type="presParOf" srcId="{641135F9-5668-4046-9143-BF63DC5296AC}" destId="{143B93C5-6B2D-4FCF-8363-6086DEBDF65B}" srcOrd="2" destOrd="0" presId="urn:microsoft.com/office/officeart/2005/8/layout/hProcess4"/>
    <dgm:cxn modelId="{62520066-898C-4EB9-97B5-63F72862A080}" type="presParOf" srcId="{641135F9-5668-4046-9143-BF63DC5296AC}" destId="{41554B9C-3C4D-47F4-90B8-71C2453024BA}" srcOrd="3" destOrd="0" presId="urn:microsoft.com/office/officeart/2005/8/layout/hProcess4"/>
    <dgm:cxn modelId="{3E1B27F9-F8C3-4367-9909-DABCFE7DB595}" type="presParOf" srcId="{641135F9-5668-4046-9143-BF63DC5296AC}" destId="{5D8382A8-4E7C-4B6A-9F64-872FF56BF6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D50CA-F929-4F7F-81F9-B55D683146A1}" type="doc">
      <dgm:prSet loTypeId="urn:microsoft.com/office/officeart/2005/8/layout/orgChart1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72FD244-7F66-4E0E-8B72-14DF4C7759E8}">
      <dgm:prSet phldrT="[Text]" custT="1"/>
      <dgm:spPr>
        <a:xfrm>
          <a:off x="3277767" y="1112053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3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VIETNAMESE LAW</a:t>
          </a:r>
        </a:p>
      </dgm:t>
    </dgm:pt>
    <dgm:pt modelId="{1EB70B91-1FE9-44D1-B431-17F16C4BDEA4}" type="par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E9AC76D-A537-4D6E-834E-DBCC74EFD545}" type="sib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6175E47-DB1B-4C46-880D-781CFE5B7612}">
      <dgm:prSet phldrT="[Text]"/>
      <dgm:spPr>
        <a:xfrm>
          <a:off x="621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Environmental Protection Law 2020</a:t>
          </a:r>
        </a:p>
      </dgm:t>
    </dgm:pt>
    <dgm:pt modelId="{21CFE2E3-1A31-46AB-AA69-144DC22687A1}" type="parTrans" cxnId="{AAE218F8-5B67-4C88-9BEA-E049B0215067}">
      <dgm:prSet/>
      <dgm:spPr>
        <a:xfrm>
          <a:off x="1354814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84410D-3A9D-44B8-86B8-02122C9A0D13}" type="sibTrans" cxnId="{AAE218F8-5B67-4C88-9BEA-E049B0215067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DA4F719-A4F2-4470-9A44-C52C1644CB42}">
      <dgm:prSet phldrT="[Text]"/>
      <dgm:spPr>
        <a:xfrm>
          <a:off x="3277767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Decree 08/2022/NĐ-CP</a:t>
          </a:r>
        </a:p>
      </dgm:t>
    </dgm:pt>
    <dgm:pt modelId="{66915374-2E19-44B8-930B-53C47FB96AAB}" type="parTrans" cxnId="{7C4DA4E4-464C-4090-9B1D-CFF47428E86E}">
      <dgm:prSet/>
      <dgm:spPr>
        <a:xfrm>
          <a:off x="4586240" y="2466245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DB22B87-C8F8-47B7-A6EF-E7C30DC0E59A}" type="sibTrans" cxnId="{7C4DA4E4-464C-4090-9B1D-CFF47428E86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64C6036-D226-4092-8507-14D257B08DA5}">
      <dgm:prSet phldrT="[Text]"/>
      <dgm:spPr>
        <a:xfrm>
          <a:off x="6554913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Circular 02/2022/TT-BTNMT</a:t>
          </a:r>
        </a:p>
      </dgm:t>
    </dgm:pt>
    <dgm:pt modelId="{F2F54F8A-DB12-492B-9EA0-448CF8A327FD}" type="parTrans" cxnId="{131D16EC-CC97-4C0B-A21C-1C9A1591498E}">
      <dgm:prSet/>
      <dgm:spPr>
        <a:xfrm>
          <a:off x="4631960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F97CE69-2E5D-4477-8A15-E23C35BA5238}" type="sibTrans" cxnId="{131D16EC-CC97-4C0B-A21C-1C9A1591498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947AFCA-E47E-4809-81C0-EA09542590A0}" type="pres">
      <dgm:prSet presAssocID="{3E3D50CA-F929-4F7F-81F9-B55D683146A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5AB9D4-2538-4D20-91D6-DDC342F1DACE}" type="pres">
      <dgm:prSet presAssocID="{072FD244-7F66-4E0E-8B72-14DF4C7759E8}" presName="hierRoot1" presStyleCnt="0">
        <dgm:presLayoutVars>
          <dgm:hierBranch val="init"/>
        </dgm:presLayoutVars>
      </dgm:prSet>
      <dgm:spPr/>
    </dgm:pt>
    <dgm:pt modelId="{DB4E170D-5FB7-4AC8-B41D-220848CB57D4}" type="pres">
      <dgm:prSet presAssocID="{072FD244-7F66-4E0E-8B72-14DF4C7759E8}" presName="rootComposite1" presStyleCnt="0"/>
      <dgm:spPr/>
    </dgm:pt>
    <dgm:pt modelId="{820BDD9C-B15C-4881-8A2E-7B20C446577C}" type="pres">
      <dgm:prSet presAssocID="{072FD244-7F66-4E0E-8B72-14DF4C7759E8}" presName="rootText1" presStyleLbl="node0" presStyleIdx="0" presStyleCnt="1">
        <dgm:presLayoutVars>
          <dgm:chPref val="3"/>
        </dgm:presLayoutVars>
      </dgm:prSet>
      <dgm:spPr/>
    </dgm:pt>
    <dgm:pt modelId="{D0D04310-C76E-4CEA-BB73-C75D9B9CD362}" type="pres">
      <dgm:prSet presAssocID="{072FD244-7F66-4E0E-8B72-14DF4C7759E8}" presName="rootConnector1" presStyleLbl="node1" presStyleIdx="0" presStyleCnt="0"/>
      <dgm:spPr/>
    </dgm:pt>
    <dgm:pt modelId="{CE9F21B8-1736-4864-9F6D-64DEDD16CE8D}" type="pres">
      <dgm:prSet presAssocID="{072FD244-7F66-4E0E-8B72-14DF4C7759E8}" presName="hierChild2" presStyleCnt="0"/>
      <dgm:spPr/>
    </dgm:pt>
    <dgm:pt modelId="{31A317F5-A36A-4D16-8CEC-6850FEF4220D}" type="pres">
      <dgm:prSet presAssocID="{21CFE2E3-1A31-46AB-AA69-144DC22687A1}" presName="Name37" presStyleLbl="parChTrans1D2" presStyleIdx="0" presStyleCnt="3"/>
      <dgm:spPr/>
    </dgm:pt>
    <dgm:pt modelId="{5A75F283-35E3-43DB-BC32-BC9C0AC79814}" type="pres">
      <dgm:prSet presAssocID="{76175E47-DB1B-4C46-880D-781CFE5B7612}" presName="hierRoot2" presStyleCnt="0">
        <dgm:presLayoutVars>
          <dgm:hierBranch val="init"/>
        </dgm:presLayoutVars>
      </dgm:prSet>
      <dgm:spPr/>
    </dgm:pt>
    <dgm:pt modelId="{A325F9D9-3E48-4C80-A431-6C4F88575C9D}" type="pres">
      <dgm:prSet presAssocID="{76175E47-DB1B-4C46-880D-781CFE5B7612}" presName="rootComposite" presStyleCnt="0"/>
      <dgm:spPr/>
    </dgm:pt>
    <dgm:pt modelId="{D4454792-D854-4FC4-A118-33BE89AC3089}" type="pres">
      <dgm:prSet presAssocID="{76175E47-DB1B-4C46-880D-781CFE5B7612}" presName="rootText" presStyleLbl="node2" presStyleIdx="0" presStyleCnt="3">
        <dgm:presLayoutVars>
          <dgm:chPref val="3"/>
        </dgm:presLayoutVars>
      </dgm:prSet>
      <dgm:spPr/>
    </dgm:pt>
    <dgm:pt modelId="{8BA01E9A-EB6C-4886-A1FC-A1DBABBF60EC}" type="pres">
      <dgm:prSet presAssocID="{76175E47-DB1B-4C46-880D-781CFE5B7612}" presName="rootConnector" presStyleLbl="node2" presStyleIdx="0" presStyleCnt="3"/>
      <dgm:spPr/>
    </dgm:pt>
    <dgm:pt modelId="{5EF7E1B5-EA1E-440C-AB93-B1203F57BC62}" type="pres">
      <dgm:prSet presAssocID="{76175E47-DB1B-4C46-880D-781CFE5B7612}" presName="hierChild4" presStyleCnt="0"/>
      <dgm:spPr/>
    </dgm:pt>
    <dgm:pt modelId="{2D905B10-033D-4628-BE13-578930DE17EC}" type="pres">
      <dgm:prSet presAssocID="{76175E47-DB1B-4C46-880D-781CFE5B7612}" presName="hierChild5" presStyleCnt="0"/>
      <dgm:spPr/>
    </dgm:pt>
    <dgm:pt modelId="{158E36A7-ECCA-4793-9CD3-4D39ABA5339D}" type="pres">
      <dgm:prSet presAssocID="{66915374-2E19-44B8-930B-53C47FB96AAB}" presName="Name37" presStyleLbl="parChTrans1D2" presStyleIdx="1" presStyleCnt="3"/>
      <dgm:spPr/>
    </dgm:pt>
    <dgm:pt modelId="{F77DA053-7953-4C29-8524-6D47D68C106D}" type="pres">
      <dgm:prSet presAssocID="{ADA4F719-A4F2-4470-9A44-C52C1644CB42}" presName="hierRoot2" presStyleCnt="0">
        <dgm:presLayoutVars>
          <dgm:hierBranch val="init"/>
        </dgm:presLayoutVars>
      </dgm:prSet>
      <dgm:spPr/>
    </dgm:pt>
    <dgm:pt modelId="{B731A842-13BD-4ABE-8451-FE8BA18F9C81}" type="pres">
      <dgm:prSet presAssocID="{ADA4F719-A4F2-4470-9A44-C52C1644CB42}" presName="rootComposite" presStyleCnt="0"/>
      <dgm:spPr/>
    </dgm:pt>
    <dgm:pt modelId="{BA71111E-F359-4474-9B35-21049F66D151}" type="pres">
      <dgm:prSet presAssocID="{ADA4F719-A4F2-4470-9A44-C52C1644CB42}" presName="rootText" presStyleLbl="node2" presStyleIdx="1" presStyleCnt="3">
        <dgm:presLayoutVars>
          <dgm:chPref val="3"/>
        </dgm:presLayoutVars>
      </dgm:prSet>
      <dgm:spPr/>
    </dgm:pt>
    <dgm:pt modelId="{05378BD0-E6C7-4ABD-A8D4-5810647E0191}" type="pres">
      <dgm:prSet presAssocID="{ADA4F719-A4F2-4470-9A44-C52C1644CB42}" presName="rootConnector" presStyleLbl="node2" presStyleIdx="1" presStyleCnt="3"/>
      <dgm:spPr/>
    </dgm:pt>
    <dgm:pt modelId="{7F0B4508-7951-4371-9FEF-AB32D2A06E1D}" type="pres">
      <dgm:prSet presAssocID="{ADA4F719-A4F2-4470-9A44-C52C1644CB42}" presName="hierChild4" presStyleCnt="0"/>
      <dgm:spPr/>
    </dgm:pt>
    <dgm:pt modelId="{C1A51B72-A5AD-4848-A46C-DFF57D1649C8}" type="pres">
      <dgm:prSet presAssocID="{ADA4F719-A4F2-4470-9A44-C52C1644CB42}" presName="hierChild5" presStyleCnt="0"/>
      <dgm:spPr/>
    </dgm:pt>
    <dgm:pt modelId="{3B2C4B6C-1E55-4A89-BA09-FEAE31CD0C9C}" type="pres">
      <dgm:prSet presAssocID="{F2F54F8A-DB12-492B-9EA0-448CF8A327FD}" presName="Name37" presStyleLbl="parChTrans1D2" presStyleIdx="2" presStyleCnt="3"/>
      <dgm:spPr/>
    </dgm:pt>
    <dgm:pt modelId="{5CF64576-434F-4DB7-AF58-747589066122}" type="pres">
      <dgm:prSet presAssocID="{964C6036-D226-4092-8507-14D257B08DA5}" presName="hierRoot2" presStyleCnt="0">
        <dgm:presLayoutVars>
          <dgm:hierBranch val="init"/>
        </dgm:presLayoutVars>
      </dgm:prSet>
      <dgm:spPr/>
    </dgm:pt>
    <dgm:pt modelId="{40EA243D-FF58-4E40-8851-C2B97E12B02C}" type="pres">
      <dgm:prSet presAssocID="{964C6036-D226-4092-8507-14D257B08DA5}" presName="rootComposite" presStyleCnt="0"/>
      <dgm:spPr/>
    </dgm:pt>
    <dgm:pt modelId="{C1A9826B-6FA5-4EBB-86F2-C4A87FC22A3D}" type="pres">
      <dgm:prSet presAssocID="{964C6036-D226-4092-8507-14D257B08DA5}" presName="rootText" presStyleLbl="node2" presStyleIdx="2" presStyleCnt="3">
        <dgm:presLayoutVars>
          <dgm:chPref val="3"/>
        </dgm:presLayoutVars>
      </dgm:prSet>
      <dgm:spPr/>
    </dgm:pt>
    <dgm:pt modelId="{BEE2AA18-29BA-4C1F-95D1-9B88A6AAFBE5}" type="pres">
      <dgm:prSet presAssocID="{964C6036-D226-4092-8507-14D257B08DA5}" presName="rootConnector" presStyleLbl="node2" presStyleIdx="2" presStyleCnt="3"/>
      <dgm:spPr/>
    </dgm:pt>
    <dgm:pt modelId="{9942FF1B-390E-470B-BEDA-28C1CC9902F3}" type="pres">
      <dgm:prSet presAssocID="{964C6036-D226-4092-8507-14D257B08DA5}" presName="hierChild4" presStyleCnt="0"/>
      <dgm:spPr/>
    </dgm:pt>
    <dgm:pt modelId="{29616448-5848-4061-805A-E3669DBC3D24}" type="pres">
      <dgm:prSet presAssocID="{964C6036-D226-4092-8507-14D257B08DA5}" presName="hierChild5" presStyleCnt="0"/>
      <dgm:spPr/>
    </dgm:pt>
    <dgm:pt modelId="{B8B29055-6125-4CC3-969B-AB159DFA6013}" type="pres">
      <dgm:prSet presAssocID="{072FD244-7F66-4E0E-8B72-14DF4C7759E8}" presName="hierChild3" presStyleCnt="0"/>
      <dgm:spPr/>
    </dgm:pt>
  </dgm:ptLst>
  <dgm:cxnLst>
    <dgm:cxn modelId="{28251B06-71E0-4BE8-B449-F072D5F4F39C}" srcId="{3E3D50CA-F929-4F7F-81F9-B55D683146A1}" destId="{072FD244-7F66-4E0E-8B72-14DF4C7759E8}" srcOrd="0" destOrd="0" parTransId="{1EB70B91-1FE9-44D1-B431-17F16C4BDEA4}" sibTransId="{AE9AC76D-A537-4D6E-834E-DBCC74EFD545}"/>
    <dgm:cxn modelId="{CA9DBF1C-C088-4FC0-820A-F642A08CDEAF}" type="presOf" srcId="{66915374-2E19-44B8-930B-53C47FB96AAB}" destId="{158E36A7-ECCA-4793-9CD3-4D39ABA5339D}" srcOrd="0" destOrd="0" presId="urn:microsoft.com/office/officeart/2005/8/layout/orgChart1"/>
    <dgm:cxn modelId="{29DB6D2B-598F-41B8-8A6D-8B9F5C8E3274}" type="presOf" srcId="{ADA4F719-A4F2-4470-9A44-C52C1644CB42}" destId="{05378BD0-E6C7-4ABD-A8D4-5810647E0191}" srcOrd="1" destOrd="0" presId="urn:microsoft.com/office/officeart/2005/8/layout/orgChart1"/>
    <dgm:cxn modelId="{19D20D3B-272E-4421-BECB-9F70FA632F46}" type="presOf" srcId="{76175E47-DB1B-4C46-880D-781CFE5B7612}" destId="{D4454792-D854-4FC4-A118-33BE89AC3089}" srcOrd="0" destOrd="0" presId="urn:microsoft.com/office/officeart/2005/8/layout/orgChart1"/>
    <dgm:cxn modelId="{235FA671-E094-4B93-889A-4A31B007634E}" type="presOf" srcId="{964C6036-D226-4092-8507-14D257B08DA5}" destId="{BEE2AA18-29BA-4C1F-95D1-9B88A6AAFBE5}" srcOrd="1" destOrd="0" presId="urn:microsoft.com/office/officeart/2005/8/layout/orgChart1"/>
    <dgm:cxn modelId="{0456CB71-42F0-4AC2-9035-668E97EE5DE2}" type="presOf" srcId="{76175E47-DB1B-4C46-880D-781CFE5B7612}" destId="{8BA01E9A-EB6C-4886-A1FC-A1DBABBF60EC}" srcOrd="1" destOrd="0" presId="urn:microsoft.com/office/officeart/2005/8/layout/orgChart1"/>
    <dgm:cxn modelId="{435F927B-AE7E-45CE-A0E3-A98AA5DE10E3}" type="presOf" srcId="{072FD244-7F66-4E0E-8B72-14DF4C7759E8}" destId="{D0D04310-C76E-4CEA-BB73-C75D9B9CD362}" srcOrd="1" destOrd="0" presId="urn:microsoft.com/office/officeart/2005/8/layout/orgChart1"/>
    <dgm:cxn modelId="{19EF4D8D-A324-4B0F-B98B-B8632A2D44B3}" type="presOf" srcId="{ADA4F719-A4F2-4470-9A44-C52C1644CB42}" destId="{BA71111E-F359-4474-9B35-21049F66D151}" srcOrd="0" destOrd="0" presId="urn:microsoft.com/office/officeart/2005/8/layout/orgChart1"/>
    <dgm:cxn modelId="{507E82AD-C875-4A9D-8BD0-4736F6B069CC}" type="presOf" srcId="{21CFE2E3-1A31-46AB-AA69-144DC22687A1}" destId="{31A317F5-A36A-4D16-8CEC-6850FEF4220D}" srcOrd="0" destOrd="0" presId="urn:microsoft.com/office/officeart/2005/8/layout/orgChart1"/>
    <dgm:cxn modelId="{13752CC3-9CD1-42CF-A620-E51F38E3D7A2}" type="presOf" srcId="{F2F54F8A-DB12-492B-9EA0-448CF8A327FD}" destId="{3B2C4B6C-1E55-4A89-BA09-FEAE31CD0C9C}" srcOrd="0" destOrd="0" presId="urn:microsoft.com/office/officeart/2005/8/layout/orgChart1"/>
    <dgm:cxn modelId="{922434C8-7D2E-4AE4-A32B-EDF6C6EC2E1A}" type="presOf" srcId="{072FD244-7F66-4E0E-8B72-14DF4C7759E8}" destId="{820BDD9C-B15C-4881-8A2E-7B20C446577C}" srcOrd="0" destOrd="0" presId="urn:microsoft.com/office/officeart/2005/8/layout/orgChart1"/>
    <dgm:cxn modelId="{C3E0C3E0-2A8C-4076-9C6E-57B03F75DF27}" type="presOf" srcId="{964C6036-D226-4092-8507-14D257B08DA5}" destId="{C1A9826B-6FA5-4EBB-86F2-C4A87FC22A3D}" srcOrd="0" destOrd="0" presId="urn:microsoft.com/office/officeart/2005/8/layout/orgChart1"/>
    <dgm:cxn modelId="{7C4DA4E4-464C-4090-9B1D-CFF47428E86E}" srcId="{072FD244-7F66-4E0E-8B72-14DF4C7759E8}" destId="{ADA4F719-A4F2-4470-9A44-C52C1644CB42}" srcOrd="1" destOrd="0" parTransId="{66915374-2E19-44B8-930B-53C47FB96AAB}" sibTransId="{CDB22B87-C8F8-47B7-A6EF-E7C30DC0E59A}"/>
    <dgm:cxn modelId="{131D16EC-CC97-4C0B-A21C-1C9A1591498E}" srcId="{072FD244-7F66-4E0E-8B72-14DF4C7759E8}" destId="{964C6036-D226-4092-8507-14D257B08DA5}" srcOrd="2" destOrd="0" parTransId="{F2F54F8A-DB12-492B-9EA0-448CF8A327FD}" sibTransId="{9F97CE69-2E5D-4477-8A15-E23C35BA5238}"/>
    <dgm:cxn modelId="{E87070F5-84D4-453E-A217-FAFA10020E8A}" type="presOf" srcId="{3E3D50CA-F929-4F7F-81F9-B55D683146A1}" destId="{B947AFCA-E47E-4809-81C0-EA09542590A0}" srcOrd="0" destOrd="0" presId="urn:microsoft.com/office/officeart/2005/8/layout/orgChart1"/>
    <dgm:cxn modelId="{AAE218F8-5B67-4C88-9BEA-E049B0215067}" srcId="{072FD244-7F66-4E0E-8B72-14DF4C7759E8}" destId="{76175E47-DB1B-4C46-880D-781CFE5B7612}" srcOrd="0" destOrd="0" parTransId="{21CFE2E3-1A31-46AB-AA69-144DC22687A1}" sibTransId="{AA84410D-3A9D-44B8-86B8-02122C9A0D13}"/>
    <dgm:cxn modelId="{9844C3D5-9F4F-4E07-9BAE-61751F1F27E7}" type="presParOf" srcId="{B947AFCA-E47E-4809-81C0-EA09542590A0}" destId="{925AB9D4-2538-4D20-91D6-DDC342F1DACE}" srcOrd="0" destOrd="0" presId="urn:microsoft.com/office/officeart/2005/8/layout/orgChart1"/>
    <dgm:cxn modelId="{299E7DEB-E0F4-4A6B-B29A-F06E9CB506E9}" type="presParOf" srcId="{925AB9D4-2538-4D20-91D6-DDC342F1DACE}" destId="{DB4E170D-5FB7-4AC8-B41D-220848CB57D4}" srcOrd="0" destOrd="0" presId="urn:microsoft.com/office/officeart/2005/8/layout/orgChart1"/>
    <dgm:cxn modelId="{863C8B5A-9798-4F4A-AEF2-53495D1AB690}" type="presParOf" srcId="{DB4E170D-5FB7-4AC8-B41D-220848CB57D4}" destId="{820BDD9C-B15C-4881-8A2E-7B20C446577C}" srcOrd="0" destOrd="0" presId="urn:microsoft.com/office/officeart/2005/8/layout/orgChart1"/>
    <dgm:cxn modelId="{4ACB48A3-46B6-4981-9DC8-6D1049CA02A4}" type="presParOf" srcId="{DB4E170D-5FB7-4AC8-B41D-220848CB57D4}" destId="{D0D04310-C76E-4CEA-BB73-C75D9B9CD362}" srcOrd="1" destOrd="0" presId="urn:microsoft.com/office/officeart/2005/8/layout/orgChart1"/>
    <dgm:cxn modelId="{EA3E0193-1D43-4A46-8FE1-C638BE811424}" type="presParOf" srcId="{925AB9D4-2538-4D20-91D6-DDC342F1DACE}" destId="{CE9F21B8-1736-4864-9F6D-64DEDD16CE8D}" srcOrd="1" destOrd="0" presId="urn:microsoft.com/office/officeart/2005/8/layout/orgChart1"/>
    <dgm:cxn modelId="{BED15634-233D-4FB8-B94F-227EE252C3C5}" type="presParOf" srcId="{CE9F21B8-1736-4864-9F6D-64DEDD16CE8D}" destId="{31A317F5-A36A-4D16-8CEC-6850FEF4220D}" srcOrd="0" destOrd="0" presId="urn:microsoft.com/office/officeart/2005/8/layout/orgChart1"/>
    <dgm:cxn modelId="{54947B70-B9DF-4D55-BBC3-6A90ACBA96E4}" type="presParOf" srcId="{CE9F21B8-1736-4864-9F6D-64DEDD16CE8D}" destId="{5A75F283-35E3-43DB-BC32-BC9C0AC79814}" srcOrd="1" destOrd="0" presId="urn:microsoft.com/office/officeart/2005/8/layout/orgChart1"/>
    <dgm:cxn modelId="{05778311-576E-470D-BF6B-B39F648A1390}" type="presParOf" srcId="{5A75F283-35E3-43DB-BC32-BC9C0AC79814}" destId="{A325F9D9-3E48-4C80-A431-6C4F88575C9D}" srcOrd="0" destOrd="0" presId="urn:microsoft.com/office/officeart/2005/8/layout/orgChart1"/>
    <dgm:cxn modelId="{F5B40A8F-E567-462D-AB13-D6992A57F4C7}" type="presParOf" srcId="{A325F9D9-3E48-4C80-A431-6C4F88575C9D}" destId="{D4454792-D854-4FC4-A118-33BE89AC3089}" srcOrd="0" destOrd="0" presId="urn:microsoft.com/office/officeart/2005/8/layout/orgChart1"/>
    <dgm:cxn modelId="{B11133FD-AB04-4BB4-8D5A-45CE970090FE}" type="presParOf" srcId="{A325F9D9-3E48-4C80-A431-6C4F88575C9D}" destId="{8BA01E9A-EB6C-4886-A1FC-A1DBABBF60EC}" srcOrd="1" destOrd="0" presId="urn:microsoft.com/office/officeart/2005/8/layout/orgChart1"/>
    <dgm:cxn modelId="{94F0B120-4233-476A-9ADF-21EA027DC64D}" type="presParOf" srcId="{5A75F283-35E3-43DB-BC32-BC9C0AC79814}" destId="{5EF7E1B5-EA1E-440C-AB93-B1203F57BC62}" srcOrd="1" destOrd="0" presId="urn:microsoft.com/office/officeart/2005/8/layout/orgChart1"/>
    <dgm:cxn modelId="{5A06D4E9-56E9-404E-ADFE-EB85FA0B08DC}" type="presParOf" srcId="{5A75F283-35E3-43DB-BC32-BC9C0AC79814}" destId="{2D905B10-033D-4628-BE13-578930DE17EC}" srcOrd="2" destOrd="0" presId="urn:microsoft.com/office/officeart/2005/8/layout/orgChart1"/>
    <dgm:cxn modelId="{EE33BAEA-AC52-4476-92D0-47DA86E0320F}" type="presParOf" srcId="{CE9F21B8-1736-4864-9F6D-64DEDD16CE8D}" destId="{158E36A7-ECCA-4793-9CD3-4D39ABA5339D}" srcOrd="2" destOrd="0" presId="urn:microsoft.com/office/officeart/2005/8/layout/orgChart1"/>
    <dgm:cxn modelId="{4F5605E0-E9EE-4088-9A96-FF60842913FC}" type="presParOf" srcId="{CE9F21B8-1736-4864-9F6D-64DEDD16CE8D}" destId="{F77DA053-7953-4C29-8524-6D47D68C106D}" srcOrd="3" destOrd="0" presId="urn:microsoft.com/office/officeart/2005/8/layout/orgChart1"/>
    <dgm:cxn modelId="{AF374AE1-881C-48DA-987C-A3BCDCE9F6F5}" type="presParOf" srcId="{F77DA053-7953-4C29-8524-6D47D68C106D}" destId="{B731A842-13BD-4ABE-8451-FE8BA18F9C81}" srcOrd="0" destOrd="0" presId="urn:microsoft.com/office/officeart/2005/8/layout/orgChart1"/>
    <dgm:cxn modelId="{6B35CE8E-CDAE-4865-8DF8-7317AD2DCCB2}" type="presParOf" srcId="{B731A842-13BD-4ABE-8451-FE8BA18F9C81}" destId="{BA71111E-F359-4474-9B35-21049F66D151}" srcOrd="0" destOrd="0" presId="urn:microsoft.com/office/officeart/2005/8/layout/orgChart1"/>
    <dgm:cxn modelId="{05ABCB39-6499-4655-B779-E22F50C8A8C1}" type="presParOf" srcId="{B731A842-13BD-4ABE-8451-FE8BA18F9C81}" destId="{05378BD0-E6C7-4ABD-A8D4-5810647E0191}" srcOrd="1" destOrd="0" presId="urn:microsoft.com/office/officeart/2005/8/layout/orgChart1"/>
    <dgm:cxn modelId="{1C4E174D-5493-4625-8246-8692AEDFAC61}" type="presParOf" srcId="{F77DA053-7953-4C29-8524-6D47D68C106D}" destId="{7F0B4508-7951-4371-9FEF-AB32D2A06E1D}" srcOrd="1" destOrd="0" presId="urn:microsoft.com/office/officeart/2005/8/layout/orgChart1"/>
    <dgm:cxn modelId="{9BC87FC3-DECF-4A09-81AD-54D9128D0F53}" type="presParOf" srcId="{F77DA053-7953-4C29-8524-6D47D68C106D}" destId="{C1A51B72-A5AD-4848-A46C-DFF57D1649C8}" srcOrd="2" destOrd="0" presId="urn:microsoft.com/office/officeart/2005/8/layout/orgChart1"/>
    <dgm:cxn modelId="{2061C724-9537-4938-94B2-B47253A82F84}" type="presParOf" srcId="{CE9F21B8-1736-4864-9F6D-64DEDD16CE8D}" destId="{3B2C4B6C-1E55-4A89-BA09-FEAE31CD0C9C}" srcOrd="4" destOrd="0" presId="urn:microsoft.com/office/officeart/2005/8/layout/orgChart1"/>
    <dgm:cxn modelId="{A7F47C16-7BAF-4242-8B8C-F1A2CBFFC3C6}" type="presParOf" srcId="{CE9F21B8-1736-4864-9F6D-64DEDD16CE8D}" destId="{5CF64576-434F-4DB7-AF58-747589066122}" srcOrd="5" destOrd="0" presId="urn:microsoft.com/office/officeart/2005/8/layout/orgChart1"/>
    <dgm:cxn modelId="{5109DCA6-6A04-433D-8FE8-A57E5251FFD6}" type="presParOf" srcId="{5CF64576-434F-4DB7-AF58-747589066122}" destId="{40EA243D-FF58-4E40-8851-C2B97E12B02C}" srcOrd="0" destOrd="0" presId="urn:microsoft.com/office/officeart/2005/8/layout/orgChart1"/>
    <dgm:cxn modelId="{E76C519C-9CC7-4B9C-8058-39C12D94142E}" type="presParOf" srcId="{40EA243D-FF58-4E40-8851-C2B97E12B02C}" destId="{C1A9826B-6FA5-4EBB-86F2-C4A87FC22A3D}" srcOrd="0" destOrd="0" presId="urn:microsoft.com/office/officeart/2005/8/layout/orgChart1"/>
    <dgm:cxn modelId="{68FFBFC8-59B1-47BF-93E9-EC538F15FB24}" type="presParOf" srcId="{40EA243D-FF58-4E40-8851-C2B97E12B02C}" destId="{BEE2AA18-29BA-4C1F-95D1-9B88A6AAFBE5}" srcOrd="1" destOrd="0" presId="urn:microsoft.com/office/officeart/2005/8/layout/orgChart1"/>
    <dgm:cxn modelId="{4290552E-CFD4-48BD-A9B1-9E61286FC32C}" type="presParOf" srcId="{5CF64576-434F-4DB7-AF58-747589066122}" destId="{9942FF1B-390E-470B-BEDA-28C1CC9902F3}" srcOrd="1" destOrd="0" presId="urn:microsoft.com/office/officeart/2005/8/layout/orgChart1"/>
    <dgm:cxn modelId="{20581AF5-6D1B-4700-BB76-59160DF8BD4E}" type="presParOf" srcId="{5CF64576-434F-4DB7-AF58-747589066122}" destId="{29616448-5848-4061-805A-E3669DBC3D24}" srcOrd="2" destOrd="0" presId="urn:microsoft.com/office/officeart/2005/8/layout/orgChart1"/>
    <dgm:cxn modelId="{DAE9F858-A265-43A9-BAC2-6957C448C2AE}" type="presParOf" srcId="{925AB9D4-2538-4D20-91D6-DDC342F1DACE}" destId="{B8B29055-6125-4CC3-969B-AB159DFA601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249669"/>
          <a:ext cx="3458702" cy="228108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Environmental &amp; Social Management &amp; Assessment System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Conducting environmental and social assessments, establishing and maintaining management systems</a:t>
          </a:r>
        </a:p>
        <a:p>
          <a:pPr algn="l">
            <a:buNone/>
          </a:pPr>
          <a:r>
            <a:rPr lang="en-US" sz="15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(i) Policy; (ii) risk &amp; impact identification; (iii) management program; (iv) organizational capacity; (v) emergency preparedness; (vi) community engagement; (vii) monitoring &amp; evaluation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Policy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an overall policy: 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Objectives &amp; principles to be followed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Guidance for the assessment &amp; management process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Methods of compliance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Legal &amp; International Commitments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723884" y="281202"/>
          <a:ext cx="3458702" cy="221801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environmental and social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risks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impacts</a:t>
          </a:r>
        </a:p>
        <a:p>
          <a:pPr algn="l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Conduct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assessment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type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scale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 practices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Assessment tools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Review related risks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impacts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 impact area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Primary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supply chain </a:t>
          </a: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4025" y="2876623"/>
          <a:ext cx="3680128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Management program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 a management program based on established policies, objectives, and principles: operational program, action plan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Measures to mitigate impact risks &amp; improve environmental and social performance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Hierarchical system: Avoidance; Prevention; Mitigation; Compensation</a:t>
          </a:r>
        </a:p>
        <a:p>
          <a:pPr algn="l">
            <a:buNone/>
          </a:pPr>
          <a:endParaRPr lang="en-US" sz="15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Organizational capacity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Establish, maintain, and strengthen organizational structure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Clearly assign human resources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Social responsibility must be specified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Personnel capacity &amp; training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834597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Emergency Preparedness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Develop a response plan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affected areas and communities, response procedures, and assign responsibilities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Coordinate with communities &amp; local authorities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Y="109920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Y="106881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2081" y="392042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7. Monitoring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 monitoring procedures: develop procedures, coordinate establishment and monitoring with the Management Unit, invite community representatives to participate</a:t>
          </a:r>
        </a:p>
        <a:p>
          <a:pPr algn="l">
            <a:buNone/>
          </a:pPr>
          <a:r>
            <a:rPr lang="en-US" sz="15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Monitoring process: record and retain information</a:t>
          </a:r>
        </a:p>
        <a:p>
          <a:pPr algn="l">
            <a:buNone/>
          </a:pPr>
          <a:r>
            <a:rPr lang="en-US" sz="15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Senior leadership role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739908" y="337381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8. Community involvement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Analyze stakeholders &amp; plan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Dissemination &amp; communication of information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Consultation &amp; meaningful participation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Complaint mechanism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Regular reporting to affected communities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627315" y="392042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Stakeholder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analysis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planning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stakeholders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community engagement plan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information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disclosure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Consultation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comprehensive consultation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Management responsibility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government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103054" y="2825319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10. Communication 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Implement and maintain communication channels: 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Receive information from external sources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Review &amp; evaluate issues 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Provide feedback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Adjust management programs</a:t>
          </a: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58421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11. Complaint mechanism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Complaint mechanism, receiving and resolving complaints, environmental and social concerns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Appropriate to the scale, risks, and impacts of the project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Focus on the affected community as the primary target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Timely handling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796248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12. Reporting to the community 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Must provide periodic reports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Describe the progress of the action plan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Provide information on issues raised during consultation 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Mitigation measures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Reporting frequency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04402" custScaleY="105362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0794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111237"/>
          <a:ext cx="2496240" cy="9696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Working conditions &amp;amp; labor relations management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95579" y="111237"/>
          <a:ext cx="2496240" cy="9696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3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Occupational Safety &amp; Health 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2842ACA-9393-4155-A917-E8FCCEBE6089}">
      <dgm:prSet custT="1"/>
      <dgm:spPr>
        <a:xfrm>
          <a:off x="8541294" y="111237"/>
          <a:ext cx="2496240" cy="9696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3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Labor &amp; Supply Chain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Ensuring a safe and healthy working environment, assessing occupational risks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80B531C-C26B-43B2-AAFF-9625CAD0085C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Identifying risks of child labor &amp; forced labor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Prevention &amp; Protection, Training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DEC04A5-8C1B-47AF-A75B-B16B459CB034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20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D098A39-E822-4B48-AB12-6213D280F958}">
      <dgm:prSet/>
      <dgm:spPr>
        <a:xfrm>
          <a:off x="2849865" y="111237"/>
          <a:ext cx="2496240" cy="9696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Protecting the workforce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/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/>
        </a:p>
      </dgm:t>
    </dgm:pt>
    <dgm:pt modelId="{98FCEC54-5A0E-4CB6-9666-D9777B58F44E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No use of child labor</a:t>
          </a: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/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/>
        </a:p>
      </dgm:t>
    </dgm:pt>
    <dgm:pt modelId="{DBCCE92D-D215-41B1-8574-D81AA1B5814B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Policies &amp;amp; human resource management</a:t>
          </a: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FDDBC6-4671-400E-89DC-1CCDD9364E9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Working conditions &amp; terms</a:t>
          </a:r>
        </a:p>
      </dgm:t>
    </dgm:pt>
    <dgm:pt modelId="{9C52D7BD-D87E-4C84-B4F3-CB65BFE1C3E5}" type="sibTrans" cxnId="{94CC461F-0140-4571-A114-0ABE85ACA9E8}">
      <dgm:prSet/>
      <dgm:spPr/>
      <dgm:t>
        <a:bodyPr/>
        <a:lstStyle/>
        <a:p>
          <a:endParaRPr lang="en-US"/>
        </a:p>
      </dgm:t>
    </dgm:pt>
    <dgm:pt modelId="{2C57EEE6-20BC-483D-B81B-0315CB7C20A4}" type="parTrans" cxnId="{94CC461F-0140-4571-A114-0ABE85ACA9E8}">
      <dgm:prSet/>
      <dgm:spPr/>
      <dgm:t>
        <a:bodyPr/>
        <a:lstStyle/>
        <a:p>
          <a:endParaRPr lang="en-US"/>
        </a:p>
      </dgm:t>
    </dgm:pt>
    <dgm:pt modelId="{334CF3EE-4CA3-4F72-A5E9-98DC98B8A2B1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Labor Organization</a:t>
          </a:r>
        </a:p>
      </dgm:t>
    </dgm:pt>
    <dgm:pt modelId="{DFD0FA2C-F83B-4376-A9DF-6BAB71468AE0}" type="sibTrans" cxnId="{DDB40D3A-F302-4069-AE81-EA594815D1FE}">
      <dgm:prSet/>
      <dgm:spPr/>
      <dgm:t>
        <a:bodyPr/>
        <a:lstStyle/>
        <a:p>
          <a:endParaRPr lang="en-US"/>
        </a:p>
      </dgm:t>
    </dgm:pt>
    <dgm:pt modelId="{7AA20806-95F6-48CE-8448-92F94B4428BA}" type="parTrans" cxnId="{DDB40D3A-F302-4069-AE81-EA594815D1FE}">
      <dgm:prSet/>
      <dgm:spPr/>
      <dgm:t>
        <a:bodyPr/>
        <a:lstStyle/>
        <a:p>
          <a:endParaRPr lang="en-US"/>
        </a:p>
      </dgm:t>
    </dgm:pt>
    <dgm:pt modelId="{AE1C7F06-D48D-4977-B049-96AB8BC30A0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Discrimination &amp; Equal Rights</a:t>
          </a:r>
        </a:p>
      </dgm:t>
    </dgm:pt>
    <dgm:pt modelId="{F4F73487-39AD-4D4F-B6C0-B1FC3FEB4CE7}" type="sibTrans" cxnId="{B0079A79-0CFC-493B-878E-3992A8AA604A}">
      <dgm:prSet/>
      <dgm:spPr/>
      <dgm:t>
        <a:bodyPr/>
        <a:lstStyle/>
        <a:p>
          <a:endParaRPr lang="en-US"/>
        </a:p>
      </dgm:t>
    </dgm:pt>
    <dgm:pt modelId="{84A3C884-38B4-46D8-880C-B74285D47698}" type="parTrans" cxnId="{B0079A79-0CFC-493B-878E-3992A8AA604A}">
      <dgm:prSet/>
      <dgm:spPr/>
      <dgm:t>
        <a:bodyPr/>
        <a:lstStyle/>
        <a:p>
          <a:endParaRPr lang="en-US"/>
        </a:p>
      </dgm:t>
    </dgm:pt>
    <dgm:pt modelId="{23C49851-364F-4665-970E-AC8D7DF3CAF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Termination</a:t>
          </a:r>
        </a:p>
      </dgm:t>
    </dgm:pt>
    <dgm:pt modelId="{5408BC59-5FE3-4121-B08E-B8882454A4E0}" type="parTrans" cxnId="{076E7597-6A67-4122-9B3C-893A6D742F80}">
      <dgm:prSet/>
      <dgm:spPr/>
      <dgm:t>
        <a:bodyPr/>
        <a:lstStyle/>
        <a:p>
          <a:endParaRPr lang="en-US"/>
        </a:p>
      </dgm:t>
    </dgm:pt>
    <dgm:pt modelId="{AE799518-9212-4421-8A8B-6BD03FF64363}" type="sibTrans" cxnId="{076E7597-6A67-4122-9B3C-893A6D742F80}">
      <dgm:prSet/>
      <dgm:spPr/>
      <dgm:t>
        <a:bodyPr/>
        <a:lstStyle/>
        <a:p>
          <a:endParaRPr lang="en-US"/>
        </a:p>
      </dgm:t>
    </dgm:pt>
    <dgm:pt modelId="{D8B358B7-214E-462A-A05B-2DF03CED89D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Grievance Mechanism</a:t>
          </a:r>
        </a:p>
      </dgm:t>
    </dgm:pt>
    <dgm:pt modelId="{93559371-24AE-45C9-98D1-AB31E4FBF645}" type="parTrans" cxnId="{66A987E4-018D-4BFC-A157-8FBE20DB117A}">
      <dgm:prSet/>
      <dgm:spPr/>
      <dgm:t>
        <a:bodyPr/>
        <a:lstStyle/>
        <a:p>
          <a:endParaRPr lang="en-US"/>
        </a:p>
      </dgm:t>
    </dgm:pt>
    <dgm:pt modelId="{878327CA-4FC9-4480-8416-66F7D26AE0C8}" type="sibTrans" cxnId="{66A987E4-018D-4BFC-A157-8FBE20DB117A}">
      <dgm:prSet/>
      <dgm:spPr/>
      <dgm:t>
        <a:bodyPr/>
        <a:lstStyle/>
        <a:p>
          <a:endParaRPr lang="en-US"/>
        </a:p>
      </dgm:t>
    </dgm:pt>
    <dgm:pt modelId="{8032699D-D640-42C2-9BBC-DE5518C1931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No Forced Labor</a:t>
          </a:r>
        </a:p>
      </dgm:t>
    </dgm:pt>
    <dgm:pt modelId="{05B7D4E6-EDC5-41EF-BA00-656B3A6A6EAA}" type="parTrans" cxnId="{017445E7-C73D-44E3-8C3B-95C3C8988BA4}">
      <dgm:prSet/>
      <dgm:spPr/>
      <dgm:t>
        <a:bodyPr/>
        <a:lstStyle/>
        <a:p>
          <a:endParaRPr lang="en-US"/>
        </a:p>
      </dgm:t>
    </dgm:pt>
    <dgm:pt modelId="{11368A46-35FB-4746-BF64-65FCFAA3D1B2}" type="sibTrans" cxnId="{017445E7-C73D-44E3-8C3B-95C3C8988BA4}">
      <dgm:prSet/>
      <dgm:spPr/>
      <dgm:t>
        <a:bodyPr/>
        <a:lstStyle/>
        <a:p>
          <a:endParaRPr lang="en-US"/>
        </a:p>
      </dgm:t>
    </dgm:pt>
    <dgm:pt modelId="{36F33958-7A59-4E46-AD95-5547224B059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20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A6524BE0-1DA6-4F2D-A2BB-EA745E00B84F}" type="parTrans" cxnId="{8A6DEC5E-C6C2-4CB0-A29E-61E0D3051039}">
      <dgm:prSet/>
      <dgm:spPr/>
      <dgm:t>
        <a:bodyPr/>
        <a:lstStyle/>
        <a:p>
          <a:endParaRPr lang="en-US"/>
        </a:p>
      </dgm:t>
    </dgm:pt>
    <dgm:pt modelId="{A500A6DC-A8DF-48AC-947E-6B7176DE0DFB}" type="sibTrans" cxnId="{8A6DEC5E-C6C2-4CB0-A29E-61E0D3051039}">
      <dgm:prSet/>
      <dgm:spPr/>
      <dgm:t>
        <a:bodyPr/>
        <a:lstStyle/>
        <a:p>
          <a:endParaRPr lang="en-US"/>
        </a:p>
      </dgm:t>
    </dgm:pt>
    <dgm:pt modelId="{7BE0BDEF-6090-4761-A929-B33BD68D830D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Proactive accident prevention</a:t>
          </a:r>
        </a:p>
      </dgm:t>
    </dgm:pt>
    <dgm:pt modelId="{EE84A06B-0DB6-45D8-AFA4-16E6B95AACED}" type="parTrans" cxnId="{88E48BC8-DBB6-4836-A9C4-986817C3A91A}">
      <dgm:prSet/>
      <dgm:spPr/>
      <dgm:t>
        <a:bodyPr/>
        <a:lstStyle/>
        <a:p>
          <a:endParaRPr lang="en-US"/>
        </a:p>
      </dgm:t>
    </dgm:pt>
    <dgm:pt modelId="{5E67AB53-5A67-436E-A173-A872BA24A40A}" type="sibTrans" cxnId="{88E48BC8-DBB6-4836-A9C4-986817C3A91A}">
      <dgm:prSet/>
      <dgm:spPr/>
      <dgm:t>
        <a:bodyPr/>
        <a:lstStyle/>
        <a:p>
          <a:endParaRPr lang="en-US"/>
        </a:p>
      </dgm:t>
    </dgm:pt>
    <dgm:pt modelId="{6DA9F959-D60B-4AF9-A30E-996D611120D5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Identifying hazardous risks</a:t>
          </a:r>
        </a:p>
      </dgm:t>
    </dgm:pt>
    <dgm:pt modelId="{8BCCD0BE-31C3-4555-8A31-9C316F2D1F07}" type="parTrans" cxnId="{2F37200D-8531-4C04-8680-30465B5F0435}">
      <dgm:prSet/>
      <dgm:spPr/>
      <dgm:t>
        <a:bodyPr/>
        <a:lstStyle/>
        <a:p>
          <a:endParaRPr lang="en-US"/>
        </a:p>
      </dgm:t>
    </dgm:pt>
    <dgm:pt modelId="{DBC1C458-9878-494D-BD67-55ABA6B8FD3E}" type="sibTrans" cxnId="{2F37200D-8531-4C04-8680-30465B5F0435}">
      <dgm:prSet/>
      <dgm:spPr/>
      <dgm:t>
        <a:bodyPr/>
        <a:lstStyle/>
        <a:p>
          <a:endParaRPr lang="en-US"/>
        </a:p>
      </dgm:t>
    </dgm:pt>
    <dgm:pt modelId="{8A9CFDFC-82A7-4DEE-BE97-FBFB193691BD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procedures &amp; policies for handling high-risk occupational safety and health issues</a:t>
          </a:r>
        </a:p>
      </dgm:t>
    </dgm:pt>
    <dgm:pt modelId="{58601D56-1083-48B7-857D-5D9A980F5B33}" type="parTrans" cxnId="{41C13FD5-ED39-481F-8B72-92D1EA672E4C}">
      <dgm:prSet/>
      <dgm:spPr/>
      <dgm:t>
        <a:bodyPr/>
        <a:lstStyle/>
        <a:p>
          <a:endParaRPr lang="en-US"/>
        </a:p>
      </dgm:t>
    </dgm:pt>
    <dgm:pt modelId="{5158FD82-6928-4C63-BC7B-41D125FAB156}" type="sibTrans" cxnId="{41C13FD5-ED39-481F-8B72-92D1EA672E4C}">
      <dgm:prSet/>
      <dgm:spPr/>
      <dgm:t>
        <a:bodyPr/>
        <a:lstStyle/>
        <a:p>
          <a:endParaRPr lang="en-US"/>
        </a:p>
      </dgm:t>
    </dgm:pt>
    <dgm:pt modelId="{295FE503-D5E2-433D-9A7A-FBB9B56FD049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the level of control and impact with suppliers</a:t>
          </a:r>
        </a:p>
      </dgm:t>
    </dgm:pt>
    <dgm:pt modelId="{2C7B8B2D-D477-4D5A-9EE7-11836755404C}" type="parTrans" cxnId="{4E56045B-11F5-465D-B475-47D6535B7D4B}">
      <dgm:prSet/>
      <dgm:spPr/>
      <dgm:t>
        <a:bodyPr/>
        <a:lstStyle/>
        <a:p>
          <a:endParaRPr lang="en-US"/>
        </a:p>
      </dgm:t>
    </dgm:pt>
    <dgm:pt modelId="{9C226AB4-6C97-4B67-B396-CF8CED09C2D4}" type="sibTrans" cxnId="{4E56045B-11F5-465D-B475-47D6535B7D4B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2F37200D-8531-4C04-8680-30465B5F0435}" srcId="{8CA5D5CB-7A30-4FAA-AE31-1DD69EF9EC57}" destId="{6DA9F959-D60B-4AF9-A30E-996D611120D5}" srcOrd="2" destOrd="0" parTransId="{8BCCD0BE-31C3-4555-8A31-9C316F2D1F07}" sibTransId="{DBC1C458-9878-494D-BD67-55ABA6B8FD3E}"/>
    <dgm:cxn modelId="{94CC461F-0140-4571-A114-0ABE85ACA9E8}" srcId="{90C8350A-8943-4F43-B0C4-A69855C3F96F}" destId="{F6FDDBC6-4671-400E-89DC-1CCDD9364E90}" srcOrd="1" destOrd="0" parTransId="{2C57EEE6-20BC-483D-B81B-0315CB7C20A4}" sibTransId="{9C52D7BD-D87E-4C84-B4F3-CB65BFE1C3E5}"/>
    <dgm:cxn modelId="{A7D40829-EDAC-4EF4-B8DE-6FB7D7D42045}" type="presOf" srcId="{8A9CFDFC-82A7-4DEE-BE97-FBFB193691BD}" destId="{5578A797-4997-482D-8967-8BBDE1D23DD9}" srcOrd="0" destOrd="1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3" destOrd="0" parTransId="{72738606-F281-4C1D-ADC0-9D0AEE1C54F2}" sibTransId="{AA2FC25B-8BC4-44E4-83BB-B4CCF76E2BC8}"/>
    <dgm:cxn modelId="{ED896D38-9D06-425A-8D78-E152BFEF2462}" type="presOf" srcId="{7BE0BDEF-6090-4761-A929-B33BD68D830D}" destId="{955B4FEA-EF82-4AD0-AC1D-208FB4A5E334}" srcOrd="0" destOrd="1" presId="urn:microsoft.com/office/officeart/2005/8/layout/hList1"/>
    <dgm:cxn modelId="{DDB40D3A-F302-4069-AE81-EA594815D1FE}" srcId="{90C8350A-8943-4F43-B0C4-A69855C3F96F}" destId="{334CF3EE-4CA3-4F72-A5E9-98DC98B8A2B1}" srcOrd="2" destOrd="0" parTransId="{7AA20806-95F6-48CE-8448-92F94B4428BA}" sibTransId="{DFD0FA2C-F83B-4376-A9DF-6BAB71468AE0}"/>
    <dgm:cxn modelId="{4E56045B-11F5-465D-B475-47D6535B7D4B}" srcId="{52842ACA-9393-4155-A917-E8FCCEBE6089}" destId="{295FE503-D5E2-433D-9A7A-FBB9B56FD049}" srcOrd="2" destOrd="0" parTransId="{2C7B8B2D-D477-4D5A-9EE7-11836755404C}" sibTransId="{9C226AB4-6C97-4B67-B396-CF8CED09C2D4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8A6DEC5E-C6C2-4CB0-A29E-61E0D3051039}" srcId="{DD098A39-E822-4B48-AB12-6213D280F958}" destId="{36F33958-7A59-4E46-AD95-5547224B059F}" srcOrd="2" destOrd="0" parTransId="{A6524BE0-1DA6-4F2D-A2BB-EA745E00B84F}" sibTransId="{A500A6DC-A8DF-48AC-947E-6B7176DE0DFB}"/>
    <dgm:cxn modelId="{F5A20349-A02F-4834-B432-0A98A1FFFFF1}" type="presOf" srcId="{AE1C7F06-D48D-4977-B049-96AB8BC30A06}" destId="{1B41CBE9-944F-468A-90DE-0F5112804798}" srcOrd="0" destOrd="3" presId="urn:microsoft.com/office/officeart/2005/8/layout/hList1"/>
    <dgm:cxn modelId="{8333804D-1478-4FEE-A583-C4E1B8281616}" type="presOf" srcId="{334CF3EE-4CA3-4F72-A5E9-98DC98B8A2B1}" destId="{1B41CBE9-944F-468A-90DE-0F5112804798}" srcOrd="0" destOrd="2" presId="urn:microsoft.com/office/officeart/2005/8/layout/hList1"/>
    <dgm:cxn modelId="{8CFDD34E-20CD-4D7B-ACBF-E854A0169A4F}" type="presOf" srcId="{23C49851-364F-4665-970E-AC8D7DF3CAF0}" destId="{1B41CBE9-944F-468A-90DE-0F5112804798}" srcOrd="0" destOrd="4" presId="urn:microsoft.com/office/officeart/2005/8/layout/hList1"/>
    <dgm:cxn modelId="{CFE05853-5FD7-4FC9-A06B-5C2BBE991EC6}" type="presOf" srcId="{8032699D-D640-42C2-9BBC-DE5518C1931F}" destId="{EE8B42B6-5DD4-41FC-B1B0-C0BAAEF4055C}" srcOrd="0" destOrd="1" presId="urn:microsoft.com/office/officeart/2005/8/layout/hList1"/>
    <dgm:cxn modelId="{A0737177-340B-47B5-8E35-4B060AE17A78}" type="presOf" srcId="{ECCCE541-5CC9-4F13-997D-7D5FB16C982A}" destId="{955B4FEA-EF82-4AD0-AC1D-208FB4A5E334}" srcOrd="0" destOrd="3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B0079A79-0CFC-493B-878E-3992A8AA604A}" srcId="{90C8350A-8943-4F43-B0C4-A69855C3F96F}" destId="{AE1C7F06-D48D-4977-B049-96AB8BC30A06}" srcOrd="3" destOrd="0" parTransId="{84A3C884-38B4-46D8-880C-B74285D47698}" sibTransId="{F4F73487-39AD-4D4F-B6C0-B1FC3FEB4CE7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076E7597-6A67-4122-9B3C-893A6D742F80}" srcId="{90C8350A-8943-4F43-B0C4-A69855C3F96F}" destId="{23C49851-364F-4665-970E-AC8D7DF3CAF0}" srcOrd="4" destOrd="0" parTransId="{5408BC59-5FE3-4121-B08E-B8882454A4E0}" sibTransId="{AE799518-9212-4421-8A8B-6BD03FF64363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372354A9-89AC-4622-802F-09FA9D17D98E}" type="presOf" srcId="{36F33958-7A59-4E46-AD95-5547224B059F}" destId="{EE8B42B6-5DD4-41FC-B1B0-C0BAAEF4055C}" srcOrd="0" destOrd="2" presId="urn:microsoft.com/office/officeart/2005/8/layout/hList1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3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E97017C0-FDE4-4CDD-9AC1-0F44F9E5EBD0}" type="presOf" srcId="{6DA9F959-D60B-4AF9-A30E-996D611120D5}" destId="{955B4FEA-EF82-4AD0-AC1D-208FB4A5E334}" srcOrd="0" destOrd="2" presId="urn:microsoft.com/office/officeart/2005/8/layout/hList1"/>
    <dgm:cxn modelId="{13A2A8C1-BFE0-442A-A063-CB8103EB5867}" srcId="{8CA5D5CB-7A30-4FAA-AE31-1DD69EF9EC57}" destId="{ECCCE541-5CC9-4F13-997D-7D5FB16C982A}" srcOrd="3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88E48BC8-DBB6-4836-A9C4-986817C3A91A}" srcId="{8CA5D5CB-7A30-4FAA-AE31-1DD69EF9EC57}" destId="{7BE0BDEF-6090-4761-A929-B33BD68D830D}" srcOrd="1" destOrd="0" parTransId="{EE84A06B-0DB6-45D8-AFA4-16E6B95AACED}" sibTransId="{5E67AB53-5A67-436E-A173-A872BA24A40A}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4AD7E5D2-E12D-4A79-9A67-5B9FBCBCD297}" type="presOf" srcId="{295FE503-D5E2-433D-9A7A-FBB9B56FD049}" destId="{5578A797-4997-482D-8967-8BBDE1D23DD9}" srcOrd="0" destOrd="2" presId="urn:microsoft.com/office/officeart/2005/8/layout/hList1"/>
    <dgm:cxn modelId="{41C13FD5-ED39-481F-8B72-92D1EA672E4C}" srcId="{52842ACA-9393-4155-A917-E8FCCEBE6089}" destId="{8A9CFDFC-82A7-4DEE-BE97-FBFB193691BD}" srcOrd="1" destOrd="0" parTransId="{58601D56-1083-48B7-857D-5D9A980F5B33}" sibTransId="{5158FD82-6928-4C63-BC7B-41D125FAB156}"/>
    <dgm:cxn modelId="{66A987E4-018D-4BFC-A157-8FBE20DB117A}" srcId="{90C8350A-8943-4F43-B0C4-A69855C3F96F}" destId="{D8B358B7-214E-462A-A05B-2DF03CED89D6}" srcOrd="5" destOrd="0" parTransId="{93559371-24AE-45C9-98D1-AB31E4FBF645}" sibTransId="{878327CA-4FC9-4480-8416-66F7D26AE0C8}"/>
    <dgm:cxn modelId="{E8CD34E6-901D-422B-A28D-E9E5CA8C1201}" type="presOf" srcId="{D8B358B7-214E-462A-A05B-2DF03CED89D6}" destId="{1B41CBE9-944F-468A-90DE-0F5112804798}" srcOrd="0" destOrd="5" presId="urn:microsoft.com/office/officeart/2005/8/layout/hList1"/>
    <dgm:cxn modelId="{017445E7-C73D-44E3-8C3B-95C3C8988BA4}" srcId="{DD098A39-E822-4B48-AB12-6213D280F958}" destId="{8032699D-D640-42C2-9BBC-DE5518C1931F}" srcOrd="1" destOrd="0" parTransId="{05B7D4E6-EDC5-41EF-BA00-656B3A6A6EAA}" sibTransId="{11368A46-35FB-4746-BF64-65FCFAA3D1B2}"/>
    <dgm:cxn modelId="{F2A257E9-B061-489A-95F2-F580B930B6F5}" type="presOf" srcId="{F6FDDBC6-4671-400E-89DC-1CCDD9364E90}" destId="{1B41CBE9-944F-468A-90DE-0F5112804798}" srcOrd="0" destOrd="1" presId="urn:microsoft.com/office/officeart/2005/8/layout/hList1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171983"/>
          <a:ext cx="3458702" cy="20608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Human Resource Management Policies &amp; Procedures</a:t>
          </a:r>
        </a:p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Implement HR policies &amp; procedures appropriate to the scale of the organization</a:t>
          </a:r>
        </a:p>
        <a:p>
          <a:pPr algn="l">
            <a:buNone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 benefits, labor laws, and related terms</a:t>
          </a:r>
          <a:endParaRPr lang="en-US" sz="18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16481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Working Conditions &amp; Terms</a:t>
          </a:r>
        </a:p>
        <a:p>
          <a:pPr algn="l"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Respect collective bargaining agreements</a:t>
          </a:r>
        </a:p>
        <a:p>
          <a:pPr algn="l"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 reasonable working conditions</a:t>
          </a:r>
        </a:p>
        <a:p>
          <a:pPr algn="l"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Migrant workers are treated equally</a:t>
          </a:r>
          <a:endParaRPr lang="en-US" sz="17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654018" y="195329"/>
          <a:ext cx="3458702" cy="1978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Organization of workers</a:t>
          </a:r>
        </a:p>
        <a:p>
          <a:pPr algn="l"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Respect the right to form associations and collective bargaining</a:t>
          </a:r>
        </a:p>
        <a:p>
          <a:pPr algn="l"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Do not prevent workers from joining organizations, do not retaliate or discriminate</a:t>
          </a:r>
          <a:endParaRPr lang="en-US" sz="18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4025" y="2668250"/>
          <a:ext cx="3680128" cy="228610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</a:t>
          </a:r>
          <a:r>
            <a:rPr lang="en-US" sz="20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discrimination &amp; equal opportunity</a:t>
          </a:r>
          <a:endParaRPr lang="en-US" sz="20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hiring or treatment based on personal characteristics</a:t>
          </a:r>
        </a:p>
        <a:p>
          <a:pPr algn="l"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Implement measures to prevent harassment and exploitation</a:t>
          </a: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585905"/>
          <a:ext cx="3458702" cy="245079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Termination of employment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Before implementing mass layoffs, alternative options must be analyzed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If unavoidable</a:t>
          </a: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develop a plan to minimize negative impacts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- Consult with employees, representative organizations, and government agencies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- Fully pay severance pay, social insurance, and pension insurance</a:t>
          </a:r>
          <a:endParaRPr lang="en-US" sz="15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759647" y="2600899"/>
          <a:ext cx="3458702" cy="227089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Complaint mechanism</a:t>
          </a:r>
          <a:endParaRPr lang="en-US" sz="20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There must be a clear</a:t>
          </a: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transparent</a:t>
          </a: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accessible</a:t>
          </a: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and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non-punitive complaint mechanism</a:t>
          </a:r>
          <a:endParaRPr lang="en-US" sz="17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Information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must be provided at the time of recruitment</a:t>
          </a:r>
          <a:endParaRPr lang="en-US" sz="17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algn="l">
            <a:buNone/>
          </a:pPr>
          <a:r>
            <a:rPr lang="en-US" sz="17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7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There are no restrictions on the use of legal complaint mechanisms</a:t>
          </a:r>
          <a:endParaRPr lang="en-US" sz="17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Y="99309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Y="95327" custLinFactNeighborX="-2020" custLinFactNeighborY="-86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 custScaleY="11016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Y="118098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Y="109429" custLinFactNeighborX="-2167" custLinFactNeighborY="-3612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OVERVIEW</a:t>
          </a:r>
          <a:endParaRPr lang="en-US" sz="21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6548" y="302608"/>
        <a:ext cx="10290480" cy="605604"/>
      </dsp:txXfrm>
    </dsp:sp>
    <dsp:sp modelId="{578FC8D0-477F-4BE3-B3BE-B2A32D5F963A}">
      <dsp:nvSpPr>
        <dsp:cNvPr id="0" name=""/>
        <dsp:cNvSpPr/>
      </dsp:nvSpPr>
      <dsp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PROCESS ACCORDING TO PLVN</a:t>
          </a:r>
          <a:endParaRPr lang="en-US" sz="21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90507" y="1210724"/>
        <a:ext cx="9856522" cy="605604"/>
      </dsp:txXfrm>
    </dsp:sp>
    <dsp:sp modelId="{F7D62367-0EE5-45F2-A6AC-C88F5FEE6BA8}">
      <dsp:nvSpPr>
        <dsp:cNvPr id="0" name=""/>
        <dsp:cNvSpPr/>
      </dsp:nvSpPr>
      <dsp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DETAILED EVALUATION CRITERIA</a:t>
          </a:r>
          <a:endParaRPr lang="en-US" sz="21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23697" y="2118840"/>
        <a:ext cx="9723331" cy="605604"/>
      </dsp:txXfrm>
    </dsp:sp>
    <dsp:sp modelId="{AADBD249-F9E3-426F-9862-33D89AA8618D}">
      <dsp:nvSpPr>
        <dsp:cNvPr id="0" name=""/>
        <dsp:cNvSpPr/>
      </dsp:nvSpPr>
      <dsp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DEVELOPING AN ENVIRONMENTAL AND SOCIAL RISK MANAGEMENT PLAN </a:t>
          </a:r>
          <a:endParaRPr lang="en-US" sz="21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90507" y="3026956"/>
        <a:ext cx="9856522" cy="605604"/>
      </dsp:txXfrm>
    </dsp:sp>
    <dsp:sp modelId="{C594183E-35BA-45AB-8896-168C33D60772}">
      <dsp:nvSpPr>
        <dsp:cNvPr id="0" name=""/>
        <dsp:cNvSpPr/>
      </dsp:nvSpPr>
      <dsp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2F5C2-4842-4A0A-8496-30CA362A5B3B}">
      <dsp:nvSpPr>
        <dsp:cNvPr id="0" name=""/>
        <dsp:cNvSpPr/>
      </dsp:nvSpPr>
      <dsp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b="1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PRACTICAL EXERCISE</a:t>
          </a:r>
          <a:endParaRPr lang="en-US" sz="2100" b="1" kern="1200" dirty="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6548" y="3935073"/>
        <a:ext cx="10290480" cy="605604"/>
      </dsp:txXfrm>
    </dsp:sp>
    <dsp:sp modelId="{5D787EA0-F272-4D23-BD3B-9AF007075D88}">
      <dsp:nvSpPr>
        <dsp:cNvPr id="0" name=""/>
        <dsp:cNvSpPr/>
      </dsp:nvSpPr>
      <dsp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55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9558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47770" y="364375"/>
        <a:ext cx="2799551" cy="1228228"/>
      </dsp:txXfrm>
    </dsp:sp>
    <dsp:sp modelId="{01E28DE3-D2A4-4D5B-8683-C82D6D71D370}">
      <dsp:nvSpPr>
        <dsp:cNvPr id="0" name=""/>
        <dsp:cNvSpPr/>
      </dsp:nvSpPr>
      <dsp:spPr>
        <a:xfrm>
          <a:off x="3891490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99693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37905" y="364375"/>
        <a:ext cx="2799551" cy="1228228"/>
      </dsp:txXfrm>
    </dsp:sp>
    <dsp:sp modelId="{F45D3BAE-545D-45D5-8FC9-9724BE6A1EA9}">
      <dsp:nvSpPr>
        <dsp:cNvPr id="0" name=""/>
        <dsp:cNvSpPr/>
      </dsp:nvSpPr>
      <dsp:spPr>
        <a:xfrm>
          <a:off x="7781626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89828" y="326162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728040" y="364374"/>
        <a:ext cx="2799551" cy="12282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51" y="17247"/>
          <a:ext cx="4971111" cy="7488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Conserve resources</a:t>
          </a:r>
        </a:p>
      </dsp:txBody>
      <dsp:txXfrm>
        <a:off x="51" y="17247"/>
        <a:ext cx="4971111" cy="748800"/>
      </dsp:txXfrm>
    </dsp:sp>
    <dsp:sp modelId="{1B41CBE9-944F-468A-90DE-0F5112804798}">
      <dsp:nvSpPr>
        <dsp:cNvPr id="0" name=""/>
        <dsp:cNvSpPr/>
      </dsp:nvSpPr>
      <dsp:spPr>
        <a:xfrm>
          <a:off x="51" y="766047"/>
          <a:ext cx="4971111" cy="3746924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Increasing the efficiency of energy, water, materials, and resource use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Integrate cleaner production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Reduce GHG emissions: use low-carbon renewable energy, sustainable agriculture, mining, and livestock farming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Avoid or reduce water consumption, conserve water</a:t>
          </a:r>
        </a:p>
      </dsp:txBody>
      <dsp:txXfrm>
        <a:off x="51" y="766047"/>
        <a:ext cx="4971111" cy="3746924"/>
      </dsp:txXfrm>
    </dsp:sp>
    <dsp:sp modelId="{187B919F-24D3-467B-878C-DF033B897BB1}">
      <dsp:nvSpPr>
        <dsp:cNvPr id="0" name=""/>
        <dsp:cNvSpPr/>
      </dsp:nvSpPr>
      <dsp:spPr>
        <a:xfrm>
          <a:off x="5667118" y="17247"/>
          <a:ext cx="4971111" cy="7488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Preventing pollution</a:t>
          </a:r>
        </a:p>
      </dsp:txBody>
      <dsp:txXfrm>
        <a:off x="5667118" y="17247"/>
        <a:ext cx="4971111" cy="748800"/>
      </dsp:txXfrm>
    </dsp:sp>
    <dsp:sp modelId="{955B4FEA-EF82-4AD0-AC1D-208FB4A5E334}">
      <dsp:nvSpPr>
        <dsp:cNvPr id="0" name=""/>
        <dsp:cNvSpPr/>
      </dsp:nvSpPr>
      <dsp:spPr>
        <a:xfrm>
          <a:off x="5667118" y="766047"/>
          <a:ext cx="4971111" cy="3746924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Pollution prevention: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Avoid/minimize, control polluting waste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Assess environmental status, self-recovery capacity, future land use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Waste: Avoid waste generation</a:t>
          </a: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minimize  recover, reuse  treat, dispose of in an environmentally friendly </a:t>
          </a: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manner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Managing hazardous materials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Pesticide management &amp; use: integrated pest management &amp; integrated disease vector management</a:t>
          </a:r>
        </a:p>
      </dsp:txBody>
      <dsp:txXfrm>
        <a:off x="5667118" y="766047"/>
        <a:ext cx="4971111" cy="374692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134543" y="494765"/>
        <a:ext cx="2608552" cy="11534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06134" y="269727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37734" y="301327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253933" y="269728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285533" y="301328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701732" y="269728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733332" y="301328"/>
        <a:ext cx="2485756" cy="10157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Mitigation </a:t>
          </a:r>
          <a:r>
            <a:rPr lang="en-US" sz="2000" b="0" kern="1200" dirty="0">
              <a:latin typeface="Cambria" panose="02040503050406030204" pitchFamily="18" charset="0"/>
              <a:ea typeface="Cambria" panose="02040503050406030204" pitchFamily="18" charset="0"/>
            </a:rPr>
            <a:t>&amp; </a:t>
          </a:r>
          <a:r>
            <a:rPr lang="en-US" sz="2000" b="0" kern="1200" dirty="0" err="1">
              <a:latin typeface="Cambria" panose="02040503050406030204" pitchFamily="18" charset="0"/>
              <a:ea typeface="Cambria" panose="02040503050406030204" pitchFamily="18" charset="0"/>
            </a:rPr>
            <a:t>Recovery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Adaptive Management Strategy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Avoid Impact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Mitigation &amp; Recovery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Adaptive Management Strategy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Cambria" panose="02040503050406030204" pitchFamily="18" charset="0"/>
              <a:ea typeface="Cambria" panose="02040503050406030204" pitchFamily="18" charset="0"/>
            </a:rPr>
            <a:t>Avoid Impact</a:t>
          </a:r>
          <a:endParaRPr lang="en-US" sz="2000" b="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82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60880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97323" y="408189"/>
        <a:ext cx="2649172" cy="1171381"/>
      </dsp:txXfrm>
    </dsp:sp>
    <dsp:sp modelId="{01E28DE3-D2A4-4D5B-8683-C82D6D71D370}">
      <dsp:nvSpPr>
        <dsp:cNvPr id="0" name=""/>
        <dsp:cNvSpPr/>
      </dsp:nvSpPr>
      <dsp:spPr>
        <a:xfrm>
          <a:off x="3683225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542822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79265" y="408189"/>
        <a:ext cx="2649172" cy="1171381"/>
      </dsp:txXfrm>
    </dsp:sp>
    <dsp:sp modelId="{F45D3BAE-545D-45D5-8FC9-9724BE6A1EA9}">
      <dsp:nvSpPr>
        <dsp:cNvPr id="0" name=""/>
        <dsp:cNvSpPr/>
      </dsp:nvSpPr>
      <dsp:spPr>
        <a:xfrm>
          <a:off x="7365167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224765" y="37174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261208" y="408189"/>
        <a:ext cx="2649172" cy="117138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134543" y="494765"/>
        <a:ext cx="2608552" cy="1153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670708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Commitment, Role &amp; Responsibility of Financial Institutions to Sustainable Development </a:t>
          </a:r>
        </a:p>
      </dsp:txBody>
      <dsp:txXfrm>
        <a:off x="715069" y="1047537"/>
        <a:ext cx="2248443" cy="1425878"/>
      </dsp:txXfrm>
    </dsp:sp>
    <dsp:sp modelId="{736AD1C4-EBD2-4D7D-A560-61727EA4688A}">
      <dsp:nvSpPr>
        <dsp:cNvPr id="0" name=""/>
        <dsp:cNvSpPr/>
      </dsp:nvSpPr>
      <dsp:spPr>
        <a:xfrm>
          <a:off x="1947780" y="1331721"/>
          <a:ext cx="2770344" cy="2770344"/>
        </a:xfrm>
        <a:prstGeom prst="leftCircularArrow">
          <a:avLst>
            <a:gd name="adj1" fmla="val 3846"/>
            <a:gd name="adj2" fmla="val 481137"/>
            <a:gd name="adj3" fmla="val 2256648"/>
            <a:gd name="adj4" fmla="val 9024489"/>
            <a:gd name="adj5" fmla="val 44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1190078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E&amp;S Policy</a:t>
          </a:r>
        </a:p>
      </dsp:txBody>
      <dsp:txXfrm>
        <a:off x="1214275" y="2541973"/>
        <a:ext cx="2029086" cy="777751"/>
      </dsp:txXfrm>
    </dsp:sp>
    <dsp:sp modelId="{ADDE4922-A0EF-46D2-AACF-C49D8A082D39}">
      <dsp:nvSpPr>
        <dsp:cNvPr id="0" name=""/>
        <dsp:cNvSpPr/>
      </dsp:nvSpPr>
      <dsp:spPr>
        <a:xfrm>
          <a:off x="3774890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Commitment to Transparency and Governance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Disclosure of organizational information (investment &amp; consulting services)</a:t>
          </a:r>
        </a:p>
      </dsp:txBody>
      <dsp:txXfrm>
        <a:off x="3819251" y="1460610"/>
        <a:ext cx="2248443" cy="1425878"/>
      </dsp:txXfrm>
    </dsp:sp>
    <dsp:sp modelId="{15410C87-13CF-40F3-9606-9956F63ABF36}">
      <dsp:nvSpPr>
        <dsp:cNvPr id="0" name=""/>
        <dsp:cNvSpPr/>
      </dsp:nvSpPr>
      <dsp:spPr>
        <a:xfrm>
          <a:off x="5032486" y="-243623"/>
          <a:ext cx="3068982" cy="3068982"/>
        </a:xfrm>
        <a:prstGeom prst="circularArrow">
          <a:avLst>
            <a:gd name="adj1" fmla="val 3471"/>
            <a:gd name="adj2" fmla="val 430440"/>
            <a:gd name="adj3" fmla="val 19394049"/>
            <a:gd name="adj4" fmla="val 12575511"/>
            <a:gd name="adj5" fmla="val 405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6A29C-33D3-415E-9B56-125C5AB74F5A}">
      <dsp:nvSpPr>
        <dsp:cNvPr id="0" name=""/>
        <dsp:cNvSpPr/>
      </dsp:nvSpPr>
      <dsp:spPr>
        <a:xfrm>
          <a:off x="4294260" y="590103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Information </a:t>
          </a:r>
          <a:r>
            <a:rPr lang="en-US" sz="2500" kern="1200" dirty="0" err="1"/>
            <a:t>Access Policy</a:t>
          </a:r>
        </a:p>
      </dsp:txBody>
      <dsp:txXfrm>
        <a:off x="4318457" y="614300"/>
        <a:ext cx="2029086" cy="777751"/>
      </dsp:txXfrm>
    </dsp:sp>
    <dsp:sp modelId="{7F6568D4-5E26-4ACB-9F8B-F9B8EA0A3752}">
      <dsp:nvSpPr>
        <dsp:cNvPr id="0" name=""/>
        <dsp:cNvSpPr/>
      </dsp:nvSpPr>
      <dsp:spPr>
        <a:xfrm>
          <a:off x="6879072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Guidance on risk identification &amp; impact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Avoid, mitigate, and manage risks</a:t>
          </a:r>
        </a:p>
      </dsp:txBody>
      <dsp:txXfrm>
        <a:off x="6923433" y="1047537"/>
        <a:ext cx="2248443" cy="1425878"/>
      </dsp:txXfrm>
    </dsp:sp>
    <dsp:sp modelId="{41554B9C-3C4D-47F4-90B8-71C2453024BA}">
      <dsp:nvSpPr>
        <dsp:cNvPr id="0" name=""/>
        <dsp:cNvSpPr/>
      </dsp:nvSpPr>
      <dsp:spPr>
        <a:xfrm>
          <a:off x="7398442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Performance Standards</a:t>
          </a:r>
        </a:p>
      </dsp:txBody>
      <dsp:txXfrm>
        <a:off x="7422639" y="2541973"/>
        <a:ext cx="2029086" cy="7777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2C4B6C-1E55-4A89-BA09-FEAE31CD0C9C}">
      <dsp:nvSpPr>
        <dsp:cNvPr id="0" name=""/>
        <dsp:cNvSpPr/>
      </dsp:nvSpPr>
      <dsp:spPr>
        <a:xfrm>
          <a:off x="4631960" y="1739292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36A7-ECCA-4793-9CD3-4D39ABA5339D}">
      <dsp:nvSpPr>
        <dsp:cNvPr id="0" name=""/>
        <dsp:cNvSpPr/>
      </dsp:nvSpPr>
      <dsp:spPr>
        <a:xfrm>
          <a:off x="4586240" y="1739292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317F5-A36A-4D16-8CEC-6850FEF4220D}">
      <dsp:nvSpPr>
        <dsp:cNvPr id="0" name=""/>
        <dsp:cNvSpPr/>
      </dsp:nvSpPr>
      <dsp:spPr>
        <a:xfrm>
          <a:off x="1354814" y="1739292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BDD9C-B15C-4881-8A2E-7B20C446577C}">
      <dsp:nvSpPr>
        <dsp:cNvPr id="0" name=""/>
        <dsp:cNvSpPr/>
      </dsp:nvSpPr>
      <dsp:spPr>
        <a:xfrm>
          <a:off x="3277767" y="385099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VIETNAMESE LAW</a:t>
          </a:r>
        </a:p>
      </dsp:txBody>
      <dsp:txXfrm>
        <a:off x="3277767" y="385099"/>
        <a:ext cx="2708385" cy="1354192"/>
      </dsp:txXfrm>
    </dsp:sp>
    <dsp:sp modelId="{D4454792-D854-4FC4-A118-33BE89AC3089}">
      <dsp:nvSpPr>
        <dsp:cNvPr id="0" name=""/>
        <dsp:cNvSpPr/>
      </dsp:nvSpPr>
      <dsp:spPr>
        <a:xfrm>
          <a:off x="621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Environmental Protection Law 2020</a:t>
          </a:r>
        </a:p>
      </dsp:txBody>
      <dsp:txXfrm>
        <a:off x="621" y="2308052"/>
        <a:ext cx="2708385" cy="1354192"/>
      </dsp:txXfrm>
    </dsp:sp>
    <dsp:sp modelId="{BA71111E-F359-4474-9B35-21049F66D151}">
      <dsp:nvSpPr>
        <dsp:cNvPr id="0" name=""/>
        <dsp:cNvSpPr/>
      </dsp:nvSpPr>
      <dsp:spPr>
        <a:xfrm>
          <a:off x="3277767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Decree 08/2022/NĐ-CP</a:t>
          </a:r>
        </a:p>
      </dsp:txBody>
      <dsp:txXfrm>
        <a:off x="3277767" y="2308052"/>
        <a:ext cx="2708385" cy="1354192"/>
      </dsp:txXfrm>
    </dsp:sp>
    <dsp:sp modelId="{C1A9826B-6FA5-4EBB-86F2-C4A87FC22A3D}">
      <dsp:nvSpPr>
        <dsp:cNvPr id="0" name=""/>
        <dsp:cNvSpPr/>
      </dsp:nvSpPr>
      <dsp:spPr>
        <a:xfrm>
          <a:off x="6554913" y="2308052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Circular 02/2022/TT-BTNMT</a:t>
          </a:r>
        </a:p>
      </dsp:txBody>
      <dsp:txXfrm>
        <a:off x="6554913" y="2308052"/>
        <a:ext cx="2708385" cy="13541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47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4322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34987" y="292410"/>
        <a:ext cx="2798089" cy="985652"/>
      </dsp:txXfrm>
    </dsp:sp>
    <dsp:sp modelId="{01E28DE3-D2A4-4D5B-8683-C82D6D71D370}">
      <dsp:nvSpPr>
        <dsp:cNvPr id="0" name=""/>
        <dsp:cNvSpPr/>
      </dsp:nvSpPr>
      <dsp:spPr>
        <a:xfrm>
          <a:off x="3869088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7206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02728" y="292410"/>
        <a:ext cx="2798089" cy="985652"/>
      </dsp:txXfrm>
    </dsp:sp>
    <dsp:sp modelId="{F45D3BAE-545D-45D5-8FC9-9724BE6A1EA9}">
      <dsp:nvSpPr>
        <dsp:cNvPr id="0" name=""/>
        <dsp:cNvSpPr/>
      </dsp:nvSpPr>
      <dsp:spPr>
        <a:xfrm>
          <a:off x="7736829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3980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670468" y="292410"/>
        <a:ext cx="2798089" cy="9856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360817" y="2406"/>
          <a:ext cx="3475185" cy="229195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Environmental &amp; Social Management &amp; Assessment System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Conducting environmental and social assessments, establishing and maintaining management systems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(i) Policy; (ii) risk &amp; impact identification; (iii) management program; (iv) organizational capacity; (v) emergency preparedness; (vi) community engagement; (vii) monitoring &amp; evaluation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60817" y="2406"/>
        <a:ext cx="3475185" cy="2291954"/>
      </dsp:txXfrm>
    </dsp:sp>
    <dsp:sp modelId="{9B153B15-D822-4E51-B07F-4EB839189969}">
      <dsp:nvSpPr>
        <dsp:cNvPr id="0" name=""/>
        <dsp:cNvSpPr/>
      </dsp:nvSpPr>
      <dsp:spPr>
        <a:xfrm>
          <a:off x="4183521" y="105828"/>
          <a:ext cx="3475185" cy="2085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Policy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an overall policy: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Objectives &amp; principles to be followed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Guidance for the assessment &amp; management process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Methods of compliance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Legal &amp; International Commitments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183521" y="105828"/>
        <a:ext cx="3475185" cy="2085111"/>
      </dsp:txXfrm>
    </dsp:sp>
    <dsp:sp modelId="{9FCB3000-ACE7-4066-8C88-CE1777543F88}">
      <dsp:nvSpPr>
        <dsp:cNvPr id="0" name=""/>
        <dsp:cNvSpPr/>
      </dsp:nvSpPr>
      <dsp:spPr>
        <a:xfrm>
          <a:off x="8006225" y="34089"/>
          <a:ext cx="3475185" cy="222858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environmental and social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risks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impacts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Conduct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assessment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type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scale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 practices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Assessment tools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Review related risks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and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impacts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 impact area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Primary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supply chain </a:t>
          </a:r>
        </a:p>
      </dsp:txBody>
      <dsp:txXfrm>
        <a:off x="8006225" y="34089"/>
        <a:ext cx="3475185" cy="2228587"/>
      </dsp:txXfrm>
    </dsp:sp>
    <dsp:sp modelId="{50738902-AB3A-4854-8913-035570B0177A}">
      <dsp:nvSpPr>
        <dsp:cNvPr id="0" name=""/>
        <dsp:cNvSpPr/>
      </dsp:nvSpPr>
      <dsp:spPr>
        <a:xfrm>
          <a:off x="249577" y="2641879"/>
          <a:ext cx="3697666" cy="2085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Management program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 a management program based on established policies, objectives, and principles: operational program, action plan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Measures to mitigate impact risks &amp; improve environmental and social performance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Hierarchical system: Avoidance; Prevention; Mitigation; Compensation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49577" y="2641879"/>
        <a:ext cx="3697666" cy="2085111"/>
      </dsp:txXfrm>
    </dsp:sp>
    <dsp:sp modelId="{E1682A26-D29B-4C4C-B9E0-0866522CA283}">
      <dsp:nvSpPr>
        <dsp:cNvPr id="0" name=""/>
        <dsp:cNvSpPr/>
      </dsp:nvSpPr>
      <dsp:spPr>
        <a:xfrm>
          <a:off x="4294762" y="2641879"/>
          <a:ext cx="3475185" cy="2085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Organizational capacity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Establish, maintain, and strengthen organizational structure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Clearly assign human resources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Social responsibility must be specified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Personnel capacity &amp; training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294762" y="2641879"/>
        <a:ext cx="3475185" cy="2085111"/>
      </dsp:txXfrm>
    </dsp:sp>
    <dsp:sp modelId="{BF160FDE-5C62-45B5-8D8E-AA2203A5CAB2}">
      <dsp:nvSpPr>
        <dsp:cNvPr id="0" name=""/>
        <dsp:cNvSpPr/>
      </dsp:nvSpPr>
      <dsp:spPr>
        <a:xfrm>
          <a:off x="8117466" y="2641879"/>
          <a:ext cx="3475185" cy="2085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Emergency Preparedness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Develop a response plan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affected areas and communities, response procedures, and assign responsibilities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Coordinate with communities &amp; local authorities</a:t>
          </a:r>
        </a:p>
      </dsp:txBody>
      <dsp:txXfrm>
        <a:off x="8117466" y="2641879"/>
        <a:ext cx="3475185" cy="20851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2081" y="148488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7. Monitoring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Establish monitoring procedures: develop procedures, coordinate establishment and monitoring with the Management Unit, invite community representatives to participate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Monitoring process: record and retain information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Senior leadership role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081" y="148488"/>
        <a:ext cx="3398023" cy="2038814"/>
      </dsp:txXfrm>
    </dsp:sp>
    <dsp:sp modelId="{9B153B15-D822-4E51-B07F-4EB839189969}">
      <dsp:nvSpPr>
        <dsp:cNvPr id="0" name=""/>
        <dsp:cNvSpPr/>
      </dsp:nvSpPr>
      <dsp:spPr>
        <a:xfrm>
          <a:off x="3739908" y="93827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8. Community involvement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Analyze stakeholders &amp; plan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Dissemination &amp; communication of information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Consultation &amp; meaningful participation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Complaint mechanism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Regular reporting to affected communities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739908" y="93827"/>
        <a:ext cx="3547604" cy="2148135"/>
      </dsp:txXfrm>
    </dsp:sp>
    <dsp:sp modelId="{9FCB3000-ACE7-4066-8C88-CE1777543F88}">
      <dsp:nvSpPr>
        <dsp:cNvPr id="0" name=""/>
        <dsp:cNvSpPr/>
      </dsp:nvSpPr>
      <dsp:spPr>
        <a:xfrm>
          <a:off x="7627315" y="148488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Stakeholder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analysis 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planning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stakeholders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community engagement plan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Project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 information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disclosure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Consultation 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comprehensive consultation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Management responsibility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government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627315" y="148488"/>
        <a:ext cx="3667928" cy="2038814"/>
      </dsp:txXfrm>
    </dsp:sp>
    <dsp:sp modelId="{50738902-AB3A-4854-8913-035570B0177A}">
      <dsp:nvSpPr>
        <dsp:cNvPr id="0" name=""/>
        <dsp:cNvSpPr/>
      </dsp:nvSpPr>
      <dsp:spPr>
        <a:xfrm>
          <a:off x="103054" y="2581765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10. Communication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Implement and maintain communication channels: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Receive information from external sources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Review &amp; evaluate issues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Provide feedback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+ Adjust management programs</a:t>
          </a:r>
        </a:p>
      </dsp:txBody>
      <dsp:txXfrm>
        <a:off x="103054" y="2581765"/>
        <a:ext cx="3615565" cy="2038814"/>
      </dsp:txXfrm>
    </dsp:sp>
    <dsp:sp modelId="{E1682A26-D29B-4C4C-B9E0-0866522CA283}">
      <dsp:nvSpPr>
        <dsp:cNvPr id="0" name=""/>
        <dsp:cNvSpPr/>
      </dsp:nvSpPr>
      <dsp:spPr>
        <a:xfrm>
          <a:off x="4058421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11. Complaint mechanism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Complaint mechanism, receiving and resolving complaints, environmental and social concerns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Appropriate to the scale, risks, and impacts of the project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Focus on the affected community as the primary target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Timely handling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058421" y="2581765"/>
        <a:ext cx="3398023" cy="2038814"/>
      </dsp:txXfrm>
    </dsp:sp>
    <dsp:sp modelId="{BF160FDE-5C62-45B5-8D8E-AA2203A5CAB2}">
      <dsp:nvSpPr>
        <dsp:cNvPr id="0" name=""/>
        <dsp:cNvSpPr/>
      </dsp:nvSpPr>
      <dsp:spPr>
        <a:xfrm>
          <a:off x="7796248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12. Reporting to the community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Must provide periodic reports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Describe the progress of the action plan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Provide information on issues raised during consultation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Mitigation measures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Reporting frequency</a:t>
          </a:r>
        </a:p>
      </dsp:txBody>
      <dsp:txXfrm>
        <a:off x="7796248" y="2581765"/>
        <a:ext cx="3398023" cy="20388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68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1822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Introduction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56181" y="361973"/>
        <a:ext cx="2827449" cy="1220135"/>
      </dsp:txXfrm>
    </dsp:sp>
    <dsp:sp modelId="{01E28DE3-D2A4-4D5B-8683-C82D6D71D370}">
      <dsp:nvSpPr>
        <dsp:cNvPr id="0" name=""/>
        <dsp:cNvSpPr/>
      </dsp:nvSpPr>
      <dsp:spPr>
        <a:xfrm>
          <a:off x="3928557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84541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Objectives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883371" y="361973"/>
        <a:ext cx="2827449" cy="1220135"/>
      </dsp:txXfrm>
    </dsp:sp>
    <dsp:sp modelId="{F45D3BAE-545D-45D5-8FC9-9724BE6A1EA9}">
      <dsp:nvSpPr>
        <dsp:cNvPr id="0" name=""/>
        <dsp:cNvSpPr/>
      </dsp:nvSpPr>
      <dsp:spPr>
        <a:xfrm>
          <a:off x="7855746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772600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Scope of Application</a:t>
          </a:r>
          <a:endParaRPr lang="en-US" sz="2200" b="1" kern="120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810560" y="361973"/>
        <a:ext cx="2827449" cy="1220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9538" y="0"/>
          <a:ext cx="2493802" cy="36000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Working conditions &amp;amp; labor relations management</a:t>
          </a:r>
        </a:p>
      </dsp:txBody>
      <dsp:txXfrm>
        <a:off x="9538" y="0"/>
        <a:ext cx="2493802" cy="3600000"/>
      </dsp:txXfrm>
    </dsp:sp>
    <dsp:sp modelId="{1B41CBE9-944F-468A-90DE-0F5112804798}">
      <dsp:nvSpPr>
        <dsp:cNvPr id="0" name=""/>
        <dsp:cNvSpPr/>
      </dsp:nvSpPr>
      <dsp:spPr>
        <a:xfrm>
          <a:off x="9538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Policies &amp;amp; human resource management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Working conditions &amp; terms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Labor Organization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Discrimination &amp; Equal Rights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Termination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Grievance Mechanism</a:t>
          </a:r>
        </a:p>
      </dsp:txBody>
      <dsp:txXfrm>
        <a:off x="9538" y="3600000"/>
        <a:ext cx="2493802" cy="943808"/>
      </dsp:txXfrm>
    </dsp:sp>
    <dsp:sp modelId="{9595A9BA-973C-4782-AA04-57A3AFEC46FD}">
      <dsp:nvSpPr>
        <dsp:cNvPr id="0" name=""/>
        <dsp:cNvSpPr/>
      </dsp:nvSpPr>
      <dsp:spPr>
        <a:xfrm>
          <a:off x="2852474" y="0"/>
          <a:ext cx="2493802" cy="3600000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Protecting the workforce</a:t>
          </a:r>
        </a:p>
      </dsp:txBody>
      <dsp:txXfrm>
        <a:off x="2852474" y="0"/>
        <a:ext cx="2493802" cy="3600000"/>
      </dsp:txXfrm>
    </dsp:sp>
    <dsp:sp modelId="{EE8B42B6-5DD4-41FC-B1B0-C0BAAEF4055C}">
      <dsp:nvSpPr>
        <dsp:cNvPr id="0" name=""/>
        <dsp:cNvSpPr/>
      </dsp:nvSpPr>
      <dsp:spPr>
        <a:xfrm>
          <a:off x="2852474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No use of child labor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No Forced Labor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20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2852474" y="3600000"/>
        <a:ext cx="2493802" cy="943808"/>
      </dsp:txXfrm>
    </dsp:sp>
    <dsp:sp modelId="{187B919F-24D3-467B-878C-DF033B897BB1}">
      <dsp:nvSpPr>
        <dsp:cNvPr id="0" name=""/>
        <dsp:cNvSpPr/>
      </dsp:nvSpPr>
      <dsp:spPr>
        <a:xfrm>
          <a:off x="5695409" y="0"/>
          <a:ext cx="2493802" cy="3600000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Occupational Safety &amp; Health </a:t>
          </a:r>
        </a:p>
      </dsp:txBody>
      <dsp:txXfrm>
        <a:off x="5695409" y="0"/>
        <a:ext cx="2493802" cy="3600000"/>
      </dsp:txXfrm>
    </dsp:sp>
    <dsp:sp modelId="{955B4FEA-EF82-4AD0-AC1D-208FB4A5E334}">
      <dsp:nvSpPr>
        <dsp:cNvPr id="0" name=""/>
        <dsp:cNvSpPr/>
      </dsp:nvSpPr>
      <dsp:spPr>
        <a:xfrm>
          <a:off x="5695409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Ensuring a safe and healthy working environment, assessing occupational risks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Proactive accident prevention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Identifying hazardous risks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Prevention &amp; Protection, Training</a:t>
          </a:r>
        </a:p>
      </dsp:txBody>
      <dsp:txXfrm>
        <a:off x="5695409" y="3600000"/>
        <a:ext cx="2493802" cy="943808"/>
      </dsp:txXfrm>
    </dsp:sp>
    <dsp:sp modelId="{65C0209A-46E2-4F03-8FE2-65361B23341E}">
      <dsp:nvSpPr>
        <dsp:cNvPr id="0" name=""/>
        <dsp:cNvSpPr/>
      </dsp:nvSpPr>
      <dsp:spPr>
        <a:xfrm>
          <a:off x="8538344" y="0"/>
          <a:ext cx="2493802" cy="36000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Third-Party Labor &amp; Supply Chain</a:t>
          </a:r>
        </a:p>
      </dsp:txBody>
      <dsp:txXfrm>
        <a:off x="8538344" y="0"/>
        <a:ext cx="2493802" cy="3600000"/>
      </dsp:txXfrm>
    </dsp:sp>
    <dsp:sp modelId="{5578A797-4997-482D-8967-8BBDE1D23DD9}">
      <dsp:nvSpPr>
        <dsp:cNvPr id="0" name=""/>
        <dsp:cNvSpPr/>
      </dsp:nvSpPr>
      <dsp:spPr>
        <a:xfrm>
          <a:off x="8538344" y="3600000"/>
          <a:ext cx="2493802" cy="943808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Identifying risks of child labor &amp; forced labor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Develop procedures &amp; policies for handling high-risk occupational safety and health issues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Identify the level of control and impact with suppliers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2000" kern="1200">
            <a:solidFill>
              <a:srgbClr val="000000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538344" y="3600000"/>
        <a:ext cx="2493802" cy="94380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41216" y="10480"/>
          <a:ext cx="3442154" cy="20510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1. Human Resource Management Policies &amp; Procedures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Implement HR policies &amp; procedures appropriate to the scale of the organization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 benefits, labor laws, and related terms</a:t>
          </a:r>
          <a:endParaRPr lang="en-US" sz="18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41216" y="10480"/>
        <a:ext cx="3442154" cy="2051021"/>
      </dsp:txXfrm>
    </dsp:sp>
    <dsp:sp modelId="{9B153B15-D822-4E51-B07F-4EB839189969}">
      <dsp:nvSpPr>
        <dsp:cNvPr id="0" name=""/>
        <dsp:cNvSpPr/>
      </dsp:nvSpPr>
      <dsp:spPr>
        <a:xfrm>
          <a:off x="3927585" y="3345"/>
          <a:ext cx="3442154" cy="2065292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2. Working Conditions &amp; Terms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Respect collective bargaining agreements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Provide reasonable working conditions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Migrant workers are treated equally</a:t>
          </a:r>
          <a:endParaRPr lang="en-US" sz="17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927585" y="3345"/>
        <a:ext cx="3442154" cy="2065292"/>
      </dsp:txXfrm>
    </dsp:sp>
    <dsp:sp modelId="{9FCB3000-ACE7-4066-8C88-CE1777543F88}">
      <dsp:nvSpPr>
        <dsp:cNvPr id="0" name=""/>
        <dsp:cNvSpPr/>
      </dsp:nvSpPr>
      <dsp:spPr>
        <a:xfrm>
          <a:off x="7644423" y="33715"/>
          <a:ext cx="3442154" cy="19687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3. Organization of workers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Respect the right to form associations and collective bargaining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Do not prevent workers from joining organizations, do not retaliate or discriminate</a:t>
          </a:r>
          <a:endParaRPr lang="en-US" sz="18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644423" y="33715"/>
        <a:ext cx="3442154" cy="1968781"/>
      </dsp:txXfrm>
    </dsp:sp>
    <dsp:sp modelId="{50738902-AB3A-4854-8913-035570B0177A}">
      <dsp:nvSpPr>
        <dsp:cNvPr id="0" name=""/>
        <dsp:cNvSpPr/>
      </dsp:nvSpPr>
      <dsp:spPr>
        <a:xfrm>
          <a:off x="31033" y="2494803"/>
          <a:ext cx="3662520" cy="227516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4. </a:t>
          </a:r>
          <a:r>
            <a:rPr lang="en-US" sz="20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discrimination &amp; equal opportunity</a:t>
          </a:r>
          <a:endParaRPr lang="en-US" sz="20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 hiring or treatment based on personal characteristics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Implement measures to prevent harassment and exploitation</a:t>
          </a: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1033" y="2494803"/>
        <a:ext cx="3662520" cy="2275167"/>
      </dsp:txXfrm>
    </dsp:sp>
    <dsp:sp modelId="{E1682A26-D29B-4C4C-B9E0-0866522CA283}">
      <dsp:nvSpPr>
        <dsp:cNvPr id="0" name=""/>
        <dsp:cNvSpPr/>
      </dsp:nvSpPr>
      <dsp:spPr>
        <a:xfrm>
          <a:off x="4037769" y="2412852"/>
          <a:ext cx="3442154" cy="243906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5. Termination of employment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Before implementing mass layoffs, alternative options must be analyzed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If unavoidable</a:t>
          </a: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  develop a plan to minimize negative impacts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- Consult with employees, representative organizations, and government agencies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  <a:sym typeface="Wingdings" panose="05000000000000000000" pitchFamily="2" charset="2"/>
            </a:rPr>
            <a:t>- Fully pay severance pay, social insurance, and pension insurance</a:t>
          </a:r>
          <a:endParaRPr 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037769" y="2412852"/>
        <a:ext cx="3442154" cy="2439069"/>
      </dsp:txXfrm>
    </dsp:sp>
    <dsp:sp modelId="{BF160FDE-5C62-45B5-8D8E-AA2203A5CAB2}">
      <dsp:nvSpPr>
        <dsp:cNvPr id="0" name=""/>
        <dsp:cNvSpPr/>
      </dsp:nvSpPr>
      <dsp:spPr>
        <a:xfrm>
          <a:off x="7749547" y="2427774"/>
          <a:ext cx="3442154" cy="2260028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6.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Complaint mechanism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There must be a clear</a:t>
          </a: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transparent</a:t>
          </a: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accessible</a:t>
          </a: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, and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non-punitive complaint mechanism</a:t>
          </a:r>
          <a:endParaRPr lang="en-US" sz="17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Information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must be provided at the time of recruitment</a:t>
          </a:r>
          <a:endParaRPr lang="en-US" sz="17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- </a:t>
          </a:r>
          <a:r>
            <a:rPr lang="en-US" sz="17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There are no restrictions on the use of legal complaint mechanisms</a:t>
          </a:r>
          <a:endParaRPr lang="en-US" sz="17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749547" y="2427774"/>
        <a:ext cx="3442154" cy="2260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12/26/2025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B41CB246-3E43-E697-0AF9-84E80B2D9C87}"/>
              </a:ext>
            </a:extLst>
          </p:cNvPr>
          <p:cNvSpPr txBox="1">
            <a:spLocks/>
          </p:cNvSpPr>
          <p:nvPr/>
        </p:nvSpPr>
        <p:spPr>
          <a:xfrm>
            <a:off x="1806022" y="2257959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ENVIRONMENTAL AND SOCIAL ASSESSMENT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C847D-7293-BBA6-3C52-C5E30AAE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A4EC4A-CF11-CF14-AD3A-F56161B92AB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55C3795-A1B2-2B19-CA0A-B786F2CB6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7081735"/>
              </p:ext>
            </p:extLst>
          </p:nvPr>
        </p:nvGraphicFramePr>
        <p:xfrm>
          <a:off x="1753849" y="2233533"/>
          <a:ext cx="9263921" cy="404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7708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EE784-EEE1-9395-0052-D36C7B9A0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627A0FC-15FD-B4AB-D4D3-EAC9142CFB4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36FE64-502A-7BBB-698F-C4928FD97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285445"/>
              </p:ext>
            </p:extLst>
          </p:nvPr>
        </p:nvGraphicFramePr>
        <p:xfrm>
          <a:off x="302302" y="2209949"/>
          <a:ext cx="11587396" cy="5669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8546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488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4005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233205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No.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Identify the project and target audience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Detailed content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583013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1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Identify projects requiring an Environmental Impact Assessment (EIA)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Investment projects are classified into Groups I, II, and III based on their environmental impact level (Annexes I, II, and III of Decree 08/2022/NĐ-CP)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For Group I: an EIA must be prepared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757917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2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Collect </a:t>
                      </a:r>
                      <a:r>
                        <a:rPr lang="en-US" sz="1800" dirty="0"/>
                        <a:t>information &amp; </a:t>
                      </a:r>
                      <a:r>
                        <a:rPr lang="en-US" sz="1800" dirty="0" err="1"/>
                        <a:t>conduct field surveys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Survey natural conditions, current land use, air, water, soil, biodiversity, current population, livelihoods, and socio-cultural conditions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Identify environmental and social components that may be affected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52810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3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Prepare the ESIA report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The project owner hires a qualified consulting firm (with certification)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Content: project description, current socio-environmental status, impact predictions, mitigation measures, socio-environmental monitoring program, community consultation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92908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4</a:t>
                      </a:r>
                      <a:endParaRPr lang="en-US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Community and stakeholder consultation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Send consultation documents to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commune-level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People's Committee 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political-social organizations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Community dialogue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Compile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explain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clarify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feedback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42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3A8F5-DD5C-1880-0474-7340AC2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964619-4053-22A2-4B2A-DF3ABA8FAA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37BED3-D6D9-BC07-1751-5B2BC04EE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432280"/>
              </p:ext>
            </p:extLst>
          </p:nvPr>
        </p:nvGraphicFramePr>
        <p:xfrm>
          <a:off x="327416" y="2293296"/>
          <a:ext cx="11537168" cy="539496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4217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32551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1040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No.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/>
                        <a:t>Identify the project </a:t>
                      </a:r>
                      <a:r>
                        <a:rPr lang="en-US" sz="1800" b="1" dirty="0"/>
                        <a:t>and </a:t>
                      </a:r>
                      <a:r>
                        <a:rPr lang="en-US" sz="1800" b="1" dirty="0" err="1"/>
                        <a:t>target audience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Detailed content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007782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5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Submit the ESIA report to the competent authority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Depending on the project type, the review authority will be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BTNMT (For large-scale, inter-provincial, sensitive projects in Group I)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Provincial People's Committee (Department of Natural Resources and Environment)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5183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6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ESIA review organization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Authority with the power to establish the EIA review board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Convene meetings, conduct preliminary evaluations, and request revisions if necessary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7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Approval of EIA results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/>
                        <a:t>The competent authority issues the EIA approval decision, accompanied by environmental protection requirements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Legal basis for continuing to issue construction or operation permits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8</a:t>
                      </a:r>
                      <a:endParaRPr lang="en-US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Public disclosure of EIA content and monitoring of implementation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Public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disclosure of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key environmental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social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information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State agencies organize periodic inspections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checks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community has the right to monitor 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report any signs of violations.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242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C8AC9-E90E-C591-FB48-C5F77A9AB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5E3776-F450-CAF1-FF16-D6DC58ADC2F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OPERATING STANDARDS DETAILS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67E76-4898-2682-E8EB-7DF5BEEFC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F62C2B4-446D-BB84-95B8-A9CEA847E8F6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Risk assessment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management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impact on </a:t>
            </a:r>
            <a:r>
              <a:rPr lang="en-US" sz="3200" kern="0" dirty="0">
                <a:latin typeface="Cambria"/>
                <a:ea typeface="Cambria"/>
              </a:rPr>
              <a:t>the environment and society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8829BC-B049-DABD-43B8-67867C8EAEFA}"/>
              </a:ext>
            </a:extLst>
          </p:cNvPr>
          <p:cNvGrpSpPr/>
          <p:nvPr/>
        </p:nvGrpSpPr>
        <p:grpSpPr>
          <a:xfrm>
            <a:off x="446590" y="2158584"/>
            <a:ext cx="11500571" cy="3792511"/>
            <a:chOff x="557418" y="1888482"/>
            <a:chExt cx="10942920" cy="6196774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EDBF3C83-E7B4-FCF7-EE67-D17C83FE19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67824344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0F92-D401-4642-B191-BA8B8153FA55}"/>
                </a:ext>
              </a:extLst>
            </p:cNvPr>
            <p:cNvSpPr txBox="1"/>
            <p:nvPr/>
          </p:nvSpPr>
          <p:spPr>
            <a:xfrm>
              <a:off x="888256" y="3910401"/>
              <a:ext cx="3312707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The role of management systems with the participation of senior leadership, employees, and affected communities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Plan – Implement – Check – Act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Conducting due diligence (detailed investigation) according to the Standards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C53BB4-22A4-87AE-978F-7FAF26CB1D04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04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Identify &amp; assess risks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Implement a hierarchical system to anticipate, avoid, and mitigate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Improve environmental and social performance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Resolve complaints from the community in a reasonable manner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Enhance the participation of affected communities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2153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8D678-77B6-34DB-C658-5D4300E09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1187FA9-0010-5EE4-0885-562EA7676E0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Risk assessment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management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impact on </a:t>
            </a:r>
            <a:r>
              <a:rPr lang="en-US" sz="3200" kern="0" dirty="0">
                <a:latin typeface="Cambria"/>
                <a:ea typeface="Cambria"/>
              </a:rPr>
              <a:t>the environment and society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F4F6BB3-5DB6-9C0B-E192-35D4C7BC1A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9361524"/>
              </p:ext>
            </p:extLst>
          </p:nvPr>
        </p:nvGraphicFramePr>
        <p:xfrm>
          <a:off x="149902" y="2128602"/>
          <a:ext cx="11842229" cy="472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763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44FD-D74A-4662-76DE-28F18063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005E849-F4A0-4583-2F34-D4C6ADE42D1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PS1: </a:t>
            </a:r>
            <a:r>
              <a:rPr lang="en-US" sz="3200" kern="0" dirty="0" err="1">
                <a:latin typeface="Cambria"/>
                <a:ea typeface="Cambria"/>
              </a:rPr>
              <a:t>Risk assessment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management </a:t>
            </a:r>
            <a:r>
              <a:rPr lang="en-US" sz="3200" kern="0" dirty="0">
                <a:latin typeface="Cambria"/>
                <a:ea typeface="Cambria"/>
              </a:rPr>
              <a:t>&amp; </a:t>
            </a:r>
            <a:r>
              <a:rPr lang="en-US" sz="3200" kern="0" dirty="0" err="1">
                <a:latin typeface="Cambria"/>
                <a:ea typeface="Cambria"/>
              </a:rPr>
              <a:t>impact on </a:t>
            </a:r>
            <a:r>
              <a:rPr lang="en-US" sz="3200" kern="0" dirty="0">
                <a:latin typeface="Cambria"/>
                <a:ea typeface="Cambria"/>
              </a:rPr>
              <a:t>the environment and society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D3B716E-F47D-796E-A179-E02EA24BA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2785159"/>
              </p:ext>
            </p:extLst>
          </p:nvPr>
        </p:nvGraphicFramePr>
        <p:xfrm>
          <a:off x="539637" y="2143592"/>
          <a:ext cx="11297326" cy="4714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314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3F9-A71B-D9EE-C3E4-FC7B55885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912EEA9-9E37-56D6-D87C-DCA38072F53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100" kern="0" dirty="0">
                <a:latin typeface="Cambria"/>
                <a:ea typeface="Cambria"/>
              </a:rPr>
              <a:t>PS2: </a:t>
            </a:r>
            <a:r>
              <a:rPr lang="en-US" sz="3100" kern="0" dirty="0" err="1">
                <a:latin typeface="Cambria"/>
                <a:ea typeface="Cambria"/>
              </a:rPr>
              <a:t>Working conditions </a:t>
            </a:r>
            <a:r>
              <a:rPr lang="en-US" sz="3100" kern="0" dirty="0">
                <a:latin typeface="Cambria"/>
                <a:ea typeface="Cambria"/>
              </a:rPr>
              <a:t>&amp; </a:t>
            </a:r>
            <a:r>
              <a:rPr lang="en-US" sz="3100" kern="0" dirty="0" err="1">
                <a:latin typeface="Cambria"/>
                <a:ea typeface="Cambria"/>
              </a:rPr>
              <a:t>labor</a:t>
            </a:r>
            <a:endParaRPr lang="en-US" sz="31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2C2B2A-A8B7-6BBA-9AA1-D35D29C5CD7A}"/>
              </a:ext>
            </a:extLst>
          </p:cNvPr>
          <p:cNvGrpSpPr/>
          <p:nvPr/>
        </p:nvGrpSpPr>
        <p:grpSpPr>
          <a:xfrm>
            <a:off x="209862" y="2098623"/>
            <a:ext cx="11677338" cy="4950970"/>
            <a:chOff x="557418" y="1888482"/>
            <a:chExt cx="10942920" cy="6534989"/>
          </a:xfrm>
        </p:grpSpPr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ADAEF637-808D-E266-B9B0-BEE8AAFF8AFE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D728B8-73C4-0090-BC53-38BC2CD0D36B}"/>
                </a:ext>
              </a:extLst>
            </p:cNvPr>
            <p:cNvSpPr txBox="1"/>
            <p:nvPr/>
          </p:nvSpPr>
          <p:spPr>
            <a:xfrm>
              <a:off x="958493" y="4353660"/>
              <a:ext cx="3312707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Economic growth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through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employment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income generation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in harmony with protecting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workers'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rights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Positive relations between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workers and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management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Based on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ILO &amp; UN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principles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90982C7-1C59-69E7-7D56-59C9B604508D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387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Promote fair treatment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non-discrimination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and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equal opportunities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Establish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maintain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, and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improve 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relations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between 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employees and management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Comply with national recruitment 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and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labor laws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Protecting 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employees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Promoting safe </a:t>
              </a:r>
              <a:r>
                <a:rPr kumimoji="0" lang="en-US" sz="19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and </a:t>
              </a: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healthy working conditions</a:t>
              </a:r>
              <a:endParaRPr kumimoji="0" lang="en-US" sz="1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6E9BAF-A163-17EE-F9A7-1C47F76174F3}"/>
              </a:ext>
            </a:extLst>
          </p:cNvPr>
          <p:cNvSpPr txBox="1"/>
          <p:nvPr/>
        </p:nvSpPr>
        <p:spPr>
          <a:xfrm>
            <a:off x="8700538" y="3865368"/>
            <a:ext cx="3491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Identify during the risk assessment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&amp; environmental and social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impact assessment process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Depends on the labor relationship between the client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and the employee</a:t>
            </a: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Direct labor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Contract labor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Workers of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suppliers</a:t>
            </a:r>
          </a:p>
        </p:txBody>
      </p:sp>
    </p:spTree>
    <p:extLst>
      <p:ext uri="{BB962C8B-B14F-4D97-AF65-F5344CB8AC3E}">
        <p14:creationId xmlns:p14="http://schemas.microsoft.com/office/powerpoint/2010/main" val="22949690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84A5-F812-B8A2-53C5-BBC29F9A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A8A268-6773-48CE-4D8D-B5450BA8D68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100" kern="0" dirty="0">
                <a:latin typeface="Cambria"/>
                <a:ea typeface="Cambria"/>
              </a:rPr>
              <a:t>PS2: </a:t>
            </a:r>
            <a:r>
              <a:rPr lang="en-US" sz="3100" kern="0" dirty="0" err="1">
                <a:latin typeface="Cambria"/>
                <a:ea typeface="Cambria"/>
              </a:rPr>
              <a:t>Working conditions </a:t>
            </a:r>
            <a:r>
              <a:rPr lang="en-US" sz="3100" kern="0" dirty="0">
                <a:latin typeface="Cambria"/>
                <a:ea typeface="Cambria"/>
              </a:rPr>
              <a:t>&amp; </a:t>
            </a:r>
            <a:r>
              <a:rPr lang="en-US" sz="3100" kern="0" dirty="0" err="1">
                <a:latin typeface="Cambria"/>
                <a:ea typeface="Cambria"/>
              </a:rPr>
              <a:t>labor</a:t>
            </a:r>
            <a:endParaRPr lang="en-US" sz="31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412AFD-F7A3-6FF1-9FEB-55E3AA6CCF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21351"/>
              </p:ext>
            </p:extLst>
          </p:nvPr>
        </p:nvGraphicFramePr>
        <p:xfrm>
          <a:off x="667633" y="2156604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80390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774C-2991-3C1C-1AE9-6002422D1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F0EB87C-D6DD-D541-2288-7C396626167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PS2: </a:t>
            </a:r>
            <a:r>
              <a:rPr lang="en-US" sz="3200" kern="0" dirty="0" err="1">
                <a:latin typeface="Cambria"/>
                <a:ea typeface="Cambria"/>
              </a:rPr>
              <a:t>Working conditions </a:t>
            </a:r>
            <a:r>
              <a:rPr lang="en-US" sz="3200" kern="0" dirty="0">
                <a:latin typeface="Cambria"/>
                <a:ea typeface="Cambria"/>
              </a:rPr>
              <a:t>&amp;amp; </a:t>
            </a:r>
            <a:r>
              <a:rPr lang="en-US" sz="3200" kern="0" dirty="0" err="1">
                <a:latin typeface="Cambria"/>
                <a:ea typeface="Cambria"/>
              </a:rPr>
              <a:t>management of </a:t>
            </a:r>
            <a:r>
              <a:rPr lang="en-US" sz="3200" kern="0" dirty="0">
                <a:latin typeface="Cambria"/>
                <a:ea typeface="Cambria"/>
              </a:rPr>
              <a:t>labor </a:t>
            </a:r>
            <a:r>
              <a:rPr lang="en-US" sz="3200" kern="0" dirty="0" err="1">
                <a:latin typeface="Cambria"/>
                <a:ea typeface="Cambria"/>
              </a:rPr>
              <a:t>relations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EA0E428-E28B-1A38-86B6-195099E39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5996794"/>
              </p:ext>
            </p:extLst>
          </p:nvPr>
        </p:nvGraphicFramePr>
        <p:xfrm>
          <a:off x="539813" y="1980247"/>
          <a:ext cx="11297326" cy="4855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470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01C36-D814-7FB1-AD64-73570ABA7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BCFB83-9A0C-4420-8308-BF2ABE3F8F59}"/>
              </a:ext>
            </a:extLst>
          </p:cNvPr>
          <p:cNvSpPr>
            <a:spLocks noGrp="1"/>
          </p:cNvSpPr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lang="vi-VN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ENVIRONMENTAL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lang="vi-VN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SOCIAL 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ASSESSMENT STANDARDS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CAC3401-A5B3-3E43-7C8C-3BB6EF650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4742193"/>
              </p:ext>
            </p:extLst>
          </p:nvPr>
        </p:nvGraphicFramePr>
        <p:xfrm>
          <a:off x="688738" y="2014714"/>
          <a:ext cx="10814524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7566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4482-FAC0-8BC8-758A-34184D32D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B6E83F6B-3D7B-D3A4-4185-86BDB22CC51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</a:rPr>
              <a:t>PS2: </a:t>
            </a:r>
            <a:r>
              <a:rPr lang="en-US" sz="3200" kern="0" dirty="0" err="1">
                <a:latin typeface="Cambria"/>
                <a:ea typeface="Cambria"/>
              </a:rPr>
              <a:t>Protecting the workforce</a:t>
            </a:r>
            <a:endParaRPr lang="en-US" sz="3200" kern="0" dirty="0">
              <a:latin typeface="Cambria"/>
              <a:ea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759142-CAAA-7DFC-0F11-1DEBA0BEE4D5}"/>
              </a:ext>
            </a:extLst>
          </p:cNvPr>
          <p:cNvGrpSpPr/>
          <p:nvPr/>
        </p:nvGrpSpPr>
        <p:grpSpPr>
          <a:xfrm>
            <a:off x="667898" y="2087064"/>
            <a:ext cx="10856203" cy="4653461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F74E84-D2FB-09D3-A1D0-82429B8CEBEA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553292-A3C7-47CC-39F1-E3834A19F9DC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>
                  <a:latin typeface="Cambria" panose="02040503050406030204" pitchFamily="18" charset="0"/>
                  <a:ea typeface="Cambria" panose="02040503050406030204" pitchFamily="18" charset="0"/>
                </a:rPr>
                <a:t>CHILD LABOR: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latin typeface="Cambria" panose="02040503050406030204" pitchFamily="18" charset="0"/>
                  <a:ea typeface="Cambria" panose="02040503050406030204" pitchFamily="18" charset="0"/>
                </a:rPr>
                <a:t>- Prohibit the use of children for economic purposes or work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Identify all workers under the age of 18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- Comply with laws regarding the employment of minors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52B8F12-CADE-2056-3C4F-700A16FF646D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1050202-C333-BCCC-875B-9DDF40470295}"/>
                </a:ext>
              </a:extLst>
            </p:cNvPr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Cambria" panose="02040503050406030204" pitchFamily="18" charset="0"/>
                  <a:ea typeface="Cambria" panose="02040503050406030204" pitchFamily="18" charset="0"/>
                </a:rPr>
                <a:t>FORCED LABOR: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Prohibit the use of forced or involuntary labor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Bonded labor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Labor performed under threat of violence/punishment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Cambria" panose="02040503050406030204" pitchFamily="18" charset="0"/>
                  <a:ea typeface="Cambria" panose="02040503050406030204" pitchFamily="18" charset="0"/>
                </a:rPr>
                <a:t>- Compulsory contracts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500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4B70D-B263-1999-7F34-26D198122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391660B-8068-BDB1-661D-02919CE7762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PS2: Occupational Safety &amp; Health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27C6B6-C00E-0101-971E-58AC4A060FA2}"/>
              </a:ext>
            </a:extLst>
          </p:cNvPr>
          <p:cNvGrpSpPr/>
          <p:nvPr/>
        </p:nvGrpSpPr>
        <p:grpSpPr>
          <a:xfrm>
            <a:off x="667898" y="2270760"/>
            <a:ext cx="10856203" cy="4587240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4FF510-B25D-512F-9E8C-9DE2589047B0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9F6E6AC-4E34-88C0-FA93-30875BC4B7ED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REQUIREMENTS FOR INVESTORS: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Provide a safe and healthy working environment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Consider specific risks: chemical, physical, biological, radiation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4B8050-5041-00A9-F35B-640D1B9A92E3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3DFB4FF-82F3-8FBF-6CEB-197BD54DD452}"/>
                </a:ext>
              </a:extLst>
            </p:cNvPr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IMPLEMENTATION MEASURES: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Identify potential hazards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Preventive and protective measures: substitution, modification, elimination of hazardous conditions/substances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Train employees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- Storage &amp; reporting – Arrange first aid &amp; emergency response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02471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24408-B1A7-116B-D9B6-009414C1E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86ABC4-44E2-A61C-9307-532D193F1D5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PS3: Conserve resources &amp; prevent pollution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6C040B-70E2-0231-81CA-CEC36416758E}"/>
              </a:ext>
            </a:extLst>
          </p:cNvPr>
          <p:cNvGrpSpPr/>
          <p:nvPr/>
        </p:nvGrpSpPr>
        <p:grpSpPr>
          <a:xfrm>
            <a:off x="320040" y="2072640"/>
            <a:ext cx="11567160" cy="4766725"/>
            <a:chOff x="557418" y="1888482"/>
            <a:chExt cx="10942920" cy="6250340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A419D50B-8149-6A73-ECD1-336CEF0C508C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081100-C31B-0513-62C7-59EE48BC66CB}"/>
                </a:ext>
              </a:extLst>
            </p:cNvPr>
            <p:cNvSpPr txBox="1"/>
            <p:nvPr/>
          </p:nvSpPr>
          <p:spPr>
            <a:xfrm>
              <a:off x="888256" y="3910401"/>
              <a:ext cx="3312707" cy="4228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The risk of air, water, and soil pollution and resource depletion due to industrial activities and urbanization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Implementing new, efficient, environmentally friendly technologies to reduce emissions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Access resource-saving projects and pollution prevention initiatives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FED815-E83C-CB9A-DF80-9AC7983908B0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2436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Avoid and minimize negative impacts on human health and the environment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Promoting sustainable use of natural resources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Reducing greenhouse gas emissions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609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3B6E9-86AE-C5E3-CD1F-2DFDC346C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A464A9C-0C9E-5B73-D351-989A579B2D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PS3: Requirements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C2FC65-2366-AB45-3A26-DF085E541A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6111285"/>
              </p:ext>
            </p:extLst>
          </p:nvPr>
        </p:nvGraphicFramePr>
        <p:xfrm>
          <a:off x="776859" y="2169161"/>
          <a:ext cx="10638282" cy="4530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2133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5D245-0889-B344-5E79-417AC2D5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BFA0A42-6C68-1E10-3CAB-551F5C65D7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PS4: Community Health, Safety &amp; Security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5E0C5F-FAC0-8820-4646-63726DF5D971}"/>
              </a:ext>
            </a:extLst>
          </p:cNvPr>
          <p:cNvGrpSpPr/>
          <p:nvPr/>
        </p:nvGrpSpPr>
        <p:grpSpPr>
          <a:xfrm>
            <a:off x="446590" y="1943430"/>
            <a:ext cx="10780244" cy="4752824"/>
            <a:chOff x="557418" y="1888482"/>
            <a:chExt cx="10942920" cy="553366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58FF1CBF-2B3F-8C6E-CB70-D95AFE0AC7AA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E988F-AF95-5C5F-8BCB-80B3945F4983}"/>
                </a:ext>
              </a:extLst>
            </p:cNvPr>
            <p:cNvSpPr txBox="1"/>
            <p:nvPr/>
          </p:nvSpPr>
          <p:spPr>
            <a:xfrm>
              <a:off x="888256" y="3910403"/>
              <a:ext cx="3312707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Risks and impacts on health, safety, and community security due to project activities, equipment, and infrastructure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Responsibility for risk and impact mitigation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Conflict &amp; Post-Conflict Management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015641-69E9-258F-2BBD-1B0560572ACD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2347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Forecasting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avoiding risks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negative impacts on community health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safety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Ensuring that the protection of people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and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property is carried out appropriately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65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A25A3-61E3-883A-A3BC-14BD55A6B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6E7599E-599C-CC33-80E1-DEC96F114D5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PS4: Requirements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0BCEF6-4F4B-8AB0-690B-495F81432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397609"/>
              </p:ext>
            </p:extLst>
          </p:nvPr>
        </p:nvGraphicFramePr>
        <p:xfrm>
          <a:off x="1003899" y="2049488"/>
          <a:ext cx="10430171" cy="5450612"/>
        </p:xfrm>
        <a:graphic>
          <a:graphicData uri="http://schemas.openxmlformats.org/drawingml/2006/table">
            <a:tbl>
              <a:tblPr/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87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Safety &amp;amp; Public Health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Security Personnel Requirements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4006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Risk assessment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establishment of health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safety control measures throughout the entire project lifecycle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Prioritize prevention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risk avoidance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2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Safety design for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infrastructure and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equipment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3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Prevent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minimize hazardous materials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4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avoid negative impacts on ecosystem services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5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Prevent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reduce exposure to disease sources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6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Prepare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respond to emergencies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coordinate with local authorities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Security personnel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hired/through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contractors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Assessing risks posed by security agreements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Recruitment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training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supervision in accordance with the law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Comprehensive training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establishment of a complaint mechanism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2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Use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of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government security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Risk assessment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recognition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Encourage security agreements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Promoting compliance among security forces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3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Resolving violations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complaints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178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B64F-1B8F-CF71-7B40-4E335C8B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19E6B95-6EE4-14FF-6BB3-0850D24A3E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Land Acquisition &amp; Involuntary Resettlement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2A092EA-A882-FDD9-84A6-3FBE42EA8F9E}"/>
              </a:ext>
            </a:extLst>
          </p:cNvPr>
          <p:cNvSpPr txBox="1">
            <a:spLocks/>
          </p:cNvSpPr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Introduction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Recognize that land acquisition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restrictions on land use can have negative impacts on communities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Deprivation or restriction of land use rights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Negotiations failed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Impact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prolonged poverty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loss of livelihoods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negative social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environmental impacts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Avoid involuntary resettlement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7F9D23D-9130-7022-96AD-65470BB3573E}"/>
              </a:ext>
            </a:extLst>
          </p:cNvPr>
          <p:cNvSpPr txBox="1">
            <a:spLocks/>
          </p:cNvSpPr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Scope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of application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Specified in the process of assessing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environmental and social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risks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impacts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Applicable to physical/economic displacement resulting from land transactions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through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coercion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negotiation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Not applicable to resettlement from voluntary land transactions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​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F4727-6B9A-B0F4-8F68-EE5FCCC28718}"/>
              </a:ext>
            </a:extLst>
          </p:cNvPr>
          <p:cNvSpPr txBox="1">
            <a:spLocks/>
          </p:cNvSpPr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t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Objective: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Avoid/minimize involuntary resettlement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Avoid coercive actions against residents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Avoid/minimize negative socio-economic impacts: compensate for damages, ensure resettlement activities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Improve/restore livelihoods &amp; living standards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Provide new housing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2353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82FB9-02C1-5B2F-80C9-D0080D277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2F20F75-DC7A-6F43-B0D0-F9A631B625E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General Requirements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824EFF-B5EA-D24F-E34C-984B59F1B626}"/>
              </a:ext>
            </a:extLst>
          </p:cNvPr>
          <p:cNvSpPr txBox="1">
            <a:spLocks/>
          </p:cNvSpPr>
          <p:nvPr/>
        </p:nvSpPr>
        <p:spPr>
          <a:xfrm>
            <a:off x="901908" y="189783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Project design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Avoid/minimize resettlement through alternative design solutions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Weigh the costs and benefits between financial, environmental, and social aspects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Reduce impacts on the poor/vulnerable groups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Compensation &amp; Benefits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Core principle: full compensation, payment of relocation costs, restoration &amp; improvement of living standards &amp; livelihoods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Should be enabled to benefit from the project's development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Consultation: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Participate in consultation throughout all stages: planning, implementation, monitoring, and evaluation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Grievance mechanism: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transparent &amp; early, impartial redress system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Conduct population surveys and socio-economic surveys: relocation targets, compensation conditions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In cases of compulsory acquisition: coordination with the state is required in planning, implementation, monitoring, and resettlement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5644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B77F0-5373-2B54-C752-333733652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E48759E-CA33-BF15-4B7E-D8EF0186F534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General Requirements – Relocation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D76C2C-1FA4-96BB-46A4-C4835BC854F3}"/>
              </a:ext>
            </a:extLst>
          </p:cNvPr>
          <p:cNvSpPr txBox="1">
            <a:spLocks/>
          </p:cNvSpPr>
          <p:nvPr/>
        </p:nvSpPr>
        <p:spPr>
          <a:xfrm>
            <a:off x="932388" y="209595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Classification of Relocated Persons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Group (i): Persons with legal rights to land and property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Group (ii): Persons without formal legal rights but recognized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Group (iii): Not legally recognized, residing without registration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Physical Relocation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Develop a Resettlement Action Plan applicable to all project scales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Compensation for relocation costs, mitigation of negative impacts, budget estimates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Selection of suitable alternative housing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Compensation for persons with legal land use rights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Compensate those without legal rights, consult with those being relocated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Forcible eviction may only be carried out if it complies with the law and national regulations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062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0F34A-F3CF-FA5C-827F-A92D04564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A81E62-28B7-5EEF-BE71-1EDA2097E7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General Requirements – Economic Relocation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AFECDC-6388-EC22-3F2D-8666F3DAD50A}"/>
              </a:ext>
            </a:extLst>
          </p:cNvPr>
          <p:cNvSpPr txBox="1">
            <a:spLocks/>
          </p:cNvSpPr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Develop a Livelihood Restoration Plan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Compensate for property losses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Provide necessary support for recovery and improvement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Compensation for property and losses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Costs for relocating lost/irretrievable property: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No compensation for land invaders after the date of verification of status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Additional livelihood recovery support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Transitional support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115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EE818-22AA-1E4E-EA68-78EB1F45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D1965A-3B70-4F73-814E-01789EA153F6}"/>
              </a:ext>
            </a:extLst>
          </p:cNvPr>
          <p:cNvSpPr txBox="1">
            <a:spLocks/>
          </p:cNvSpPr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OVERVIEW</a:t>
            </a:r>
            <a:endParaRPr kumimoji="0" lang="en-US" sz="25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16275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55F6-7E4D-2473-5DF4-7087A83FD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4BAC0E6-28E9-3E73-A376-BCB031E099E8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PS5: General requirements – role of the private sector managed by the Government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B5EF50-7C1D-90BF-652B-0F28A7487B83}"/>
              </a:ext>
            </a:extLst>
          </p:cNvPr>
          <p:cNvSpPr txBox="1">
            <a:spLocks/>
          </p:cNvSpPr>
          <p:nvPr/>
        </p:nvSpPr>
        <p:spPr>
          <a:xfrm>
            <a:off x="978857" y="2438485"/>
            <a:ext cx="10515600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Cooperation with the Government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Planning, implementation, and monitoring of resettlement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When physical relocation occurs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Identify &amp; evaluate resettlement measures implemented by the government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If requirements are not fully met, develop a supplementary plan including: list of displaced persons &amp; scope of impact; current legal proceedings; additional measures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When there is economic displacement: evaluate the government's measures for compensation &amp; support for recovery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Additional property compensation, additional livelihood restoration measures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34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B9568-21BD-F096-5B76-579E88F5C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B047662-4EC9-3E4F-1BFC-947194CF752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2EEE2-FF49-BD81-0ED9-9654CD2EF0F7}"/>
              </a:ext>
            </a:extLst>
          </p:cNvPr>
          <p:cNvGrpSpPr/>
          <p:nvPr/>
        </p:nvGrpSpPr>
        <p:grpSpPr>
          <a:xfrm>
            <a:off x="1132390" y="2255520"/>
            <a:ext cx="10251890" cy="3489960"/>
            <a:chOff x="557418" y="1888482"/>
            <a:chExt cx="10942920" cy="553366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B69BA7B-EEFB-3768-2598-3F2E61948A98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6EE37F-7EDF-1CB8-9A67-17B8E547775A}"/>
                </a:ext>
              </a:extLst>
            </p:cNvPr>
            <p:cNvSpPr txBox="1"/>
            <p:nvPr/>
          </p:nvSpPr>
          <p:spPr>
            <a:xfrm>
              <a:off x="717816" y="3910404"/>
              <a:ext cx="3483148" cy="351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Protecting &amp;amp; conserving biodiversity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Maintaining ecosystem services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Sustainable management of natural resources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Service provision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Operational services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Cultural services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Support services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8F65E9-7899-164D-FB1C-087FF4F550C9}"/>
                </a:ext>
              </a:extLst>
            </p:cNvPr>
            <p:cNvSpPr txBox="1"/>
            <p:nvPr/>
          </p:nvSpPr>
          <p:spPr>
            <a:xfrm>
              <a:off x="4393006" y="4036005"/>
              <a:ext cx="3664783" cy="2795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Protection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Conservation of Biodiversity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Maintaining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the benefits of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ecosystem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services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Promoting the management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sustainable use of integrated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natural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resources through practical activities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7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9576-4C72-971F-39DB-D6A9219D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4D2AB45-0AFD-06DB-4C33-14D7C20EE93E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531C25-9C54-1777-74A1-EE2C00C2E7FC}"/>
              </a:ext>
            </a:extLst>
          </p:cNvPr>
          <p:cNvSpPr txBox="1">
            <a:spLocks/>
          </p:cNvSpPr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Risk assessment &amp; impact on biodiversity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Direct &amp; Indirect Impacts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Related threats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054FE9-B147-B7AD-6F12-561B58E9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2403954"/>
              </p:ext>
            </p:extLst>
          </p:nvPr>
        </p:nvGraphicFramePr>
        <p:xfrm>
          <a:off x="2584950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43521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A7642-0C18-C08B-98E8-384DD6592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C72B1-61BF-61CC-F7E4-0E1672F8FDC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Requirement for Protection &amp; Conservation of Biodiversity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ECD54-20B9-9AE6-455C-4530EA248120}"/>
              </a:ext>
            </a:extLst>
          </p:cNvPr>
          <p:cNvSpPr txBox="1">
            <a:spLocks/>
          </p:cNvSpPr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Habitat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Regulated, natural &amp;amp; critical habitats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Conservation hierarchy system: compensating for biodiversity after using avoidance, mitigation, and restoration measures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Modified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Natural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Critical habitats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Legally protected areas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Invasive alien species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63093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F9195-EF2D-24A7-7239-E1496891D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B8031CB-C399-C5E1-E7D0-FEF4AC630A9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PS6: Ecosystem Service Management Requirements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B8D8B-4C7C-A956-1FF9-9AA2B44A50F6}"/>
              </a:ext>
            </a:extLst>
          </p:cNvPr>
          <p:cNvSpPr txBox="1">
            <a:spLocks/>
          </p:cNvSpPr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Systematically review to identify priority ecosystem services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Project services with the greatest potential impact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Project services that need to rely on to operate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If an impact occurs with a priority ecosystem service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514A6-0047-164E-E4CE-A6495DD7F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3167602"/>
              </p:ext>
            </p:extLst>
          </p:nvPr>
        </p:nvGraphicFramePr>
        <p:xfrm>
          <a:off x="5713166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917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491F8-136B-7908-C6CD-A0697C473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CD2AF68-2901-494C-3B4E-5F9E8B5115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PS6: Requirement – Sustainable Management of Natural Resources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785401-D232-4EF8-7456-7891BBEED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69346"/>
              </p:ext>
            </p:extLst>
          </p:nvPr>
        </p:nvGraphicFramePr>
        <p:xfrm>
          <a:off x="1005616" y="2186649"/>
          <a:ext cx="10430171" cy="421415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92030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Sustainable management of natural resources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Supply Chain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3522122"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When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involved in primary production from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resources (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forest harvesting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forest development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agriculture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Project identification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Sustainable management of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resource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Assessment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Compliance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Supply in areas at risk of natural habitat conversion/important habitats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supply sources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&amp;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habitat types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Regular supply chain review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Only purchase from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suppliers who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can demonstrate that they do not contribute to significant conversion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of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habitats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Courier New" panose="02070309020205020404" pitchFamily="49" charset="0"/>
                        <a:buChar char="o"/>
                      </a:pP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NCC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7468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214E-B6EE-AE64-63FC-AA1B99055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C4B0AC-6E0E-D62E-F9C7-5FD46B224F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PS7: Indigenous minorities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4F2DC0-2123-3AB0-4CB8-CA2903FDF997}"/>
              </a:ext>
            </a:extLst>
          </p:cNvPr>
          <p:cNvGrpSpPr/>
          <p:nvPr/>
        </p:nvGrpSpPr>
        <p:grpSpPr>
          <a:xfrm>
            <a:off x="756213" y="1951947"/>
            <a:ext cx="10948107" cy="5041312"/>
            <a:chOff x="557418" y="1888482"/>
            <a:chExt cx="10942920" cy="642951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560B6D6-9FEB-1DD4-BAC8-93E81C31888D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731887A-5138-4490-CEC2-2CD20AFC5F80}"/>
                </a:ext>
              </a:extLst>
            </p:cNvPr>
            <p:cNvSpPr txBox="1"/>
            <p:nvPr/>
          </p:nvSpPr>
          <p:spPr>
            <a:xfrm>
              <a:off x="717816" y="3910405"/>
              <a:ext cx="3483148" cy="4407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Vulnerable and disadvantaged groups: protecting rights, access to land, natural resources, human development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Vulnerability &amp; Resource Degradation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Opportunities for indigenous minorities from project activities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The role of the government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C3F439-1691-57DE-2B87-F30FD32F81D7}"/>
                </a:ext>
              </a:extLst>
            </p:cNvPr>
            <p:cNvSpPr txBox="1"/>
            <p:nvPr/>
          </p:nvSpPr>
          <p:spPr>
            <a:xfrm>
              <a:off x="4261965" y="4036005"/>
              <a:ext cx="3861148" cy="3690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Ensuring development and promotion, fully respecting human dignity, human rights, and cultural livelihoods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Forecasting &amp;amp; avoiding negative impacts of the project 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Promoting sustainable development benefits and opportunities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Comprehensive consultation (ICP)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Respect &amp;amp; preserve culture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B038FE0-00CB-F000-3F2C-AC480BD084B7}"/>
              </a:ext>
            </a:extLst>
          </p:cNvPr>
          <p:cNvSpPr txBox="1"/>
          <p:nvPr/>
        </p:nvSpPr>
        <p:spPr>
          <a:xfrm>
            <a:off x="8568375" y="3628640"/>
            <a:ext cx="349146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Implement during the risk assessment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&amp;amp;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environmental and social impact assessment process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Ethnic minorities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in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different countries will have different terminology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Applicable to communities that preserve indigenous cultures or lose their collective cohesion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09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2D62F-47F2-31F6-098D-E59E7564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545038B-57FA-FC73-C56C-672925E6700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PS7: Request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CEB293-DC13-4000-02D8-D55F42462200}"/>
              </a:ext>
            </a:extLst>
          </p:cNvPr>
          <p:cNvSpPr txBox="1">
            <a:spLocks/>
          </p:cNvSpPr>
          <p:nvPr/>
        </p:nvSpPr>
        <p:spPr>
          <a:xfrm>
            <a:off x="838200" y="218440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Avoid negative impacts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Comprehensiveness: Identify all affected communities, the nature and extent of the impact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Negative impacts must be avoided =&amp;gt; minimized =&amp;gt; restored, compensated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Through comprehensive consultation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Participation &amp; consent: establish regular relationships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Free, Prior, and Informed Consent (FPIC)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Impact on traditional lands with customs currently in use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Resettlement of ethnic minorities from traditional lands or customs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Cultural resources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70213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6E84-0A6A-4E24-1617-B8B9628D5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37C6CFC-5D2B-6CF8-CBDB-9E3CDB0C768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PS7: Private sector responsibility in government management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74AEF5-1CAC-13FA-D5C0-12120601FD2A}"/>
              </a:ext>
            </a:extLst>
          </p:cNvPr>
          <p:cNvSpPr txBox="1">
            <a:spLocks/>
          </p:cNvSpPr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The government has a role in managing issues related to ethnic minorities in connection with the project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Businesses cooperate with competent authorities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Government capacity is limited: businesses support planning, implementation, and monitoring of activities within the permitted scope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Develop plans that meet requirements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Plan, implement &amp; document the ICP &amp; FPIC process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Describe benefits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Define financial responsibilities &amp; implementation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0366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28DB1-BA3F-B7D4-2327-5AD272687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6D575C-1924-2718-28AE-68E5C7D1EF6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it-IT" sz="3200" kern="0">
                <a:latin typeface="Cambria"/>
                <a:ea typeface="Cambria"/>
                <a:cs typeface="Cambria"/>
                <a:sym typeface="Cambria"/>
              </a:rPr>
              <a:t>PS8: Cultural Heritage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312B1C-8AFE-81C3-7B04-75C1CD46FBDB}"/>
              </a:ext>
            </a:extLst>
          </p:cNvPr>
          <p:cNvGrpSpPr/>
          <p:nvPr/>
        </p:nvGrpSpPr>
        <p:grpSpPr>
          <a:xfrm>
            <a:off x="705670" y="2095830"/>
            <a:ext cx="10780244" cy="4445049"/>
            <a:chOff x="557418" y="1888482"/>
            <a:chExt cx="10942920" cy="5175321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CE9342F9-BE03-88C6-0F5A-ADCAAD6DB487}"/>
                </a:ext>
              </a:extLst>
            </p:cNvPr>
            <p:cNvGraphicFramePr/>
            <p:nvPr/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9B526D-663F-1B62-545F-42855B2D5A48}"/>
                </a:ext>
              </a:extLst>
            </p:cNvPr>
            <p:cNvSpPr txBox="1"/>
            <p:nvPr/>
          </p:nvSpPr>
          <p:spPr>
            <a:xfrm>
              <a:off x="717816" y="3910404"/>
              <a:ext cx="3483148" cy="3153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Recognizing the importance of cultural heritage for current and future generations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Adhering to the Convention Concerning the Protection of the World Cultural and Natural Heritage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Combining the Convention on Biological Diversity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5BB4AA6-D149-ECE5-E18D-74FE7327019E}"/>
                </a:ext>
              </a:extLst>
            </p:cNvPr>
            <p:cNvSpPr txBox="1"/>
            <p:nvPr/>
          </p:nvSpPr>
          <p:spPr>
            <a:xfrm>
              <a:off x="4261965" y="4036003"/>
              <a:ext cx="3861148" cy="1988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Protecting cultural heritage from negative impacts and supporting its conservation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Ensuring fair distribution &amp;amp; benefits derived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7A5A4FE-CE50-6186-E0BC-3B236C2C3891}"/>
              </a:ext>
            </a:extLst>
          </p:cNvPr>
          <p:cNvSpPr txBox="1"/>
          <p:nvPr/>
        </p:nvSpPr>
        <p:spPr>
          <a:xfrm>
            <a:off x="7896950" y="3841044"/>
            <a:ext cx="411054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Implement during the risk assessment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and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environmental and social impact assessment process</a:t>
            </a:r>
            <a:endParaRPr lang="en-US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Cultural heritage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: (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tangible forms of cultural heritage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(ii)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natural environmental characteristics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; (iii)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intangible forms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Applies to both heritage that is being protected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or </a:t>
            </a:r>
            <a:r>
              <a:rPr lang="en-US" sz="2000" dirty="0" err="1">
                <a:latin typeface="Cambria" panose="02040503050406030204" pitchFamily="18" charset="0"/>
                <a:ea typeface="Cambria" panose="02040503050406030204" pitchFamily="18" charset="0"/>
              </a:rPr>
              <a:t>disrupted </a:t>
            </a:r>
            <a:r>
              <a:rPr lang="en-US" sz="2000" dirty="0">
                <a:latin typeface="Cambria" panose="02040503050406030204" pitchFamily="18" charset="0"/>
                <a:ea typeface="Cambria" panose="02040503050406030204" pitchFamily="18" charset="0"/>
              </a:rPr>
              <a:t>by PL</a:t>
            </a:r>
          </a:p>
        </p:txBody>
      </p:sp>
    </p:spTree>
    <p:extLst>
      <p:ext uri="{BB962C8B-B14F-4D97-AF65-F5344CB8AC3E}">
        <p14:creationId xmlns:p14="http://schemas.microsoft.com/office/powerpoint/2010/main" val="2284490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GENERAL CONCEPT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591174F3-268D-4AC2-8829-8BC261ACC388}"/>
              </a:ext>
            </a:extLst>
          </p:cNvPr>
          <p:cNvSpPr txBox="1"/>
          <p:nvPr/>
        </p:nvSpPr>
        <p:spPr>
          <a:xfrm>
            <a:off x="941166" y="2081721"/>
            <a:ext cx="1049462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Environmental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Social Assessment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(E&amp;S Assessment):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process of identifying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projecting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managing the negative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positive environmental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social impacts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that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 investment project may cause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0C0649-801F-F8E5-6E49-1F95BBD3164A}"/>
              </a:ext>
            </a:extLst>
          </p:cNvPr>
          <p:cNvGrpSpPr/>
          <p:nvPr/>
        </p:nvGrpSpPr>
        <p:grpSpPr>
          <a:xfrm>
            <a:off x="2510843" y="3097383"/>
            <a:ext cx="7697459" cy="3336859"/>
            <a:chOff x="2743200" y="2830444"/>
            <a:chExt cx="7347532" cy="39624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A816EF1-B0BB-767E-4518-F54586CDF603}"/>
                </a:ext>
              </a:extLst>
            </p:cNvPr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>
                <a:gd name="connsiteX0" fmla="*/ 0 w 2699156"/>
                <a:gd name="connsiteY0" fmla="*/ 124699 h 1246991"/>
                <a:gd name="connsiteX1" fmla="*/ 124699 w 2699156"/>
                <a:gd name="connsiteY1" fmla="*/ 0 h 1246991"/>
                <a:gd name="connsiteX2" fmla="*/ 2574457 w 2699156"/>
                <a:gd name="connsiteY2" fmla="*/ 0 h 1246991"/>
                <a:gd name="connsiteX3" fmla="*/ 2699156 w 2699156"/>
                <a:gd name="connsiteY3" fmla="*/ 124699 h 1246991"/>
                <a:gd name="connsiteX4" fmla="*/ 2699156 w 2699156"/>
                <a:gd name="connsiteY4" fmla="*/ 1122292 h 1246991"/>
                <a:gd name="connsiteX5" fmla="*/ 2574457 w 2699156"/>
                <a:gd name="connsiteY5" fmla="*/ 1246991 h 1246991"/>
                <a:gd name="connsiteX6" fmla="*/ 124699 w 2699156"/>
                <a:gd name="connsiteY6" fmla="*/ 1246991 h 1246991"/>
                <a:gd name="connsiteX7" fmla="*/ 0 w 2699156"/>
                <a:gd name="connsiteY7" fmla="*/ 1122292 h 1246991"/>
                <a:gd name="connsiteX8" fmla="*/ 0 w 2699156"/>
                <a:gd name="connsiteY8" fmla="*/ 124699 h 12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9156" h="1246991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12723" tIns="112723" rIns="112723" bIns="112723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Investment Approval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36D072F-83BD-4FD2-7D75-C885C851DF52}"/>
                </a:ext>
              </a:extLst>
            </p:cNvPr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4" tIns="73584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5755925-F696-EFFF-EDE0-5A4623A7511B}"/>
                </a:ext>
              </a:extLst>
            </p:cNvPr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91748" tIns="91748" rIns="91748" bIns="91748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Access to green capital/preferential credit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E8CF22-0DD5-1468-31B4-433135A435D2}"/>
                </a:ext>
              </a:extLst>
            </p:cNvPr>
            <p:cNvSpPr/>
            <p:nvPr/>
          </p:nvSpPr>
          <p:spPr>
            <a:xfrm rot="21600000">
              <a:off x="5979301" y="6083344"/>
              <a:ext cx="1097828" cy="367919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5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5D754B0-3A95-23B5-1142-3B23B0D65F54}"/>
                </a:ext>
              </a:extLst>
            </p:cNvPr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06988" tIns="106988" rIns="106988" bIns="106988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Ensuring sustainable development, community acceptance, and legal compliance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3964D13-A138-8219-B7CC-DD3ED1695047}"/>
                </a:ext>
              </a:extLst>
            </p:cNvPr>
            <p:cNvSpPr/>
            <p:nvPr/>
          </p:nvSpPr>
          <p:spPr>
            <a:xfrm rot="18000000">
              <a:off x="508237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4" rIns="110375" bIns="73583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5C380-FDCD-FBB3-B93B-A584460EB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688EABD-0822-0CF8-8788-59126C89B75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PS8: Protecting Cultural Heritage in Project Design &amp; Implementation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9EE05C3-ED8E-21BA-1EE6-D46373B4E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889038"/>
              </p:ext>
            </p:extLst>
          </p:nvPr>
        </p:nvGraphicFramePr>
        <p:xfrm>
          <a:off x="790540" y="2003769"/>
          <a:ext cx="10739394" cy="6007665"/>
        </p:xfrm>
        <a:graphic>
          <a:graphicData uri="http://schemas.openxmlformats.org/drawingml/2006/table">
            <a:tbl>
              <a:tblPr/>
              <a:tblGrid>
                <a:gridCol w="419767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6541722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65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Sustainable Management of </a:t>
                      </a:r>
                      <a:r>
                        <a:rPr lang="en-US" sz="20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Natural </a:t>
                      </a:r>
                      <a:r>
                        <a:rPr lang="en-US" sz="20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Resources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Supply Chain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5586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Protection in Design &amp; Implementation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Compliance with national laws &amp;amp; international conventions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Internationally recognized practices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Hiring qualified experts 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Incidental discovery process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Establish accidental discovery management procedures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Suspend implementation until appropriate assessment is completed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590338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Community consultation and engagement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Consult with local communities that have used the heritage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Accessing suitable alternative options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770540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Relocate the heritage that can be restored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Avoid impact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On-site restoration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Restoration </a:t>
                      </a:r>
                      <a:r>
                        <a:rPr lang="en-US" sz="2000" b="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at </a:t>
                      </a: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another location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Relocation in accordance with international principles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2000" b="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Compensation</a:t>
                      </a:r>
                      <a:endParaRPr lang="en-US" sz="2000" b="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604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9781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CE60D-644C-4A68-A6F8-C10A48DB3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8EFC7B0-13F1-BE8E-A977-F68B2C3EB4C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PS8: Protecting Cultural Heritage in Project Design &amp; Implementation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EB27D2-22F6-B5F0-904C-EA61EC7ED939}"/>
              </a:ext>
            </a:extLst>
          </p:cNvPr>
          <p:cNvSpPr/>
          <p:nvPr/>
        </p:nvSpPr>
        <p:spPr>
          <a:xfrm>
            <a:off x="283885" y="2061142"/>
            <a:ext cx="5798947" cy="22806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Notify the community</a:t>
            </a:r>
            <a:endParaRPr lang="en-US" sz="20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Their</a:t>
            </a: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rights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under national law</a:t>
            </a:r>
            <a:endParaRPr lang="en-US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Scope &amp; </a:t>
            </a: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Nature of the Proposed Commercial Development</a:t>
            </a:r>
            <a:endParaRPr lang="en-US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Potential consequences of such development</a:t>
            </a:r>
            <a:endParaRPr lang="vi-VN" sz="2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048A1A5-1E77-56FD-DB05-91283F7DAB6A}"/>
              </a:ext>
            </a:extLst>
          </p:cNvPr>
          <p:cNvSpPr/>
          <p:nvPr/>
        </p:nvSpPr>
        <p:spPr>
          <a:xfrm>
            <a:off x="6109170" y="4299466"/>
            <a:ext cx="5798947" cy="2465488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No commercialization unless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Comprehensive consultation (ICP) &amp; good faith negotiations have been conducted</a:t>
            </a: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rPr>
              <a:t>Fair and equitable sharing of benefits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46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C1E04-FDC6-1A95-355F-57BB357E1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9D473A-1E0A-B6E6-6D90-C049D0B2C96B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METHODS FOR DEVELOPING MT-XH RISK MANAGEMENT PLANS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8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07744-8F35-5231-19C7-1CE079AE1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DCCC75-E059-2A6B-5A4D-3A008F1591DD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ENVIRONMENTAL AND SOCIAL RISK MANAGEMENT PLAN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3429B6D-5767-BEA8-5F2F-CA7D1415DB6A}"/>
              </a:ext>
            </a:extLst>
          </p:cNvPr>
          <p:cNvSpPr/>
          <p:nvPr/>
        </p:nvSpPr>
        <p:spPr>
          <a:xfrm>
            <a:off x="408087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Project Context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AA3477-FC23-3F98-40E4-0DF0BF8FCAD6}"/>
              </a:ext>
            </a:extLst>
          </p:cNvPr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FC5A1D4-6DC8-FAB9-3794-92296F3A16AE}"/>
              </a:ext>
            </a:extLst>
          </p:cNvPr>
          <p:cNvSpPr/>
          <p:nvPr/>
        </p:nvSpPr>
        <p:spPr>
          <a:xfrm>
            <a:off x="676775" y="3335688"/>
            <a:ext cx="122198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Project Characteristics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40958C5-1B24-1B59-AB15-1F5D86F715D0}"/>
              </a:ext>
            </a:extLst>
          </p:cNvPr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59316CC-1CBA-1205-B740-C09034315A02}"/>
              </a:ext>
            </a:extLst>
          </p:cNvPr>
          <p:cNvSpPr/>
          <p:nvPr/>
        </p:nvSpPr>
        <p:spPr>
          <a:xfrm>
            <a:off x="676774" y="4175337"/>
            <a:ext cx="1221981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Identify stakeholders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906506F-56C9-B334-7C63-A7AC5A07FF46}"/>
              </a:ext>
            </a:extLst>
          </p:cNvPr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4CED968-C870-AF85-5455-0085AA9E5AAE}"/>
              </a:ext>
            </a:extLst>
          </p:cNvPr>
          <p:cNvSpPr/>
          <p:nvPr/>
        </p:nvSpPr>
        <p:spPr>
          <a:xfrm>
            <a:off x="676775" y="5074403"/>
            <a:ext cx="122198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Relationship with Environmental and Social Factors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5E17958-D9BE-DC0B-B035-AF14C19BFE30}"/>
              </a:ext>
            </a:extLst>
          </p:cNvPr>
          <p:cNvSpPr/>
          <p:nvPr/>
        </p:nvSpPr>
        <p:spPr>
          <a:xfrm>
            <a:off x="2372195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Identification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92E91E9-D5FD-936D-84EF-630F15DDD23B}"/>
              </a:ext>
            </a:extLst>
          </p:cNvPr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6F9DD2-D94E-AD20-4468-823BF66EBDED}"/>
              </a:ext>
            </a:extLst>
          </p:cNvPr>
          <p:cNvSpPr/>
          <p:nvPr/>
        </p:nvSpPr>
        <p:spPr>
          <a:xfrm>
            <a:off x="2640883" y="3335688"/>
            <a:ext cx="1312494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Impact factors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422AD6F-73EF-B020-C945-3C1E1D7F68C8}"/>
              </a:ext>
            </a:extLst>
          </p:cNvPr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9CD7CD5-871A-12D8-E79B-8FCC30B9C2DF}"/>
              </a:ext>
            </a:extLst>
          </p:cNvPr>
          <p:cNvSpPr/>
          <p:nvPr/>
        </p:nvSpPr>
        <p:spPr>
          <a:xfrm>
            <a:off x="2640883" y="4175337"/>
            <a:ext cx="131249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Information gathering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E48AAF4F-81F5-B3A0-C531-E7CE4384B390}"/>
              </a:ext>
            </a:extLst>
          </p:cNvPr>
          <p:cNvSpPr/>
          <p:nvPr/>
        </p:nvSpPr>
        <p:spPr>
          <a:xfrm>
            <a:off x="4261353" y="2496039"/>
            <a:ext cx="1689345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analysis and assessment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E839956-49A1-29E7-506A-A86526266E14}"/>
              </a:ext>
            </a:extLst>
          </p:cNvPr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FCFD507-DC0A-EDB9-C1A7-B490B8B695F1}"/>
              </a:ext>
            </a:extLst>
          </p:cNvPr>
          <p:cNvSpPr/>
          <p:nvPr/>
        </p:nvSpPr>
        <p:spPr>
          <a:xfrm>
            <a:off x="4530040" y="3335688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Classification of measures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E64F7D9-6D5A-6F0D-4FB4-E94EFB0C6425}"/>
              </a:ext>
            </a:extLst>
          </p:cNvPr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A047D77-710C-C0F2-8001-02E34BCB04F7}"/>
              </a:ext>
            </a:extLst>
          </p:cNvPr>
          <p:cNvSpPr/>
          <p:nvPr/>
        </p:nvSpPr>
        <p:spPr>
          <a:xfrm>
            <a:off x="4530040" y="4175337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Technical BP: processing, monitoring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FB7086F-F4B1-BC2F-415D-C459AD0B79B9}"/>
              </a:ext>
            </a:extLst>
          </p:cNvPr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C54142B-CE82-68CA-BA5F-FB34CF5497F6}"/>
              </a:ext>
            </a:extLst>
          </p:cNvPr>
          <p:cNvSpPr/>
          <p:nvPr/>
        </p:nvSpPr>
        <p:spPr>
          <a:xfrm>
            <a:off x="4530040" y="5014986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Administrative BP: operational procedures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AD60648-9F65-2ADA-0047-4F203C89F6E8}"/>
              </a:ext>
            </a:extLst>
          </p:cNvPr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22736"/>
                </a:lnTo>
                <a:lnTo>
                  <a:pt x="134343" y="3022736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40D7064-BC16-438C-59E5-2272CB0BF65D}"/>
              </a:ext>
            </a:extLst>
          </p:cNvPr>
          <p:cNvSpPr/>
          <p:nvPr/>
        </p:nvSpPr>
        <p:spPr>
          <a:xfrm>
            <a:off x="4530041" y="5854636"/>
            <a:ext cx="155500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Community BP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D026E5F-CB89-8B05-EF04-6EEC9AF944C2}"/>
              </a:ext>
            </a:extLst>
          </p:cNvPr>
          <p:cNvSpPr/>
          <p:nvPr/>
        </p:nvSpPr>
        <p:spPr>
          <a:xfrm>
            <a:off x="6345387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Action Plan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68AF9DF-083D-6B9C-F58F-1480562BCC5C}"/>
              </a:ext>
            </a:extLst>
          </p:cNvPr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C8DE73F-B8F9-CEBE-A35A-8418E06E7334}"/>
              </a:ext>
            </a:extLst>
          </p:cNvPr>
          <p:cNvSpPr/>
          <p:nvPr/>
        </p:nvSpPr>
        <p:spPr>
          <a:xfrm>
            <a:off x="6614075" y="3335688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Plan creation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9D4EB6B-5D66-6187-9233-215CF3D311D7}"/>
              </a:ext>
            </a:extLst>
          </p:cNvPr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60C13DD-AAD0-9565-9141-AC144253C078}"/>
              </a:ext>
            </a:extLst>
          </p:cNvPr>
          <p:cNvSpPr/>
          <p:nvPr/>
        </p:nvSpPr>
        <p:spPr>
          <a:xfrm>
            <a:off x="6614075" y="4175337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Risk compliance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DD9970-967B-0720-11D5-9407756E633A}"/>
              </a:ext>
            </a:extLst>
          </p:cNvPr>
          <p:cNvSpPr/>
          <p:nvPr/>
        </p:nvSpPr>
        <p:spPr>
          <a:xfrm>
            <a:off x="8024685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Consultation &amp; Public Disclosure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85B0580-A654-F330-1A90-FE3583BAAEF0}"/>
              </a:ext>
            </a:extLst>
          </p:cNvPr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E3B605D-95FD-8FBA-7356-4ADFFDB467A1}"/>
              </a:ext>
            </a:extLst>
          </p:cNvPr>
          <p:cNvSpPr/>
          <p:nvPr/>
        </p:nvSpPr>
        <p:spPr>
          <a:xfrm>
            <a:off x="8293373" y="333568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Community Consultation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DE65A53-0456-2F0D-405E-F53FD5196CF1}"/>
              </a:ext>
            </a:extLst>
          </p:cNvPr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0AA223F-E26A-E1CA-7231-945F0F35974B}"/>
              </a:ext>
            </a:extLst>
          </p:cNvPr>
          <p:cNvSpPr/>
          <p:nvPr/>
        </p:nvSpPr>
        <p:spPr>
          <a:xfrm>
            <a:off x="8293373" y="417533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Feedback &amp; Plan Adjustment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93FB9164-96D3-AD47-8FEA-8012CF8AF642}"/>
              </a:ext>
            </a:extLst>
          </p:cNvPr>
          <p:cNvSpPr/>
          <p:nvPr/>
        </p:nvSpPr>
        <p:spPr>
          <a:xfrm>
            <a:off x="10005967" y="2480799"/>
            <a:ext cx="1612126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Monitoring and periodic evaluation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71BAACF-1B15-25D4-6B4C-DC08E54669B6}"/>
              </a:ext>
            </a:extLst>
          </p:cNvPr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8C56466-2567-9445-887B-BC0A2B22C638}"/>
              </a:ext>
            </a:extLst>
          </p:cNvPr>
          <p:cNvSpPr/>
          <p:nvPr/>
        </p:nvSpPr>
        <p:spPr>
          <a:xfrm>
            <a:off x="10274655" y="332044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Establish monitoring indicators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2E576E0-2F91-8F84-B06C-8FF71D492B35}"/>
              </a:ext>
            </a:extLst>
          </p:cNvPr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AB79F75-9F52-4AB7-C706-F0B281E99EB0}"/>
              </a:ext>
            </a:extLst>
          </p:cNvPr>
          <p:cNvSpPr/>
          <p:nvPr/>
        </p:nvSpPr>
        <p:spPr>
          <a:xfrm>
            <a:off x="10274655" y="416009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Periodic Updates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0370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531EB-853D-43AD-9DC7-1D96D7A3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9A634-CAEF-C3D3-3DE8-D2274CFFF33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PRACTICAL EXERCISE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2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29B81-A451-4087-B9FE-6C7F6AC2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A3E07C-466C-DB47-A096-92B9F6CFD0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Identify &amp; Develop Environmental and Social Risk Assessment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0ED3152-E74B-3662-91D3-E7C64C07E47F}"/>
              </a:ext>
            </a:extLst>
          </p:cNvPr>
          <p:cNvSpPr txBox="1">
            <a:spLocks/>
          </p:cNvSpPr>
          <p:nvPr/>
        </p:nvSpPr>
        <p:spPr>
          <a:xfrm>
            <a:off x="960120" y="239776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Objectives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Develop skills in identifying environmental and social risk factors in projects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Develop a risk assessment table based on the following criteria: impact, severity, controllability, and proposed management measures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Apply the principles of avoid – reduce – restore – compensate (hierarchical system)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Practical Scenario (Hypothetical)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Company X is preparing to build a chemical processing plant on a 10-hectare site near a residential area and the edge of a protected forest. The project plans to hire 300 workers, including migrant laborers, and hire a private security contractor. It is expected to use groundwater and generate wastewater, air emissions, and noise.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99690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455E-F86D-E442-EA82-E7AD109C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6C7219F-4825-B06C-1663-34C4515D1C5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IDENTIFY &amp;</a:t>
            </a: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 </a:t>
            </a: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PREPARE AN ENVIRONMENTAL AND SOCIAL RISK ASSESSMENT TABLE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599FE3-4894-40EE-E3A5-226096507EC8}"/>
              </a:ext>
            </a:extLst>
          </p:cNvPr>
          <p:cNvSpPr txBox="1">
            <a:spLocks/>
          </p:cNvSpPr>
          <p:nvPr/>
        </p:nvSpPr>
        <p:spPr>
          <a:xfrm>
            <a:off x="914400" y="235204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Requirement 1: Identify at least 5 major risks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Requirement 2: Create a risk assessment table, suggestions: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Probability: Low – Medium – High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Severity level: Low – Medium – High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Risk level: rated (1-10)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Possible measures: design changes, technical measures, community consultation, staff training, periodic monitoring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rPr>
              <a:t>Identify priority risks &amp; propose an Emergency Action Plan (ESAP)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191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E9565-F7BE-FFC5-F5F3-6072485C1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BC025B8-A573-9BDB-3AF0-ECED289C6E3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GENERAL CONCEPT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9228AC-2416-7A74-DD7D-F7884D8BEA80}"/>
              </a:ext>
            </a:extLst>
          </p:cNvPr>
          <p:cNvGrpSpPr/>
          <p:nvPr/>
        </p:nvGrpSpPr>
        <p:grpSpPr>
          <a:xfrm>
            <a:off x="1047805" y="1951946"/>
            <a:ext cx="10494621" cy="4778637"/>
            <a:chOff x="1656598" y="1424831"/>
            <a:chExt cx="9555640" cy="505092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3FBF39-835C-40DD-831A-EFE7AE573464}"/>
                </a:ext>
              </a:extLst>
            </p:cNvPr>
            <p:cNvSpPr/>
            <p:nvPr/>
          </p:nvSpPr>
          <p:spPr>
            <a:xfrm>
              <a:off x="1656598" y="4463899"/>
              <a:ext cx="3584899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514463" rIns="860891" bIns="108096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Greenhouse gas (GHG) emissions analysis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Resilience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Physical &amp;amp; transition risks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DFE97B3-E7F6-458D-2ADB-2755C4DF595F}"/>
                </a:ext>
              </a:extLst>
            </p:cNvPr>
            <p:cNvSpPr/>
            <p:nvPr/>
          </p:nvSpPr>
          <p:spPr>
            <a:xfrm>
              <a:off x="7519102" y="1424831"/>
              <a:ext cx="3693136" cy="1792436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60891" tIns="108096" rIns="108096" bIns="514463" numCol="1" spcCol="1270" anchor="t" anchorCtr="0">
              <a:noAutofit/>
            </a:bodyPr>
            <a:lstStyle/>
            <a:p>
              <a:pPr marL="114300" marR="0" lvl="0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Gas emissions (CO2, NOx) and noise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CTR, wastewater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Biodiversity, land use, water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49BEF01-4608-C3D3-B545-274E462BE111}"/>
                </a:ext>
              </a:extLst>
            </p:cNvPr>
            <p:cNvSpPr/>
            <p:nvPr/>
          </p:nvSpPr>
          <p:spPr>
            <a:xfrm>
              <a:off x="1656600" y="1558881"/>
              <a:ext cx="3693136" cy="2386238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108096" rIns="860891" bIns="514463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Employment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income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Technology transfer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Clean energy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emissions reduction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Contributions to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Sustainable Development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Goals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(SDGs)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D819D4-B088-31BE-5467-8F9D660C9761}"/>
                </a:ext>
              </a:extLst>
            </p:cNvPr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4" tIns="843344" rIns="199136" bIns="199136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Positive impact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16BB692-3649-F53C-0DBF-C03D5E532971}"/>
                </a:ext>
              </a:extLst>
            </p:cNvPr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843344" rIns="843344" bIns="199136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3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Environmental impact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40F5944-1CAA-75CD-D997-132141B2E824}"/>
                </a:ext>
              </a:extLst>
            </p:cNvPr>
            <p:cNvSpPr/>
            <p:nvPr/>
          </p:nvSpPr>
          <p:spPr>
            <a:xfrm rot="21600000">
              <a:off x="6299853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199136" rIns="843345" bIns="843344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Social impact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8031A0D-8172-BCFF-8236-C83995639BE9}"/>
                </a:ext>
              </a:extLst>
            </p:cNvPr>
            <p:cNvSpPr/>
            <p:nvPr/>
          </p:nvSpPr>
          <p:spPr>
            <a:xfrm rot="21600000">
              <a:off x="3998799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5" tIns="199136" rIns="199136" bIns="843344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+mn-cs"/>
                  <a:sym typeface="Arial"/>
                </a:rPr>
                <a:t>Climate risk &amp; Climate change</a:t>
              </a:r>
            </a:p>
          </p:txBody>
        </p:sp>
        <p:sp>
          <p:nvSpPr>
            <p:cNvPr id="19" name="Arrow: Circular 18">
              <a:extLst>
                <a:ext uri="{FF2B5EF4-FFF2-40B4-BE49-F238E27FC236}">
                  <a16:creationId xmlns:a16="http://schemas.microsoft.com/office/drawing/2014/main" id="{FA8AACF9-4C36-5148-E4D9-C80A277B848C}"/>
                </a:ext>
              </a:extLst>
            </p:cNvPr>
            <p:cNvSpPr/>
            <p:nvPr/>
          </p:nvSpPr>
          <p:spPr>
            <a:xfrm>
              <a:off x="5869358" y="3538753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0" name="Arrow: Circular 19">
              <a:extLst>
                <a:ext uri="{FF2B5EF4-FFF2-40B4-BE49-F238E27FC236}">
                  <a16:creationId xmlns:a16="http://schemas.microsoft.com/office/drawing/2014/main" id="{2243AE86-EBAD-64AD-3703-2D0483C27372}"/>
                </a:ext>
              </a:extLst>
            </p:cNvPr>
            <p:cNvSpPr/>
            <p:nvPr/>
          </p:nvSpPr>
          <p:spPr>
            <a:xfrm rot="10800000">
              <a:off x="5869358" y="3792732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6611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B629C-8897-7A12-CF9E-19A5B5EA8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587A35F-4C7F-8170-6747-339E4EF019A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DE5163-EC1C-CF23-9C8B-5F73B2DF4567}"/>
              </a:ext>
            </a:extLst>
          </p:cNvPr>
          <p:cNvSpPr txBox="1"/>
          <p:nvPr/>
        </p:nvSpPr>
        <p:spPr>
          <a:xfrm>
            <a:off x="941166" y="2081721"/>
            <a:ext cx="104946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Organization's strategic commitment to </a:t>
            </a:r>
            <a:r>
              <a:rPr lang="en-US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sustainable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development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Risk management approach when evaluating the Organization's activities</a:t>
            </a: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ACB203DD-F1C4-1DC0-3A63-791B13E0E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776431"/>
              </p:ext>
            </p:extLst>
          </p:nvPr>
        </p:nvGraphicFramePr>
        <p:xfrm>
          <a:off x="1289155" y="2789607"/>
          <a:ext cx="10146632" cy="3934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1344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90BDA-4452-09C4-10C2-7DF3F542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3D1928C-F6A2-CB11-F12F-65A95165AB8A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EF1DF9-D352-4407-B4EC-C2A5B29A7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621048"/>
              </p:ext>
            </p:extLst>
          </p:nvPr>
        </p:nvGraphicFramePr>
        <p:xfrm>
          <a:off x="294937" y="2188562"/>
          <a:ext cx="11537168" cy="4407109"/>
        </p:xfrm>
        <a:graphic>
          <a:graphicData uri="http://schemas.openxmlformats.org/drawingml/2006/table">
            <a:tbl>
              <a:tblPr/>
              <a:tblGrid>
                <a:gridCol w="1678348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22977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135843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7586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Performance Standards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Description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Responsibilities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275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PS1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Assess &amp; manage environmental and social risks and impacts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Integrated assessment, identification of environmental and social impacts, risks, and opportunities of the project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Effective consultation with the local community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Manage the environmental and social performance of clients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68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PS2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Labor &amp; Working Conditions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Ensuring economic growth goes hand in hand with protecting the basic rights of workers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211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PS3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Resource Efficiency &amp; Pollution Prevention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Using resources efficiently &amp; controlling pollution to minimize environmental impact &amp; climate change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8648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PS4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Health, Safety &amp;amp; Community Security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Minimize safety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health</a:t>
                      </a:r>
                      <a:r>
                        <a:rPr lang="en-US" sz="18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and </a:t>
                      </a:r>
                      <a:r>
                        <a:rPr lang="en-US" sz="18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security risks that may arise from the project to the community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3089-A85D-7077-8788-275A3912D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371FC3E-80D6-A0DB-5553-A25A6024C95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570D8-E524-717D-84A3-4DDB377BD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5664"/>
              </p:ext>
            </p:extLst>
          </p:nvPr>
        </p:nvGraphicFramePr>
        <p:xfrm>
          <a:off x="344774" y="2170307"/>
          <a:ext cx="11512446" cy="5281143"/>
        </p:xfrm>
        <a:graphic>
          <a:graphicData uri="http://schemas.openxmlformats.org/drawingml/2006/table">
            <a:tbl>
              <a:tblPr/>
              <a:tblGrid>
                <a:gridCol w="1674751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5992995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80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Performance Standards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Description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Responsibilities</a:t>
                      </a:r>
                      <a:endParaRPr lang="vi-VN" sz="18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8191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PS5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Land Acquisition &amp; Resettlement Force Majeure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Negative impact on the community from land acquisition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Hidden risks: prolonged poverty, economic and social consequences 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981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PS6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Biodiversity Conservation &amp; Sustainable Natural Resource Management</a:t>
                      </a:r>
                      <a:endParaRPr lang="vi-VN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Protecting biodiversity, maintaining ecosystem services, and sustainably managing natural resources are core elements of sustainable development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relationship between biodiversity and ecosystem services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6287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PS7</a:t>
                      </a:r>
                      <a:endParaRPr lang="en-US"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Indigenous Peoples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Respecting the rights, culture, and livelihoods of indigenous peoples, promoting participation and equitable benefit sharing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  <a:tr h="73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PS8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Cultural Heritage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Protect cultural heritage from negative impacts and ensure equitable sharing of benefits from the use of heritage in the project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sym typeface="Arial"/>
                        </a:rPr>
                        <a:t>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296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8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06FAD-87C4-9AB1-9689-F9CAB329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14299A8-7635-B749-7807-9A2ED4DF4C1E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4800" kern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COMPLIANCE WITH VIETNAMESE LAWS</a:t>
            </a:r>
            <a:endParaRPr lang="en-US" sz="25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2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3864</Words>
  <Application>Microsoft Office PowerPoint</Application>
  <PresentationFormat>Widescreen</PresentationFormat>
  <Paragraphs>552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Aptos</vt:lpstr>
      <vt:lpstr>Arial</vt:lpstr>
      <vt:lpstr>Calibri</vt:lpstr>
      <vt:lpstr>Cambria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docId:AC743CD0A6A0A6B30AE283C9AA38701C</cp:keywords>
  <cp:lastModifiedBy>Lan Cao</cp:lastModifiedBy>
  <cp:revision>19</cp:revision>
  <dcterms:created xsi:type="dcterms:W3CDTF">2024-10-28T02:26:51Z</dcterms:created>
  <dcterms:modified xsi:type="dcterms:W3CDTF">2025-12-26T07:09:53Z</dcterms:modified>
</cp:coreProperties>
</file>