
<file path=[Content_Types].xml><?xml version="1.0" encoding="utf-8"?>
<Types xmlns="http://schemas.openxmlformats.org/package/2006/content-types">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6.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44" roundtripDataSignature="AMtx7miZtorRS6FYg+5y/vrxRNS5uDN5b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slide" Target="slides/slide36.xml"/><Relationship Id="rId20" Type="http://schemas.openxmlformats.org/officeDocument/2006/relationships/slide" Target="slides/slide16.xml"/><Relationship Id="rId42" Type="http://schemas.openxmlformats.org/officeDocument/2006/relationships/slide" Target="slides/slide38.xml"/><Relationship Id="rId41" Type="http://schemas.openxmlformats.org/officeDocument/2006/relationships/slide" Target="slides/slide37.xml"/><Relationship Id="rId22" Type="http://schemas.openxmlformats.org/officeDocument/2006/relationships/slide" Target="slides/slide18.xml"/><Relationship Id="rId44" Type="http://customschemas.google.com/relationships/presentationmetadata" Target="metadata"/><Relationship Id="rId21" Type="http://schemas.openxmlformats.org/officeDocument/2006/relationships/slide" Target="slides/slide17.xml"/><Relationship Id="rId43" Type="http://schemas.openxmlformats.org/officeDocument/2006/relationships/slide" Target="slides/slide39.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slide" Target="slides/slide25.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11" Type="http://schemas.openxmlformats.org/officeDocument/2006/relationships/slide" Target="slides/slide7.xml"/><Relationship Id="rId33" Type="http://schemas.openxmlformats.org/officeDocument/2006/relationships/slide" Target="slides/slide29.xml"/><Relationship Id="rId10" Type="http://schemas.openxmlformats.org/officeDocument/2006/relationships/slide" Target="slides/slide6.xml"/><Relationship Id="rId32" Type="http://schemas.openxmlformats.org/officeDocument/2006/relationships/slide" Target="slides/slide28.xml"/><Relationship Id="rId13" Type="http://schemas.openxmlformats.org/officeDocument/2006/relationships/slide" Target="slides/slide9.xml"/><Relationship Id="rId35" Type="http://schemas.openxmlformats.org/officeDocument/2006/relationships/slide" Target="slides/slide31.xml"/><Relationship Id="rId12" Type="http://schemas.openxmlformats.org/officeDocument/2006/relationships/slide" Target="slides/slide8.xml"/><Relationship Id="rId34" Type="http://schemas.openxmlformats.org/officeDocument/2006/relationships/slide" Target="slides/slide30.xml"/><Relationship Id="rId15" Type="http://schemas.openxmlformats.org/officeDocument/2006/relationships/slide" Target="slides/slide11.xml"/><Relationship Id="rId37" Type="http://schemas.openxmlformats.org/officeDocument/2006/relationships/slide" Target="slides/slide33.xml"/><Relationship Id="rId14" Type="http://schemas.openxmlformats.org/officeDocument/2006/relationships/slide" Target="slides/slide10.xml"/><Relationship Id="rId36" Type="http://schemas.openxmlformats.org/officeDocument/2006/relationships/slide" Target="slides/slide32.xml"/><Relationship Id="rId17" Type="http://schemas.openxmlformats.org/officeDocument/2006/relationships/slide" Target="slides/slide13.xml"/><Relationship Id="rId39" Type="http://schemas.openxmlformats.org/officeDocument/2006/relationships/slide" Target="slides/slide35.xml"/><Relationship Id="rId16" Type="http://schemas.openxmlformats.org/officeDocument/2006/relationships/slide" Target="slides/slide12.xml"/><Relationship Id="rId38" Type="http://schemas.openxmlformats.org/officeDocument/2006/relationships/slide" Target="slides/slide34.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8" name="Google Shape;58;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0" name="Google Shape;110;p3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p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7" name="Google Shape;117;p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3" name="Google Shape;123;p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p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9" name="Google Shape;129;p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p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35" name="Google Shape;135;p3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p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42" name="Google Shape;142;p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p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48" name="Google Shape;148;p3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3b3eb429318_0_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54" name="Google Shape;154;g3b3eb429318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3b3eb429318_0_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160" name="Google Shape;160;g3b3eb429318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p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66" name="Google Shape;166;p4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 name="Shape 61"/>
        <p:cNvGrpSpPr/>
        <p:nvPr/>
      </p:nvGrpSpPr>
      <p:grpSpPr>
        <a:xfrm>
          <a:off x="0" y="0"/>
          <a:ext cx="0" cy="0"/>
          <a:chOff x="0" y="0"/>
          <a:chExt cx="0" cy="0"/>
        </a:xfrm>
      </p:grpSpPr>
      <p:sp>
        <p:nvSpPr>
          <p:cNvPr id="62" name="Google Shape;62;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3" name="Google Shape;63;p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p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72" name="Google Shape;172;p4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p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78" name="Google Shape;178;p4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p4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84" name="Google Shape;184;p4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p4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90" name="Google Shape;190;p4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p4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97" name="Google Shape;197;p4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p4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03" name="Google Shape;203;p4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p4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09" name="Google Shape;209;p4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p4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15" name="Google Shape;215;p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4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1" name="Google Shape;221;p4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p5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7" name="Google Shape;227;p5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 name="Shape 66"/>
        <p:cNvGrpSpPr/>
        <p:nvPr/>
      </p:nvGrpSpPr>
      <p:grpSpPr>
        <a:xfrm>
          <a:off x="0" y="0"/>
          <a:ext cx="0" cy="0"/>
          <a:chOff x="0" y="0"/>
          <a:chExt cx="0" cy="0"/>
        </a:xfrm>
      </p:grpSpPr>
      <p:sp>
        <p:nvSpPr>
          <p:cNvPr id="67" name="Google Shape;67;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8" name="Google Shape;68;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p5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33" name="Google Shape;233;p5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p5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39" name="Google Shape;239;p5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p5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45" name="Google Shape;245;p5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p5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51" name="Google Shape;251;p5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p5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57" name="Google Shape;257;p5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p5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63" name="Google Shape;263;p5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p5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69" name="Google Shape;269;p5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p6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75" name="Google Shape;275;p6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9" name="Shape 279"/>
        <p:cNvGrpSpPr/>
        <p:nvPr/>
      </p:nvGrpSpPr>
      <p:grpSpPr>
        <a:xfrm>
          <a:off x="0" y="0"/>
          <a:ext cx="0" cy="0"/>
          <a:chOff x="0" y="0"/>
          <a:chExt cx="0" cy="0"/>
        </a:xfrm>
      </p:grpSpPr>
      <p:sp>
        <p:nvSpPr>
          <p:cNvPr id="280" name="Google Shape;280;p6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81" name="Google Shape;281;p6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87" name="Google Shape;287;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 name="Shape 72"/>
        <p:cNvGrpSpPr/>
        <p:nvPr/>
      </p:nvGrpSpPr>
      <p:grpSpPr>
        <a:xfrm>
          <a:off x="0" y="0"/>
          <a:ext cx="0" cy="0"/>
          <a:chOff x="0" y="0"/>
          <a:chExt cx="0" cy="0"/>
        </a:xfrm>
      </p:grpSpPr>
      <p:sp>
        <p:nvSpPr>
          <p:cNvPr id="73" name="Google Shape;73;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4" name="Google Shape;74;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 name="Shape 78"/>
        <p:cNvGrpSpPr/>
        <p:nvPr/>
      </p:nvGrpSpPr>
      <p:grpSpPr>
        <a:xfrm>
          <a:off x="0" y="0"/>
          <a:ext cx="0" cy="0"/>
          <a:chOff x="0" y="0"/>
          <a:chExt cx="0" cy="0"/>
        </a:xfrm>
      </p:grpSpPr>
      <p:sp>
        <p:nvSpPr>
          <p:cNvPr id="79" name="Google Shape;79;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0" name="Google Shape;80;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6" name="Google Shape;86;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2" name="Google Shape;92;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8" name="Google Shape;98;p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4" name="Google Shape;104;p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6.png"/><Relationship Id="rId4" Type="http://schemas.openxmlformats.org/officeDocument/2006/relationships/image" Target="../media/image1.png"/><Relationship Id="rId5" Type="http://schemas.openxmlformats.org/officeDocument/2006/relationships/image" Target="../media/image7.png"/><Relationship Id="rId6" Type="http://schemas.openxmlformats.org/officeDocument/2006/relationships/image" Target="../media/image9.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2.png"/><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2.png"/><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2.png"/><Relationship Id="rId4" Type="http://schemas.openxmlformats.org/officeDocument/2006/relationships/image" Target="../media/image9.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2.png"/><Relationship Id="rId4" Type="http://schemas.openxmlformats.org/officeDocument/2006/relationships/image" Target="../media/image9.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2.png"/><Relationship Id="rId4" Type="http://schemas.openxmlformats.org/officeDocument/2006/relationships/image" Target="../media/image9.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0" name="Shape 10"/>
        <p:cNvGrpSpPr/>
        <p:nvPr/>
      </p:nvGrpSpPr>
      <p:grpSpPr>
        <a:xfrm>
          <a:off x="0" y="0"/>
          <a:ext cx="0" cy="0"/>
          <a:chOff x="0" y="0"/>
          <a:chExt cx="0" cy="0"/>
        </a:xfrm>
      </p:grpSpPr>
      <p:pic>
        <p:nvPicPr>
          <p:cNvPr id="11" name="Google Shape;11;p23"/>
          <p:cNvPicPr preferRelativeResize="0"/>
          <p:nvPr/>
        </p:nvPicPr>
        <p:blipFill rotWithShape="1">
          <a:blip r:embed="rId2">
            <a:alphaModFix/>
          </a:blip>
          <a:srcRect b="0" l="0" r="0" t="0"/>
          <a:stretch/>
        </p:blipFill>
        <p:spPr>
          <a:xfrm>
            <a:off x="1083" y="0"/>
            <a:ext cx="12189834" cy="6858000"/>
          </a:xfrm>
          <a:prstGeom prst="rect">
            <a:avLst/>
          </a:prstGeom>
          <a:noFill/>
          <a:ln>
            <a:noFill/>
          </a:ln>
        </p:spPr>
      </p:pic>
      <p:sp>
        <p:nvSpPr>
          <p:cNvPr id="12" name="Google Shape;12;p23"/>
          <p:cNvSpPr/>
          <p:nvPr/>
        </p:nvSpPr>
        <p:spPr>
          <a:xfrm>
            <a:off x="-1" y="0"/>
            <a:ext cx="12190918" cy="5536248"/>
          </a:xfrm>
          <a:prstGeom prst="flowChartPunchedTape">
            <a:avLst/>
          </a:prstGeom>
          <a:gradFill>
            <a:gsLst>
              <a:gs pos="0">
                <a:srgbClr val="FFFFFF">
                  <a:alpha val="78823"/>
                </a:srgbClr>
              </a:gs>
              <a:gs pos="100000">
                <a:srgbClr val="FFFFFF">
                  <a:alpha val="29019"/>
                </a:srgbClr>
              </a:gs>
            </a:gsLst>
            <a:lin ang="18900000" scaled="0"/>
          </a:gradFill>
          <a:ln>
            <a:noFill/>
          </a:ln>
        </p:spPr>
        <p:txBody>
          <a:bodyPr anchorCtr="0" anchor="t" bIns="36575" lIns="36575" spcFirstLastPara="1" rIns="36575" wrap="square" tIns="3657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 name="Google Shape;13;p23"/>
          <p:cNvSpPr txBox="1"/>
          <p:nvPr>
            <p:ph idx="1" type="subTitle"/>
          </p:nvPr>
        </p:nvSpPr>
        <p:spPr>
          <a:xfrm>
            <a:off x="838201" y="1926547"/>
            <a:ext cx="10515599" cy="1070557"/>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1000"/>
              </a:spcBef>
              <a:spcAft>
                <a:spcPts val="0"/>
              </a:spcAft>
              <a:buClr>
                <a:srgbClr val="003153"/>
              </a:buClr>
              <a:buSzPts val="2400"/>
              <a:buNone/>
              <a:defRPr b="1" sz="2400">
                <a:solidFill>
                  <a:srgbClr val="003153"/>
                </a:solidFill>
                <a:latin typeface="Arial"/>
                <a:ea typeface="Arial"/>
                <a:cs typeface="Arial"/>
                <a:sym typeface="Aria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2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 name="Google Shape;15;p2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 name="Google Shape;16;p2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17" name="Google Shape;17;p23"/>
          <p:cNvSpPr/>
          <p:nvPr/>
        </p:nvSpPr>
        <p:spPr>
          <a:xfrm>
            <a:off x="10399090" y="537310"/>
            <a:ext cx="954710" cy="674762"/>
          </a:xfrm>
          <a:custGeom>
            <a:rect b="b" l="l" r="r" t="t"/>
            <a:pathLst>
              <a:path extrusionOk="0" h="1388740" w="1964908">
                <a:moveTo>
                  <a:pt x="0" y="0"/>
                </a:moveTo>
                <a:lnTo>
                  <a:pt x="1964907" y="0"/>
                </a:lnTo>
                <a:lnTo>
                  <a:pt x="1964907" y="1388740"/>
                </a:lnTo>
                <a:lnTo>
                  <a:pt x="0" y="138874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8" name="Google Shape;18;p23"/>
          <p:cNvSpPr/>
          <p:nvPr/>
        </p:nvSpPr>
        <p:spPr>
          <a:xfrm>
            <a:off x="7043882" y="508294"/>
            <a:ext cx="1186237" cy="668008"/>
          </a:xfrm>
          <a:custGeom>
            <a:rect b="b" l="l" r="r" t="t"/>
            <a:pathLst>
              <a:path extrusionOk="0" h="1374840" w="2441419">
                <a:moveTo>
                  <a:pt x="0" y="0"/>
                </a:moveTo>
                <a:lnTo>
                  <a:pt x="2441419" y="0"/>
                </a:lnTo>
                <a:lnTo>
                  <a:pt x="2441419" y="1374839"/>
                </a:lnTo>
                <a:lnTo>
                  <a:pt x="0" y="1374839"/>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pic>
        <p:nvPicPr>
          <p:cNvPr id="19" name="Google Shape;19;p23"/>
          <p:cNvPicPr preferRelativeResize="0"/>
          <p:nvPr/>
        </p:nvPicPr>
        <p:blipFill rotWithShape="1">
          <a:blip r:embed="rId5">
            <a:alphaModFix/>
          </a:blip>
          <a:srcRect b="34450" l="0" r="0" t="26329"/>
          <a:stretch/>
        </p:blipFill>
        <p:spPr>
          <a:xfrm>
            <a:off x="807627" y="619012"/>
            <a:ext cx="1138706" cy="446573"/>
          </a:xfrm>
          <a:prstGeom prst="rect">
            <a:avLst/>
          </a:prstGeom>
          <a:noFill/>
          <a:ln>
            <a:noFill/>
          </a:ln>
        </p:spPr>
      </p:pic>
      <p:pic>
        <p:nvPicPr>
          <p:cNvPr id="20" name="Google Shape;20;p23"/>
          <p:cNvPicPr preferRelativeResize="0"/>
          <p:nvPr/>
        </p:nvPicPr>
        <p:blipFill rotWithShape="1">
          <a:blip r:embed="rId6">
            <a:alphaModFix/>
          </a:blip>
          <a:srcRect b="0" l="0" r="0" t="0"/>
          <a:stretch/>
        </p:blipFill>
        <p:spPr>
          <a:xfrm>
            <a:off x="3636779" y="537310"/>
            <a:ext cx="1716657" cy="713721"/>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21" name="Shape 21"/>
        <p:cNvGrpSpPr/>
        <p:nvPr/>
      </p:nvGrpSpPr>
      <p:grpSpPr>
        <a:xfrm>
          <a:off x="0" y="0"/>
          <a:ext cx="0" cy="0"/>
          <a:chOff x="0" y="0"/>
          <a:chExt cx="0" cy="0"/>
        </a:xfrm>
      </p:grpSpPr>
      <p:pic>
        <p:nvPicPr>
          <p:cNvPr id="22" name="Google Shape;22;p24"/>
          <p:cNvPicPr preferRelativeResize="0"/>
          <p:nvPr/>
        </p:nvPicPr>
        <p:blipFill rotWithShape="1">
          <a:blip r:embed="rId2">
            <a:alphaModFix/>
          </a:blip>
          <a:srcRect b="50681" l="0" r="7464" t="0"/>
          <a:stretch/>
        </p:blipFill>
        <p:spPr>
          <a:xfrm>
            <a:off x="0" y="5338657"/>
            <a:ext cx="12192000" cy="1519343"/>
          </a:xfrm>
          <a:prstGeom prst="rect">
            <a:avLst/>
          </a:prstGeom>
          <a:noFill/>
          <a:ln>
            <a:noFill/>
          </a:ln>
        </p:spPr>
      </p:pic>
      <p:sp>
        <p:nvSpPr>
          <p:cNvPr id="23" name="Google Shape;23;p24"/>
          <p:cNvSpPr/>
          <p:nvPr/>
        </p:nvSpPr>
        <p:spPr>
          <a:xfrm>
            <a:off x="0" y="0"/>
            <a:ext cx="12192000" cy="6858000"/>
          </a:xfrm>
          <a:prstGeom prst="rect">
            <a:avLst/>
          </a:prstGeom>
          <a:solidFill>
            <a:schemeClr val="lt1">
              <a:alpha val="4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blue and green logo&#10;&#10;Description automatically generated" id="24" name="Google Shape;24;p24"/>
          <p:cNvPicPr preferRelativeResize="0"/>
          <p:nvPr/>
        </p:nvPicPr>
        <p:blipFill rotWithShape="1">
          <a:blip r:embed="rId3">
            <a:alphaModFix/>
          </a:blip>
          <a:srcRect b="0" l="0" r="0" t="0"/>
          <a:stretch/>
        </p:blipFill>
        <p:spPr>
          <a:xfrm>
            <a:off x="838200" y="384725"/>
            <a:ext cx="1260953" cy="831363"/>
          </a:xfrm>
          <a:prstGeom prst="rect">
            <a:avLst/>
          </a:prstGeom>
          <a:noFill/>
          <a:ln>
            <a:noFill/>
          </a:ln>
        </p:spPr>
      </p:pic>
      <p:cxnSp>
        <p:nvCxnSpPr>
          <p:cNvPr id="25" name="Google Shape;25;p24"/>
          <p:cNvCxnSpPr/>
          <p:nvPr/>
        </p:nvCxnSpPr>
        <p:spPr>
          <a:xfrm>
            <a:off x="838200" y="1043797"/>
            <a:ext cx="10515600" cy="0"/>
          </a:xfrm>
          <a:prstGeom prst="straightConnector1">
            <a:avLst/>
          </a:prstGeom>
          <a:noFill/>
          <a:ln cap="flat" cmpd="sng" w="9525">
            <a:solidFill>
              <a:schemeClr val="accent1"/>
            </a:solidFill>
            <a:prstDash val="solid"/>
            <a:miter lim="800000"/>
            <a:headEnd len="sm" w="sm" type="none"/>
            <a:tailEnd len="sm" w="sm" type="none"/>
          </a:ln>
        </p:spPr>
      </p:cxnSp>
      <p:sp>
        <p:nvSpPr>
          <p:cNvPr id="26" name="Google Shape;26;p24"/>
          <p:cNvSpPr txBox="1"/>
          <p:nvPr/>
        </p:nvSpPr>
        <p:spPr>
          <a:xfrm>
            <a:off x="2099153" y="667369"/>
            <a:ext cx="7583423" cy="3693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800"/>
              <a:buFont typeface="Arial"/>
              <a:buNone/>
            </a:pPr>
            <a:r>
              <a:rPr b="1" i="1" lang="en-US" sz="1800" u="none" cap="none" strike="noStrike">
                <a:solidFill>
                  <a:srgbClr val="466DB0"/>
                </a:solidFill>
                <a:latin typeface="Calibri"/>
                <a:ea typeface="Calibri"/>
                <a:cs typeface="Calibri"/>
                <a:sym typeface="Calibri"/>
              </a:rPr>
              <a:t>Vietnam Scaling Up Energy Efficiency Project (VSUEE)</a:t>
            </a:r>
            <a:endParaRPr/>
          </a:p>
        </p:txBody>
      </p:sp>
      <p:pic>
        <p:nvPicPr>
          <p:cNvPr id="27" name="Google Shape;27;p24"/>
          <p:cNvPicPr preferRelativeResize="0"/>
          <p:nvPr/>
        </p:nvPicPr>
        <p:blipFill rotWithShape="1">
          <a:blip r:embed="rId4">
            <a:alphaModFix/>
          </a:blip>
          <a:srcRect b="0" l="0" r="0" t="0"/>
          <a:stretch/>
        </p:blipFill>
        <p:spPr>
          <a:xfrm>
            <a:off x="9678498" y="384725"/>
            <a:ext cx="1903411" cy="79136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nd Content">
  <p:cSld name="1_Title and Content">
    <p:spTree>
      <p:nvGrpSpPr>
        <p:cNvPr id="28" name="Shape 28"/>
        <p:cNvGrpSpPr/>
        <p:nvPr/>
      </p:nvGrpSpPr>
      <p:grpSpPr>
        <a:xfrm>
          <a:off x="0" y="0"/>
          <a:ext cx="0" cy="0"/>
          <a:chOff x="0" y="0"/>
          <a:chExt cx="0" cy="0"/>
        </a:xfrm>
      </p:grpSpPr>
      <p:pic>
        <p:nvPicPr>
          <p:cNvPr id="29" name="Google Shape;29;p25"/>
          <p:cNvPicPr preferRelativeResize="0"/>
          <p:nvPr/>
        </p:nvPicPr>
        <p:blipFill rotWithShape="1">
          <a:blip r:embed="rId2">
            <a:alphaModFix/>
          </a:blip>
          <a:srcRect b="50681" l="0" r="7464" t="0"/>
          <a:stretch/>
        </p:blipFill>
        <p:spPr>
          <a:xfrm>
            <a:off x="0" y="5338657"/>
            <a:ext cx="12192000" cy="1519343"/>
          </a:xfrm>
          <a:prstGeom prst="rect">
            <a:avLst/>
          </a:prstGeom>
          <a:noFill/>
          <a:ln>
            <a:noFill/>
          </a:ln>
        </p:spPr>
      </p:pic>
      <p:sp>
        <p:nvSpPr>
          <p:cNvPr id="30" name="Google Shape;30;p25"/>
          <p:cNvSpPr/>
          <p:nvPr/>
        </p:nvSpPr>
        <p:spPr>
          <a:xfrm>
            <a:off x="0" y="0"/>
            <a:ext cx="12192000" cy="6858000"/>
          </a:xfrm>
          <a:prstGeom prst="rect">
            <a:avLst/>
          </a:prstGeom>
          <a:solidFill>
            <a:schemeClr val="lt1">
              <a:alpha val="4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blue and green logo&#10;&#10;Description automatically generated" id="31" name="Google Shape;31;p25"/>
          <p:cNvPicPr preferRelativeResize="0"/>
          <p:nvPr/>
        </p:nvPicPr>
        <p:blipFill rotWithShape="1">
          <a:blip r:embed="rId3">
            <a:alphaModFix/>
          </a:blip>
          <a:srcRect b="0" l="0" r="0" t="0"/>
          <a:stretch/>
        </p:blipFill>
        <p:spPr>
          <a:xfrm>
            <a:off x="838200" y="384725"/>
            <a:ext cx="1260953" cy="831363"/>
          </a:xfrm>
          <a:prstGeom prst="rect">
            <a:avLst/>
          </a:prstGeom>
          <a:noFill/>
          <a:ln>
            <a:noFill/>
          </a:ln>
        </p:spPr>
      </p:pic>
      <p:cxnSp>
        <p:nvCxnSpPr>
          <p:cNvPr id="32" name="Google Shape;32;p25"/>
          <p:cNvCxnSpPr/>
          <p:nvPr/>
        </p:nvCxnSpPr>
        <p:spPr>
          <a:xfrm>
            <a:off x="838200" y="1043797"/>
            <a:ext cx="10515600" cy="0"/>
          </a:xfrm>
          <a:prstGeom prst="straightConnector1">
            <a:avLst/>
          </a:prstGeom>
          <a:noFill/>
          <a:ln cap="flat" cmpd="sng" w="9525">
            <a:solidFill>
              <a:schemeClr val="accent1"/>
            </a:solidFill>
            <a:prstDash val="solid"/>
            <a:miter lim="800000"/>
            <a:headEnd len="sm" w="sm" type="none"/>
            <a:tailEnd len="sm" w="sm" type="none"/>
          </a:ln>
        </p:spPr>
      </p:cxnSp>
      <p:sp>
        <p:nvSpPr>
          <p:cNvPr id="33" name="Google Shape;33;p25"/>
          <p:cNvSpPr txBox="1"/>
          <p:nvPr/>
        </p:nvSpPr>
        <p:spPr>
          <a:xfrm>
            <a:off x="2099153" y="667369"/>
            <a:ext cx="7583423"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1" lang="en-US" sz="1800" u="none" cap="none" strike="noStrike">
                <a:solidFill>
                  <a:srgbClr val="466DB0"/>
                </a:solidFill>
                <a:latin typeface="Calibri"/>
                <a:ea typeface="Calibri"/>
                <a:cs typeface="Calibri"/>
                <a:sym typeface="Calibri"/>
              </a:rPr>
              <a:t>Dự án Thúc đẩy Tiết kiệm năng lượng trong các ngành công nghiệp Việt Nam</a:t>
            </a:r>
            <a:endParaRPr b="1" i="1" sz="1800" u="none" cap="none" strike="noStrike">
              <a:solidFill>
                <a:srgbClr val="466DB0"/>
              </a:solidFill>
              <a:latin typeface="Calibri"/>
              <a:ea typeface="Calibri"/>
              <a:cs typeface="Calibri"/>
              <a:sym typeface="Calibri"/>
            </a:endParaRPr>
          </a:p>
        </p:txBody>
      </p:sp>
      <p:pic>
        <p:nvPicPr>
          <p:cNvPr id="34" name="Google Shape;34;p25"/>
          <p:cNvPicPr preferRelativeResize="0"/>
          <p:nvPr/>
        </p:nvPicPr>
        <p:blipFill rotWithShape="1">
          <a:blip r:embed="rId4">
            <a:alphaModFix/>
          </a:blip>
          <a:srcRect b="0" l="0" r="0" t="0"/>
          <a:stretch/>
        </p:blipFill>
        <p:spPr>
          <a:xfrm>
            <a:off x="9678498" y="384725"/>
            <a:ext cx="1903411" cy="791366"/>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p:cSld name="2_Title and Content">
    <p:spTree>
      <p:nvGrpSpPr>
        <p:cNvPr id="35" name="Shape 35"/>
        <p:cNvGrpSpPr/>
        <p:nvPr/>
      </p:nvGrpSpPr>
      <p:grpSpPr>
        <a:xfrm>
          <a:off x="0" y="0"/>
          <a:ext cx="0" cy="0"/>
          <a:chOff x="0" y="0"/>
          <a:chExt cx="0" cy="0"/>
        </a:xfrm>
      </p:grpSpPr>
      <p:pic>
        <p:nvPicPr>
          <p:cNvPr id="36" name="Google Shape;36;p26"/>
          <p:cNvPicPr preferRelativeResize="0"/>
          <p:nvPr/>
        </p:nvPicPr>
        <p:blipFill rotWithShape="1">
          <a:blip r:embed="rId2">
            <a:alphaModFix/>
          </a:blip>
          <a:srcRect b="50681" l="0" r="7464" t="0"/>
          <a:stretch/>
        </p:blipFill>
        <p:spPr>
          <a:xfrm>
            <a:off x="0" y="5338657"/>
            <a:ext cx="12192000" cy="1519343"/>
          </a:xfrm>
          <a:prstGeom prst="rect">
            <a:avLst/>
          </a:prstGeom>
          <a:noFill/>
          <a:ln>
            <a:noFill/>
          </a:ln>
        </p:spPr>
      </p:pic>
      <p:sp>
        <p:nvSpPr>
          <p:cNvPr id="37" name="Google Shape;37;p26"/>
          <p:cNvSpPr/>
          <p:nvPr/>
        </p:nvSpPr>
        <p:spPr>
          <a:xfrm>
            <a:off x="0" y="0"/>
            <a:ext cx="12192000" cy="6858000"/>
          </a:xfrm>
          <a:prstGeom prst="rect">
            <a:avLst/>
          </a:prstGeom>
          <a:solidFill>
            <a:schemeClr val="lt1">
              <a:alpha val="4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blue and green logo&#10;&#10;Description automatically generated" id="38" name="Google Shape;38;p26"/>
          <p:cNvPicPr preferRelativeResize="0"/>
          <p:nvPr/>
        </p:nvPicPr>
        <p:blipFill rotWithShape="1">
          <a:blip r:embed="rId3">
            <a:alphaModFix/>
          </a:blip>
          <a:srcRect b="0" l="0" r="0" t="0"/>
          <a:stretch/>
        </p:blipFill>
        <p:spPr>
          <a:xfrm>
            <a:off x="838200" y="384725"/>
            <a:ext cx="1260953" cy="831363"/>
          </a:xfrm>
          <a:prstGeom prst="rect">
            <a:avLst/>
          </a:prstGeom>
          <a:noFill/>
          <a:ln>
            <a:noFill/>
          </a:ln>
        </p:spPr>
      </p:pic>
      <p:cxnSp>
        <p:nvCxnSpPr>
          <p:cNvPr id="39" name="Google Shape;39;p26"/>
          <p:cNvCxnSpPr/>
          <p:nvPr/>
        </p:nvCxnSpPr>
        <p:spPr>
          <a:xfrm>
            <a:off x="838200" y="1043797"/>
            <a:ext cx="10515600" cy="0"/>
          </a:xfrm>
          <a:prstGeom prst="straightConnector1">
            <a:avLst/>
          </a:prstGeom>
          <a:noFill/>
          <a:ln cap="flat" cmpd="sng" w="9525">
            <a:solidFill>
              <a:schemeClr val="accent1"/>
            </a:solidFill>
            <a:prstDash val="solid"/>
            <a:miter lim="800000"/>
            <a:headEnd len="sm" w="sm" type="none"/>
            <a:tailEnd len="sm" w="sm" type="none"/>
          </a:ln>
        </p:spPr>
      </p:cxnSp>
      <p:sp>
        <p:nvSpPr>
          <p:cNvPr id="40" name="Google Shape;40;p26"/>
          <p:cNvSpPr txBox="1"/>
          <p:nvPr/>
        </p:nvSpPr>
        <p:spPr>
          <a:xfrm>
            <a:off x="2099153" y="667369"/>
            <a:ext cx="7583423"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1" lang="en-US" sz="1800" u="none" cap="none" strike="noStrike">
                <a:solidFill>
                  <a:srgbClr val="466DB0"/>
                </a:solidFill>
                <a:latin typeface="Calibri"/>
                <a:ea typeface="Calibri"/>
                <a:cs typeface="Calibri"/>
                <a:sym typeface="Calibri"/>
              </a:rPr>
              <a:t>Dự án Thúc đẩy Tiết kiệm năng lượng trong các ngành công nghiệp Việt Nam</a:t>
            </a:r>
            <a:endParaRPr b="1" i="1" sz="1800" u="none" cap="none" strike="noStrike">
              <a:solidFill>
                <a:srgbClr val="466DB0"/>
              </a:solidFill>
              <a:latin typeface="Calibri"/>
              <a:ea typeface="Calibri"/>
              <a:cs typeface="Calibri"/>
              <a:sym typeface="Calibri"/>
            </a:endParaRPr>
          </a:p>
        </p:txBody>
      </p:sp>
      <p:pic>
        <p:nvPicPr>
          <p:cNvPr id="41" name="Google Shape;41;p26"/>
          <p:cNvPicPr preferRelativeResize="0"/>
          <p:nvPr/>
        </p:nvPicPr>
        <p:blipFill rotWithShape="1">
          <a:blip r:embed="rId4">
            <a:alphaModFix/>
          </a:blip>
          <a:srcRect b="0" l="0" r="0" t="0"/>
          <a:stretch/>
        </p:blipFill>
        <p:spPr>
          <a:xfrm>
            <a:off x="9678498" y="384725"/>
            <a:ext cx="1903411" cy="79136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and Content">
  <p:cSld name="3_Title and Content">
    <p:spTree>
      <p:nvGrpSpPr>
        <p:cNvPr id="42" name="Shape 42"/>
        <p:cNvGrpSpPr/>
        <p:nvPr/>
      </p:nvGrpSpPr>
      <p:grpSpPr>
        <a:xfrm>
          <a:off x="0" y="0"/>
          <a:ext cx="0" cy="0"/>
          <a:chOff x="0" y="0"/>
          <a:chExt cx="0" cy="0"/>
        </a:xfrm>
      </p:grpSpPr>
      <p:pic>
        <p:nvPicPr>
          <p:cNvPr id="43" name="Google Shape;43;p27"/>
          <p:cNvPicPr preferRelativeResize="0"/>
          <p:nvPr/>
        </p:nvPicPr>
        <p:blipFill rotWithShape="1">
          <a:blip r:embed="rId2">
            <a:alphaModFix/>
          </a:blip>
          <a:srcRect b="50681" l="0" r="7464" t="0"/>
          <a:stretch/>
        </p:blipFill>
        <p:spPr>
          <a:xfrm>
            <a:off x="0" y="5338657"/>
            <a:ext cx="12192000" cy="1519343"/>
          </a:xfrm>
          <a:prstGeom prst="rect">
            <a:avLst/>
          </a:prstGeom>
          <a:noFill/>
          <a:ln>
            <a:noFill/>
          </a:ln>
        </p:spPr>
      </p:pic>
      <p:sp>
        <p:nvSpPr>
          <p:cNvPr id="44" name="Google Shape;44;p27"/>
          <p:cNvSpPr/>
          <p:nvPr/>
        </p:nvSpPr>
        <p:spPr>
          <a:xfrm>
            <a:off x="0" y="0"/>
            <a:ext cx="12192000" cy="6858000"/>
          </a:xfrm>
          <a:prstGeom prst="rect">
            <a:avLst/>
          </a:prstGeom>
          <a:solidFill>
            <a:schemeClr val="lt1">
              <a:alpha val="4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blue and green logo&#10;&#10;Description automatically generated" id="45" name="Google Shape;45;p27"/>
          <p:cNvPicPr preferRelativeResize="0"/>
          <p:nvPr/>
        </p:nvPicPr>
        <p:blipFill rotWithShape="1">
          <a:blip r:embed="rId3">
            <a:alphaModFix/>
          </a:blip>
          <a:srcRect b="0" l="0" r="0" t="0"/>
          <a:stretch/>
        </p:blipFill>
        <p:spPr>
          <a:xfrm>
            <a:off x="838200" y="384725"/>
            <a:ext cx="1260953" cy="831363"/>
          </a:xfrm>
          <a:prstGeom prst="rect">
            <a:avLst/>
          </a:prstGeom>
          <a:noFill/>
          <a:ln>
            <a:noFill/>
          </a:ln>
        </p:spPr>
      </p:pic>
      <p:cxnSp>
        <p:nvCxnSpPr>
          <p:cNvPr id="46" name="Google Shape;46;p27"/>
          <p:cNvCxnSpPr/>
          <p:nvPr/>
        </p:nvCxnSpPr>
        <p:spPr>
          <a:xfrm>
            <a:off x="838200" y="1043797"/>
            <a:ext cx="10515600" cy="0"/>
          </a:xfrm>
          <a:prstGeom prst="straightConnector1">
            <a:avLst/>
          </a:prstGeom>
          <a:noFill/>
          <a:ln cap="flat" cmpd="sng" w="9525">
            <a:solidFill>
              <a:schemeClr val="accent1"/>
            </a:solidFill>
            <a:prstDash val="solid"/>
            <a:miter lim="800000"/>
            <a:headEnd len="sm" w="sm" type="none"/>
            <a:tailEnd len="sm" w="sm" type="none"/>
          </a:ln>
        </p:spPr>
      </p:cxnSp>
      <p:sp>
        <p:nvSpPr>
          <p:cNvPr id="47" name="Google Shape;47;p27"/>
          <p:cNvSpPr txBox="1"/>
          <p:nvPr/>
        </p:nvSpPr>
        <p:spPr>
          <a:xfrm>
            <a:off x="2099153" y="667369"/>
            <a:ext cx="7583423"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1" lang="en-US" sz="1800" u="none" cap="none" strike="noStrike">
                <a:solidFill>
                  <a:srgbClr val="466DB0"/>
                </a:solidFill>
                <a:latin typeface="Calibri"/>
                <a:ea typeface="Calibri"/>
                <a:cs typeface="Calibri"/>
                <a:sym typeface="Calibri"/>
              </a:rPr>
              <a:t>Dự án Thúc đẩy Tiết kiệm năng lượng trong các ngành công nghiệp Việt Nam</a:t>
            </a:r>
            <a:endParaRPr b="1" i="1" sz="1800" u="none" cap="none" strike="noStrike">
              <a:solidFill>
                <a:srgbClr val="466DB0"/>
              </a:solidFill>
              <a:latin typeface="Calibri"/>
              <a:ea typeface="Calibri"/>
              <a:cs typeface="Calibri"/>
              <a:sym typeface="Calibri"/>
            </a:endParaRPr>
          </a:p>
        </p:txBody>
      </p:sp>
      <p:pic>
        <p:nvPicPr>
          <p:cNvPr id="48" name="Google Shape;48;p27"/>
          <p:cNvPicPr preferRelativeResize="0"/>
          <p:nvPr/>
        </p:nvPicPr>
        <p:blipFill rotWithShape="1">
          <a:blip r:embed="rId4">
            <a:alphaModFix/>
          </a:blip>
          <a:srcRect b="0" l="0" r="0" t="0"/>
          <a:stretch/>
        </p:blipFill>
        <p:spPr>
          <a:xfrm>
            <a:off x="9678498" y="384725"/>
            <a:ext cx="1903411" cy="791366"/>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and Content">
  <p:cSld name="4_Title and Content">
    <p:spTree>
      <p:nvGrpSpPr>
        <p:cNvPr id="49" name="Shape 49"/>
        <p:cNvGrpSpPr/>
        <p:nvPr/>
      </p:nvGrpSpPr>
      <p:grpSpPr>
        <a:xfrm>
          <a:off x="0" y="0"/>
          <a:ext cx="0" cy="0"/>
          <a:chOff x="0" y="0"/>
          <a:chExt cx="0" cy="0"/>
        </a:xfrm>
      </p:grpSpPr>
      <p:pic>
        <p:nvPicPr>
          <p:cNvPr id="50" name="Google Shape;50;p28"/>
          <p:cNvPicPr preferRelativeResize="0"/>
          <p:nvPr/>
        </p:nvPicPr>
        <p:blipFill rotWithShape="1">
          <a:blip r:embed="rId2">
            <a:alphaModFix/>
          </a:blip>
          <a:srcRect b="50681" l="0" r="7464" t="0"/>
          <a:stretch/>
        </p:blipFill>
        <p:spPr>
          <a:xfrm>
            <a:off x="0" y="5338657"/>
            <a:ext cx="12192000" cy="1519343"/>
          </a:xfrm>
          <a:prstGeom prst="rect">
            <a:avLst/>
          </a:prstGeom>
          <a:noFill/>
          <a:ln>
            <a:noFill/>
          </a:ln>
        </p:spPr>
      </p:pic>
      <p:sp>
        <p:nvSpPr>
          <p:cNvPr id="51" name="Google Shape;51;p28"/>
          <p:cNvSpPr/>
          <p:nvPr/>
        </p:nvSpPr>
        <p:spPr>
          <a:xfrm>
            <a:off x="0" y="0"/>
            <a:ext cx="12192000" cy="6858000"/>
          </a:xfrm>
          <a:prstGeom prst="rect">
            <a:avLst/>
          </a:prstGeom>
          <a:solidFill>
            <a:schemeClr val="lt1">
              <a:alpha val="4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blue and green logo&#10;&#10;Description automatically generated" id="52" name="Google Shape;52;p28"/>
          <p:cNvPicPr preferRelativeResize="0"/>
          <p:nvPr/>
        </p:nvPicPr>
        <p:blipFill rotWithShape="1">
          <a:blip r:embed="rId3">
            <a:alphaModFix/>
          </a:blip>
          <a:srcRect b="0" l="0" r="0" t="0"/>
          <a:stretch/>
        </p:blipFill>
        <p:spPr>
          <a:xfrm>
            <a:off x="838200" y="384725"/>
            <a:ext cx="1260953" cy="831363"/>
          </a:xfrm>
          <a:prstGeom prst="rect">
            <a:avLst/>
          </a:prstGeom>
          <a:noFill/>
          <a:ln>
            <a:noFill/>
          </a:ln>
        </p:spPr>
      </p:pic>
      <p:cxnSp>
        <p:nvCxnSpPr>
          <p:cNvPr id="53" name="Google Shape;53;p28"/>
          <p:cNvCxnSpPr/>
          <p:nvPr/>
        </p:nvCxnSpPr>
        <p:spPr>
          <a:xfrm>
            <a:off x="838200" y="1043797"/>
            <a:ext cx="10515600" cy="0"/>
          </a:xfrm>
          <a:prstGeom prst="straightConnector1">
            <a:avLst/>
          </a:prstGeom>
          <a:noFill/>
          <a:ln cap="flat" cmpd="sng" w="9525">
            <a:solidFill>
              <a:schemeClr val="accent1"/>
            </a:solidFill>
            <a:prstDash val="solid"/>
            <a:miter lim="800000"/>
            <a:headEnd len="sm" w="sm" type="none"/>
            <a:tailEnd len="sm" w="sm" type="none"/>
          </a:ln>
        </p:spPr>
      </p:cxnSp>
      <p:sp>
        <p:nvSpPr>
          <p:cNvPr id="54" name="Google Shape;54;p28"/>
          <p:cNvSpPr txBox="1"/>
          <p:nvPr/>
        </p:nvSpPr>
        <p:spPr>
          <a:xfrm>
            <a:off x="2099153" y="667369"/>
            <a:ext cx="7583423"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1" lang="en-US" sz="1800" u="none" cap="none" strike="noStrike">
                <a:solidFill>
                  <a:srgbClr val="466DB0"/>
                </a:solidFill>
                <a:latin typeface="Calibri"/>
                <a:ea typeface="Calibri"/>
                <a:cs typeface="Calibri"/>
                <a:sym typeface="Calibri"/>
              </a:rPr>
              <a:t>Dự án Thúc đẩy Tiết kiệm năng lượng trong các ngành công nghiệp Việt Nam</a:t>
            </a:r>
            <a:endParaRPr b="1" i="1" sz="1800" u="none" cap="none" strike="noStrike">
              <a:solidFill>
                <a:srgbClr val="466DB0"/>
              </a:solidFill>
              <a:latin typeface="Calibri"/>
              <a:ea typeface="Calibri"/>
              <a:cs typeface="Calibri"/>
              <a:sym typeface="Calibri"/>
            </a:endParaRPr>
          </a:p>
        </p:txBody>
      </p:sp>
      <p:pic>
        <p:nvPicPr>
          <p:cNvPr id="55" name="Google Shape;55;p28"/>
          <p:cNvPicPr preferRelativeResize="0"/>
          <p:nvPr/>
        </p:nvPicPr>
        <p:blipFill rotWithShape="1">
          <a:blip r:embed="rId4">
            <a:alphaModFix/>
          </a:blip>
          <a:srcRect b="0" l="0" r="0" t="0"/>
          <a:stretch/>
        </p:blipFill>
        <p:spPr>
          <a:xfrm>
            <a:off x="9678498" y="384725"/>
            <a:ext cx="1903411" cy="79136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2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7" name="Google Shape;7;p2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2"/>
          <p:cNvSpPr txBox="1"/>
          <p:nvPr>
            <p:ph idx="1" type="subTitle"/>
          </p:nvPr>
        </p:nvSpPr>
        <p:spPr>
          <a:xfrm>
            <a:off x="955497" y="1928870"/>
            <a:ext cx="10587982" cy="1070700"/>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SzPts val="2400"/>
              <a:buNone/>
            </a:pPr>
            <a:r>
              <a:rPr lang="en-US" sz="3000"/>
              <a:t>VIETNAM SCALING UP ENERGY EFFICIENCY PROJECT </a:t>
            </a:r>
            <a:endParaRPr/>
          </a:p>
          <a:p>
            <a:pPr indent="0" lvl="0" marL="0" rtl="0" algn="ctr">
              <a:lnSpc>
                <a:spcPct val="100000"/>
              </a:lnSpc>
              <a:spcBef>
                <a:spcPts val="0"/>
              </a:spcBef>
              <a:spcAft>
                <a:spcPts val="0"/>
              </a:spcAft>
              <a:buSzPts val="2400"/>
              <a:buNone/>
            </a:pPr>
            <a:r>
              <a:rPr lang="en-US" sz="3000"/>
              <a:t>(VSUEE)</a:t>
            </a:r>
            <a:endParaRPr sz="3000">
              <a:highlight>
                <a:srgbClr val="466DB0"/>
              </a:highlight>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33"/>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ROLE OF PFIs</a:t>
            </a:r>
            <a:endParaRPr b="1" i="0" sz="3000" u="none" cap="none" strike="noStrike">
              <a:solidFill>
                <a:schemeClr val="lt1"/>
              </a:solidFill>
              <a:latin typeface="Arial"/>
              <a:ea typeface="Arial"/>
              <a:cs typeface="Arial"/>
              <a:sym typeface="Arial"/>
            </a:endParaRPr>
          </a:p>
        </p:txBody>
      </p:sp>
      <p:sp>
        <p:nvSpPr>
          <p:cNvPr id="113" name="Google Shape;113;p33"/>
          <p:cNvSpPr txBox="1"/>
          <p:nvPr/>
        </p:nvSpPr>
        <p:spPr>
          <a:xfrm>
            <a:off x="838200" y="1968100"/>
            <a:ext cx="5163300" cy="2747400"/>
          </a:xfrm>
          <a:prstGeom prst="rect">
            <a:avLst/>
          </a:prstGeom>
          <a:noFill/>
          <a:ln>
            <a:noFill/>
          </a:ln>
        </p:spPr>
        <p:txBody>
          <a:bodyPr anchorCtr="0" anchor="t" bIns="45700" lIns="91425" spcFirstLastPara="1" rIns="91425" wrap="square" tIns="45700">
            <a:spAutoFit/>
          </a:bodyPr>
          <a:lstStyle/>
          <a:p>
            <a:pPr indent="-298450" lvl="0" marL="342900" marR="0" rtl="0" algn="just">
              <a:lnSpc>
                <a:spcPct val="150000"/>
              </a:lnSpc>
              <a:spcBef>
                <a:spcPts val="0"/>
              </a:spcBef>
              <a:spcAft>
                <a:spcPts val="0"/>
              </a:spcAft>
              <a:buClr>
                <a:srgbClr val="000000"/>
              </a:buClr>
              <a:buSzPts val="1500"/>
              <a:buFont typeface="Arial"/>
              <a:buChar char="•"/>
            </a:pPr>
            <a:r>
              <a:rPr b="0" i="0" lang="en-US" sz="1500" u="none" cap="none" strike="noStrike">
                <a:solidFill>
                  <a:srgbClr val="000000"/>
                </a:solidFill>
                <a:latin typeface="Arial"/>
                <a:ea typeface="Arial"/>
                <a:cs typeface="Arial"/>
                <a:sym typeface="Arial"/>
              </a:rPr>
              <a:t>PFIs are recognized financial institutions eligible to participate in the RSF.</a:t>
            </a:r>
            <a:endParaRPr sz="1500"/>
          </a:p>
          <a:p>
            <a:pPr indent="-298450" lvl="0" marL="342900" marR="0" rtl="0" algn="just">
              <a:lnSpc>
                <a:spcPct val="150000"/>
              </a:lnSpc>
              <a:spcBef>
                <a:spcPts val="0"/>
              </a:spcBef>
              <a:spcAft>
                <a:spcPts val="0"/>
              </a:spcAft>
              <a:buClr>
                <a:srgbClr val="000000"/>
              </a:buClr>
              <a:buSzPts val="1500"/>
              <a:buFont typeface="Arial"/>
              <a:buChar char="•"/>
            </a:pPr>
            <a:r>
              <a:rPr b="0" i="0" lang="en-US" sz="1500" u="none" cap="none" strike="noStrike">
                <a:solidFill>
                  <a:srgbClr val="000000"/>
                </a:solidFill>
                <a:latin typeface="Arial"/>
                <a:ea typeface="Arial"/>
                <a:cs typeface="Arial"/>
                <a:sym typeface="Arial"/>
              </a:rPr>
              <a:t>They are responsible for appraising, lending, monitoring, and recovering EE loans.</a:t>
            </a:r>
            <a:endParaRPr sz="1500"/>
          </a:p>
          <a:p>
            <a:pPr indent="-298450" lvl="0" marL="342900" marR="0" rtl="0" algn="just">
              <a:lnSpc>
                <a:spcPct val="150000"/>
              </a:lnSpc>
              <a:spcBef>
                <a:spcPts val="0"/>
              </a:spcBef>
              <a:spcAft>
                <a:spcPts val="0"/>
              </a:spcAft>
              <a:buClr>
                <a:srgbClr val="000000"/>
              </a:buClr>
              <a:buSzPts val="1500"/>
              <a:buFont typeface="Arial"/>
              <a:buChar char="•"/>
            </a:pPr>
            <a:r>
              <a:rPr b="0" i="0" lang="en-US" sz="1500" u="none" cap="none" strike="noStrike">
                <a:solidFill>
                  <a:srgbClr val="000000"/>
                </a:solidFill>
                <a:latin typeface="Arial"/>
                <a:ea typeface="Arial"/>
                <a:cs typeface="Arial"/>
                <a:sym typeface="Arial"/>
              </a:rPr>
              <a:t>PFIs submit guarantee application dossiers to the PIE when all technical and financial conditions are met.</a:t>
            </a:r>
            <a:endParaRPr sz="1500"/>
          </a:p>
          <a:p>
            <a:pPr indent="-298450" lvl="0" marL="342900" marR="0" rtl="0" algn="just">
              <a:lnSpc>
                <a:spcPct val="150000"/>
              </a:lnSpc>
              <a:spcBef>
                <a:spcPts val="0"/>
              </a:spcBef>
              <a:spcAft>
                <a:spcPts val="0"/>
              </a:spcAft>
              <a:buClr>
                <a:srgbClr val="000000"/>
              </a:buClr>
              <a:buSzPts val="1500"/>
              <a:buFont typeface="Arial"/>
              <a:buChar char="•"/>
            </a:pPr>
            <a:r>
              <a:rPr b="0" i="0" lang="en-US" sz="1500" u="none" cap="none" strike="noStrike">
                <a:solidFill>
                  <a:srgbClr val="000000"/>
                </a:solidFill>
                <a:latin typeface="Arial"/>
                <a:ea typeface="Arial"/>
                <a:cs typeface="Arial"/>
                <a:sym typeface="Arial"/>
              </a:rPr>
              <a:t>They are also required to periodically report on the loan status and project progress to the PIE.</a:t>
            </a:r>
            <a:endParaRPr sz="1500"/>
          </a:p>
        </p:txBody>
      </p:sp>
      <p:pic>
        <p:nvPicPr>
          <p:cNvPr id="114" name="Google Shape;114;p33"/>
          <p:cNvPicPr preferRelativeResize="0"/>
          <p:nvPr/>
        </p:nvPicPr>
        <p:blipFill rotWithShape="1">
          <a:blip r:embed="rId3">
            <a:alphaModFix/>
          </a:blip>
          <a:srcRect b="0" l="0" r="0" t="0"/>
          <a:stretch/>
        </p:blipFill>
        <p:spPr>
          <a:xfrm>
            <a:off x="6040214" y="1968100"/>
            <a:ext cx="6065086" cy="45033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sp>
        <p:nvSpPr>
          <p:cNvPr id="119" name="Google Shape;119;p34"/>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ROLES OF IE AND ESCO</a:t>
            </a:r>
            <a:endParaRPr b="1" i="0" sz="3000" u="none" cap="none" strike="noStrike">
              <a:solidFill>
                <a:schemeClr val="lt1"/>
              </a:solidFill>
              <a:latin typeface="Arial"/>
              <a:ea typeface="Arial"/>
              <a:cs typeface="Arial"/>
              <a:sym typeface="Arial"/>
            </a:endParaRPr>
          </a:p>
        </p:txBody>
      </p:sp>
      <p:sp>
        <p:nvSpPr>
          <p:cNvPr id="120" name="Google Shape;120;p34"/>
          <p:cNvSpPr/>
          <p:nvPr/>
        </p:nvSpPr>
        <p:spPr>
          <a:xfrm>
            <a:off x="735641" y="2178143"/>
            <a:ext cx="10515598" cy="3076548"/>
          </a:xfrm>
          <a:prstGeom prst="rect">
            <a:avLst/>
          </a:prstGeom>
          <a:noFill/>
          <a:ln>
            <a:noFill/>
          </a:ln>
        </p:spPr>
        <p:txBody>
          <a:bodyPr anchorCtr="0" anchor="ctr" bIns="45700" lIns="91425" spcFirstLastPara="1" rIns="91425" wrap="square" tIns="45700">
            <a:spAutoFit/>
          </a:bodyPr>
          <a:lstStyle/>
          <a:p>
            <a:pPr indent="-285750" lvl="0" marL="285750" marR="0" rtl="0" algn="just">
              <a:lnSpc>
                <a:spcPct val="150000"/>
              </a:lnSpc>
              <a:spcBef>
                <a:spcPts val="0"/>
              </a:spcBef>
              <a:spcAft>
                <a:spcPts val="0"/>
              </a:spcAft>
              <a:buClr>
                <a:schemeClr val="dk1"/>
              </a:buClr>
              <a:buSzPts val="2200"/>
              <a:buFont typeface="Noto Sans Symbols"/>
              <a:buChar char="▪"/>
            </a:pPr>
            <a:r>
              <a:rPr b="1" i="0" lang="en-US" sz="2200" u="none" cap="none" strike="noStrike">
                <a:solidFill>
                  <a:schemeClr val="dk1"/>
                </a:solidFill>
                <a:latin typeface="Arial"/>
                <a:ea typeface="Arial"/>
                <a:cs typeface="Arial"/>
                <a:sym typeface="Arial"/>
              </a:rPr>
              <a:t>IE (Industrial Enterprise): </a:t>
            </a:r>
            <a:r>
              <a:rPr b="0" i="0" lang="en-US" sz="2200" u="none" cap="none" strike="noStrike">
                <a:solidFill>
                  <a:schemeClr val="dk1"/>
                </a:solidFill>
                <a:latin typeface="Arial"/>
                <a:ea typeface="Arial"/>
                <a:cs typeface="Arial"/>
                <a:sym typeface="Arial"/>
              </a:rPr>
              <a:t>An industrial enterprise that invests in EE projects to reduce energy costs.</a:t>
            </a:r>
            <a:endParaRPr/>
          </a:p>
          <a:p>
            <a:pPr indent="-285750" lvl="0" marL="285750" marR="0" rtl="0" algn="just">
              <a:lnSpc>
                <a:spcPct val="150000"/>
              </a:lnSpc>
              <a:spcBef>
                <a:spcPts val="0"/>
              </a:spcBef>
              <a:spcAft>
                <a:spcPts val="0"/>
              </a:spcAft>
              <a:buClr>
                <a:schemeClr val="dk1"/>
              </a:buClr>
              <a:buSzPts val="2200"/>
              <a:buFont typeface="Noto Sans Symbols"/>
              <a:buChar char="▪"/>
            </a:pPr>
            <a:r>
              <a:rPr b="1" i="0" lang="en-US" sz="2200" u="none" cap="none" strike="noStrike">
                <a:solidFill>
                  <a:schemeClr val="dk1"/>
                </a:solidFill>
                <a:latin typeface="Arial"/>
                <a:ea typeface="Arial"/>
                <a:cs typeface="Arial"/>
                <a:sym typeface="Arial"/>
              </a:rPr>
              <a:t>ESCO (Energy Service Company</a:t>
            </a:r>
            <a:r>
              <a:rPr b="0" i="0" lang="en-US" sz="2200" u="none" cap="none" strike="noStrike">
                <a:solidFill>
                  <a:schemeClr val="dk1"/>
                </a:solidFill>
                <a:latin typeface="Arial"/>
                <a:ea typeface="Arial"/>
                <a:cs typeface="Arial"/>
                <a:sym typeface="Arial"/>
              </a:rPr>
              <a:t>): An entity that provides comprehensive energy services to IEs.</a:t>
            </a:r>
            <a:endParaRPr/>
          </a:p>
          <a:p>
            <a:pPr indent="0" lvl="0" marL="0" marR="0" rtl="0" algn="just">
              <a:lnSpc>
                <a:spcPct val="150000"/>
              </a:lnSpc>
              <a:spcBef>
                <a:spcPts val="0"/>
              </a:spcBef>
              <a:spcAft>
                <a:spcPts val="0"/>
              </a:spcAft>
              <a:buNone/>
            </a:pPr>
            <a:r>
              <a:rPr b="0" i="0" lang="en-US" sz="2200" u="none" cap="none" strike="noStrike">
                <a:solidFill>
                  <a:schemeClr val="dk1"/>
                </a:solidFill>
                <a:latin typeface="Arial"/>
                <a:ea typeface="Arial"/>
                <a:cs typeface="Arial"/>
                <a:sym typeface="Arial"/>
              </a:rPr>
              <a:t>These two groups are the direct borrowers from PFIs and the beneficiaries of the RSF.</a:t>
            </a:r>
            <a:endParaRPr b="0" i="0" sz="2200" u="none" cap="none" strike="noStrike">
              <a:solidFill>
                <a:schemeClr val="dk1"/>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35"/>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THE OPERATING MECHANISM OF RSF</a:t>
            </a:r>
            <a:endParaRPr/>
          </a:p>
        </p:txBody>
      </p:sp>
      <p:sp>
        <p:nvSpPr>
          <p:cNvPr id="126" name="Google Shape;126;p35"/>
          <p:cNvSpPr/>
          <p:nvPr/>
        </p:nvSpPr>
        <p:spPr>
          <a:xfrm>
            <a:off x="1223964" y="2280174"/>
            <a:ext cx="9391650" cy="2805320"/>
          </a:xfrm>
          <a:prstGeom prst="rect">
            <a:avLst/>
          </a:prstGeom>
          <a:noFill/>
          <a:ln>
            <a:noFill/>
          </a:ln>
        </p:spPr>
        <p:txBody>
          <a:bodyPr anchorCtr="0" anchor="ctr" bIns="45700" lIns="91425" spcFirstLastPara="1" rIns="91425" wrap="square" tIns="45700">
            <a:spAutoFit/>
          </a:bodyPr>
          <a:lstStyle/>
          <a:p>
            <a:pPr indent="-285750" lvl="0" marL="285750" marR="0" rtl="0" algn="l">
              <a:lnSpc>
                <a:spcPct val="150000"/>
              </a:lnSpc>
              <a:spcBef>
                <a:spcPts val="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IE/ESCO proposes the project and applies for a loan from the PFI.</a:t>
            </a:r>
            <a:endParaRPr/>
          </a:p>
          <a:p>
            <a:pPr indent="-285750" lvl="0" marL="285750" marR="0" rtl="0" algn="l">
              <a:lnSpc>
                <a:spcPct val="150000"/>
              </a:lnSpc>
              <a:spcBef>
                <a:spcPts val="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The PFI appraises the project and submits the guarantee application dossier to the PIE.</a:t>
            </a:r>
            <a:endParaRPr/>
          </a:p>
          <a:p>
            <a:pPr indent="-285750" lvl="0" marL="285750" marR="0" rtl="0" algn="l">
              <a:lnSpc>
                <a:spcPct val="150000"/>
              </a:lnSpc>
              <a:spcBef>
                <a:spcPts val="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The PIE reviews and issues the RSF guarantee.</a:t>
            </a:r>
            <a:endParaRPr/>
          </a:p>
          <a:p>
            <a:pPr indent="-285750" lvl="0" marL="285750" marR="0" rtl="0" algn="l">
              <a:lnSpc>
                <a:spcPct val="150000"/>
              </a:lnSpc>
              <a:spcBef>
                <a:spcPts val="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When the project defaults, the PIE compensates the PFI for the guaranteed portion as stipulated.</a:t>
            </a:r>
            <a:endParaRPr b="0" i="0" sz="2000" u="none" cap="none" strike="noStrike">
              <a:solidFill>
                <a:schemeClr val="dk1"/>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sp>
        <p:nvSpPr>
          <p:cNvPr id="131" name="Google Shape;131;p36"/>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PFI SELECTION CRITERIA</a:t>
            </a:r>
            <a:endParaRPr/>
          </a:p>
        </p:txBody>
      </p:sp>
      <p:sp>
        <p:nvSpPr>
          <p:cNvPr id="132" name="Google Shape;132;p36"/>
          <p:cNvSpPr txBox="1"/>
          <p:nvPr/>
        </p:nvSpPr>
        <p:spPr>
          <a:xfrm>
            <a:off x="1571626" y="2250679"/>
            <a:ext cx="9544050" cy="2834815"/>
          </a:xfrm>
          <a:prstGeom prst="rect">
            <a:avLst/>
          </a:prstGeom>
          <a:noFill/>
          <a:ln>
            <a:noFill/>
          </a:ln>
        </p:spPr>
        <p:txBody>
          <a:bodyPr anchorCtr="0" anchor="t" bIns="45700" lIns="91425" spcFirstLastPara="1" rIns="91425" wrap="square" tIns="45700">
            <a:spAutoFit/>
          </a:bodyPr>
          <a:lstStyle/>
          <a:p>
            <a:pPr indent="0" lvl="0" marL="0" marR="0" rtl="0" algn="l">
              <a:lnSpc>
                <a:spcPct val="130000"/>
              </a:lnSpc>
              <a:spcBef>
                <a:spcPts val="0"/>
              </a:spcBef>
              <a:spcAft>
                <a:spcPts val="0"/>
              </a:spcAft>
              <a:buClr>
                <a:srgbClr val="000000"/>
              </a:buClr>
              <a:buSzPts val="2800"/>
              <a:buFont typeface="Arial"/>
              <a:buNone/>
            </a:pPr>
            <a:r>
              <a:rPr b="1" i="0" lang="en-US" sz="2800" u="none" cap="none" strike="noStrike">
                <a:solidFill>
                  <a:srgbClr val="0F1115"/>
                </a:solidFill>
                <a:latin typeface="Arial"/>
                <a:ea typeface="Arial"/>
                <a:cs typeface="Arial"/>
                <a:sym typeface="Arial"/>
              </a:rPr>
              <a:t>PFIs must meet the following criteria:</a:t>
            </a:r>
            <a:endParaRPr b="0" i="0" sz="2800" u="none" cap="none" strike="noStrike">
              <a:solidFill>
                <a:srgbClr val="0F1115"/>
              </a:solidFill>
              <a:latin typeface="Arial"/>
              <a:ea typeface="Arial"/>
              <a:cs typeface="Arial"/>
              <a:sym typeface="Arial"/>
            </a:endParaRPr>
          </a:p>
          <a:p>
            <a:pPr indent="-457200" lvl="0" marL="457200" marR="0" rtl="0" algn="l">
              <a:lnSpc>
                <a:spcPct val="130000"/>
              </a:lnSpc>
              <a:spcBef>
                <a:spcPts val="0"/>
              </a:spcBef>
              <a:spcAft>
                <a:spcPts val="0"/>
              </a:spcAft>
              <a:buClr>
                <a:srgbClr val="000000"/>
              </a:buClr>
              <a:buSzPts val="2800"/>
              <a:buFont typeface="Arial"/>
              <a:buChar char="•"/>
            </a:pPr>
            <a:r>
              <a:rPr b="0" i="0" lang="en-US" sz="2800" u="none" cap="none" strike="noStrike">
                <a:solidFill>
                  <a:srgbClr val="0F1115"/>
                </a:solidFill>
                <a:latin typeface="Arial"/>
                <a:ea typeface="Arial"/>
                <a:cs typeface="Arial"/>
                <a:sym typeface="Arial"/>
              </a:rPr>
              <a:t>A non-performing loan (NPL) ratio below 7%;</a:t>
            </a:r>
            <a:endParaRPr/>
          </a:p>
          <a:p>
            <a:pPr indent="-457200" lvl="0" marL="457200" marR="0" rtl="0" algn="l">
              <a:lnSpc>
                <a:spcPct val="130000"/>
              </a:lnSpc>
              <a:spcBef>
                <a:spcPts val="0"/>
              </a:spcBef>
              <a:spcAft>
                <a:spcPts val="0"/>
              </a:spcAft>
              <a:buClr>
                <a:srgbClr val="000000"/>
              </a:buClr>
              <a:buSzPts val="2800"/>
              <a:buFont typeface="Arial"/>
              <a:buChar char="•"/>
            </a:pPr>
            <a:r>
              <a:rPr b="0" i="0" lang="en-US" sz="2800" u="none" cap="none" strike="noStrike">
                <a:solidFill>
                  <a:srgbClr val="0F1115"/>
                </a:solidFill>
                <a:latin typeface="Arial"/>
                <a:ea typeface="Arial"/>
                <a:cs typeface="Arial"/>
                <a:sym typeface="Arial"/>
              </a:rPr>
              <a:t>A Capital Adequacy Ratio (CAR) of ≥ 8%;</a:t>
            </a:r>
            <a:endParaRPr/>
          </a:p>
          <a:p>
            <a:pPr indent="-457200" lvl="0" marL="457200" marR="0" rtl="0" algn="l">
              <a:lnSpc>
                <a:spcPct val="130000"/>
              </a:lnSpc>
              <a:spcBef>
                <a:spcPts val="0"/>
              </a:spcBef>
              <a:spcAft>
                <a:spcPts val="0"/>
              </a:spcAft>
              <a:buClr>
                <a:srgbClr val="000000"/>
              </a:buClr>
              <a:buSzPts val="2800"/>
              <a:buFont typeface="Arial"/>
              <a:buChar char="•"/>
            </a:pPr>
            <a:r>
              <a:rPr b="0" i="0" lang="en-US" sz="2800" u="none" cap="none" strike="noStrike">
                <a:solidFill>
                  <a:srgbClr val="0F1115"/>
                </a:solidFill>
                <a:latin typeface="Arial"/>
                <a:ea typeface="Arial"/>
                <a:cs typeface="Arial"/>
                <a:sym typeface="Arial"/>
              </a:rPr>
              <a:t>An approved energy efficiency (EE) financing strategy;</a:t>
            </a:r>
            <a:endParaRPr/>
          </a:p>
          <a:p>
            <a:pPr indent="-457200" lvl="0" marL="457200" marR="0" rtl="0" algn="l">
              <a:lnSpc>
                <a:spcPct val="130000"/>
              </a:lnSpc>
              <a:spcBef>
                <a:spcPts val="0"/>
              </a:spcBef>
              <a:spcAft>
                <a:spcPts val="0"/>
              </a:spcAft>
              <a:buClr>
                <a:srgbClr val="000000"/>
              </a:buClr>
              <a:buSzPts val="2800"/>
              <a:buFont typeface="Arial"/>
              <a:buChar char="•"/>
            </a:pPr>
            <a:r>
              <a:rPr b="0" i="0" lang="en-US" sz="2800" u="none" cap="none" strike="noStrike">
                <a:solidFill>
                  <a:srgbClr val="0F1115"/>
                </a:solidFill>
                <a:latin typeface="Arial"/>
                <a:ea typeface="Arial"/>
                <a:cs typeface="Arial"/>
                <a:sym typeface="Arial"/>
              </a:rPr>
              <a:t>Audited financial statements for the last 3 years.</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37"/>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PFI RECOGNITION PROCESS</a:t>
            </a:r>
            <a:endParaRPr/>
          </a:p>
        </p:txBody>
      </p:sp>
      <p:sp>
        <p:nvSpPr>
          <p:cNvPr id="138" name="Google Shape;138;p37"/>
          <p:cNvSpPr txBox="1"/>
          <p:nvPr/>
        </p:nvSpPr>
        <p:spPr>
          <a:xfrm>
            <a:off x="2282665" y="2615625"/>
            <a:ext cx="7626667" cy="496996"/>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0" i="0" lang="en-US" sz="2000" u="none" cap="none" strike="noStrike">
                <a:solidFill>
                  <a:srgbClr val="000000"/>
                </a:solidFill>
                <a:latin typeface="Arial"/>
                <a:ea typeface="Arial"/>
                <a:cs typeface="Arial"/>
                <a:sym typeface="Arial"/>
              </a:rPr>
              <a:t>.</a:t>
            </a:r>
            <a:endParaRPr/>
          </a:p>
        </p:txBody>
      </p:sp>
      <p:sp>
        <p:nvSpPr>
          <p:cNvPr id="139" name="Google Shape;139;p37"/>
          <p:cNvSpPr/>
          <p:nvPr/>
        </p:nvSpPr>
        <p:spPr>
          <a:xfrm>
            <a:off x="1885950" y="2615625"/>
            <a:ext cx="8845691" cy="2329420"/>
          </a:xfrm>
          <a:prstGeom prst="rect">
            <a:avLst/>
          </a:prstGeom>
          <a:noFill/>
          <a:ln>
            <a:noFill/>
          </a:ln>
        </p:spPr>
        <p:txBody>
          <a:bodyPr anchorCtr="0" anchor="ctr" bIns="45700" lIns="91425" spcFirstLastPara="1" rIns="91425" wrap="square" tIns="45700">
            <a:spAutoFit/>
          </a:bodyPr>
          <a:lstStyle/>
          <a:p>
            <a:pPr indent="-285750" lvl="0" marL="285750" marR="0" rtl="0" algn="l">
              <a:lnSpc>
                <a:spcPct val="150000"/>
              </a:lnSpc>
              <a:spcBef>
                <a:spcPts val="0"/>
              </a:spcBef>
              <a:spcAft>
                <a:spcPts val="0"/>
              </a:spcAft>
              <a:buClr>
                <a:schemeClr val="dk1"/>
              </a:buClr>
              <a:buSzPts val="2500"/>
              <a:buFont typeface="Noto Sans Symbols"/>
              <a:buChar char="▪"/>
            </a:pPr>
            <a:r>
              <a:rPr b="0" i="0" lang="en-US" sz="2500" u="none" cap="none" strike="noStrike">
                <a:solidFill>
                  <a:schemeClr val="dk1"/>
                </a:solidFill>
                <a:latin typeface="Arial"/>
                <a:ea typeface="Arial"/>
                <a:cs typeface="Arial"/>
                <a:sym typeface="Arial"/>
              </a:rPr>
              <a:t>MOIT issues a Request for Expressions of Interest (EOI).</a:t>
            </a:r>
            <a:endParaRPr/>
          </a:p>
          <a:p>
            <a:pPr indent="-285750" lvl="0" marL="285750" marR="0" rtl="0" algn="l">
              <a:lnSpc>
                <a:spcPct val="150000"/>
              </a:lnSpc>
              <a:spcBef>
                <a:spcPts val="0"/>
              </a:spcBef>
              <a:spcAft>
                <a:spcPts val="0"/>
              </a:spcAft>
              <a:buClr>
                <a:schemeClr val="dk1"/>
              </a:buClr>
              <a:buSzPts val="2500"/>
              <a:buFont typeface="Noto Sans Symbols"/>
              <a:buChar char="▪"/>
            </a:pPr>
            <a:r>
              <a:rPr b="0" i="0" lang="en-US" sz="2500" u="none" cap="none" strike="noStrike">
                <a:solidFill>
                  <a:schemeClr val="dk1"/>
                </a:solidFill>
                <a:latin typeface="Arial"/>
                <a:ea typeface="Arial"/>
                <a:cs typeface="Arial"/>
                <a:sym typeface="Arial"/>
              </a:rPr>
              <a:t>PFIs submit their application dossiers and financial reports.</a:t>
            </a:r>
            <a:endParaRPr/>
          </a:p>
          <a:p>
            <a:pPr indent="-285750" lvl="0" marL="285750" marR="0" rtl="0" algn="l">
              <a:lnSpc>
                <a:spcPct val="150000"/>
              </a:lnSpc>
              <a:spcBef>
                <a:spcPts val="0"/>
              </a:spcBef>
              <a:spcAft>
                <a:spcPts val="0"/>
              </a:spcAft>
              <a:buClr>
                <a:schemeClr val="dk1"/>
              </a:buClr>
              <a:buSzPts val="2500"/>
              <a:buFont typeface="Noto Sans Symbols"/>
              <a:buChar char="▪"/>
            </a:pPr>
            <a:r>
              <a:rPr b="0" i="0" lang="en-US" sz="2500" u="none" cap="none" strike="noStrike">
                <a:solidFill>
                  <a:schemeClr val="dk1"/>
                </a:solidFill>
                <a:latin typeface="Arial"/>
                <a:ea typeface="Arial"/>
                <a:cs typeface="Arial"/>
                <a:sym typeface="Arial"/>
              </a:rPr>
              <a:t>PIE evaluates and proposes a list of eligible PFIs.</a:t>
            </a:r>
            <a:endParaRPr/>
          </a:p>
          <a:p>
            <a:pPr indent="-285750" lvl="0" marL="285750" marR="0" rtl="0" algn="l">
              <a:lnSpc>
                <a:spcPct val="150000"/>
              </a:lnSpc>
              <a:spcBef>
                <a:spcPts val="0"/>
              </a:spcBef>
              <a:spcAft>
                <a:spcPts val="0"/>
              </a:spcAft>
              <a:buClr>
                <a:schemeClr val="dk1"/>
              </a:buClr>
              <a:buSzPts val="2500"/>
              <a:buFont typeface="Noto Sans Symbols"/>
              <a:buChar char="▪"/>
            </a:pPr>
            <a:r>
              <a:rPr b="0" i="0" lang="en-US" sz="2500" u="none" cap="none" strike="noStrike">
                <a:solidFill>
                  <a:schemeClr val="dk1"/>
                </a:solidFill>
                <a:latin typeface="Arial"/>
                <a:ea typeface="Arial"/>
                <a:cs typeface="Arial"/>
                <a:sym typeface="Arial"/>
              </a:rPr>
              <a:t>MOIT approves and issues the Recognition Letters.</a:t>
            </a:r>
            <a:endParaRPr b="0" i="0" sz="2500" u="none" cap="none" strike="noStrike">
              <a:solidFill>
                <a:schemeClr val="dk1"/>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 name="Shape 143"/>
        <p:cNvGrpSpPr/>
        <p:nvPr/>
      </p:nvGrpSpPr>
      <p:grpSpPr>
        <a:xfrm>
          <a:off x="0" y="0"/>
          <a:ext cx="0" cy="0"/>
          <a:chOff x="0" y="0"/>
          <a:chExt cx="0" cy="0"/>
        </a:xfrm>
      </p:grpSpPr>
      <p:sp>
        <p:nvSpPr>
          <p:cNvPr id="144" name="Google Shape;144;p38"/>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MONITORING PFI CAPACITY</a:t>
            </a:r>
            <a:endParaRPr/>
          </a:p>
        </p:txBody>
      </p:sp>
      <p:sp>
        <p:nvSpPr>
          <p:cNvPr id="145" name="Google Shape;145;p38"/>
          <p:cNvSpPr txBox="1"/>
          <p:nvPr/>
        </p:nvSpPr>
        <p:spPr>
          <a:xfrm>
            <a:off x="838200" y="2476738"/>
            <a:ext cx="10515598" cy="1553054"/>
          </a:xfrm>
          <a:prstGeom prst="rect">
            <a:avLst/>
          </a:prstGeom>
          <a:noFill/>
          <a:ln>
            <a:noFill/>
          </a:ln>
        </p:spPr>
        <p:txBody>
          <a:bodyPr anchorCtr="0" anchor="t" bIns="45700" lIns="91425" spcFirstLastPara="1" rIns="91425" wrap="square" tIns="45700">
            <a:spAutoFit/>
          </a:bodyPr>
          <a:lstStyle/>
          <a:p>
            <a:pPr indent="-342900" lvl="0" marL="342900" marR="0" rtl="0" algn="l">
              <a:lnSpc>
                <a:spcPct val="150000"/>
              </a:lnSpc>
              <a:spcBef>
                <a:spcPts val="0"/>
              </a:spcBef>
              <a:spcAft>
                <a:spcPts val="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PIE monitors PFIs annually to ensure they continue to meet the criteria.</a:t>
            </a:r>
            <a:endParaRPr/>
          </a:p>
          <a:p>
            <a:pPr indent="-342900" lvl="0" marL="342900" marR="0" rtl="0" algn="l">
              <a:lnSpc>
                <a:spcPct val="150000"/>
              </a:lnSpc>
              <a:spcBef>
                <a:spcPts val="0"/>
              </a:spcBef>
              <a:spcAft>
                <a:spcPts val="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PFIs must provide periodic reports and may be required to develop an Institutional Development Plan (IDP) if they fail to meet the standards.</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39"/>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RESPONSIBILITIES OF PFIs</a:t>
            </a:r>
            <a:endParaRPr b="1" i="0" sz="3000" u="none" cap="none" strike="noStrike">
              <a:solidFill>
                <a:schemeClr val="lt1"/>
              </a:solidFill>
              <a:latin typeface="Arial"/>
              <a:ea typeface="Arial"/>
              <a:cs typeface="Arial"/>
              <a:sym typeface="Arial"/>
            </a:endParaRPr>
          </a:p>
        </p:txBody>
      </p:sp>
      <p:sp>
        <p:nvSpPr>
          <p:cNvPr id="151" name="Google Shape;151;p39"/>
          <p:cNvSpPr txBox="1"/>
          <p:nvPr/>
        </p:nvSpPr>
        <p:spPr>
          <a:xfrm>
            <a:off x="838200" y="2168128"/>
            <a:ext cx="10515598" cy="2239844"/>
          </a:xfrm>
          <a:prstGeom prst="rect">
            <a:avLst/>
          </a:prstGeom>
          <a:noFill/>
          <a:ln>
            <a:noFill/>
          </a:ln>
        </p:spPr>
        <p:txBody>
          <a:bodyPr anchorCtr="0" anchor="t" bIns="45700" lIns="91425" spcFirstLastPara="1" rIns="91425" wrap="square" tIns="45700">
            <a:spAutoFit/>
          </a:bodyPr>
          <a:lstStyle/>
          <a:p>
            <a:pPr indent="-342900" lvl="0" marL="342900" marR="0" rtl="0" algn="l">
              <a:lnSpc>
                <a:spcPct val="150000"/>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Conduct technical and financial appraisal of EE projects.</a:t>
            </a:r>
            <a:endParaRPr/>
          </a:p>
          <a:p>
            <a:pPr indent="-342900" lvl="0" marL="342900" marR="0" rtl="0" algn="l">
              <a:lnSpc>
                <a:spcPct val="150000"/>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Ensure compliance with environmental and social standards.</a:t>
            </a:r>
            <a:endParaRPr/>
          </a:p>
          <a:p>
            <a:pPr indent="-342900" lvl="0" marL="342900" marR="0" rtl="0" algn="l">
              <a:lnSpc>
                <a:spcPct val="150000"/>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Manage and recover loan debts.</a:t>
            </a:r>
            <a:endParaRPr/>
          </a:p>
          <a:p>
            <a:pPr indent="-342900" lvl="0" marL="342900" marR="0" rtl="0" algn="l">
              <a:lnSpc>
                <a:spcPct val="150000"/>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Report periodic progress and results to the PIE.</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sp>
        <p:nvSpPr>
          <p:cNvPr id="156" name="Google Shape;156;g3b3eb429318_0_1"/>
          <p:cNvSpPr/>
          <p:nvPr/>
        </p:nvSpPr>
        <p:spPr>
          <a:xfrm>
            <a:off x="914973" y="1957456"/>
            <a:ext cx="10362000" cy="5078400"/>
          </a:xfrm>
          <a:prstGeom prst="rect">
            <a:avLst/>
          </a:prstGeom>
          <a:noFill/>
          <a:ln>
            <a:noFill/>
          </a:ln>
        </p:spPr>
        <p:txBody>
          <a:bodyPr anchorCtr="0" anchor="ctr" bIns="45700" lIns="91425" spcFirstLastPara="1" rIns="91425" wrap="square" tIns="45700">
            <a:noAutofit/>
          </a:bodyPr>
          <a:lstStyle/>
          <a:p>
            <a:pPr indent="0" lvl="0" marL="0" marR="0" rtl="0" algn="ctr">
              <a:lnSpc>
                <a:spcPct val="150000"/>
              </a:lnSpc>
              <a:spcBef>
                <a:spcPts val="0"/>
              </a:spcBef>
              <a:spcAft>
                <a:spcPts val="0"/>
              </a:spcAft>
              <a:buClr>
                <a:srgbClr val="000000"/>
              </a:buClr>
              <a:buSzPts val="2400"/>
              <a:buFont typeface="Arial"/>
              <a:buNone/>
            </a:pPr>
            <a:r>
              <a:rPr lang="en-US" sz="1700">
                <a:solidFill>
                  <a:srgbClr val="000000"/>
                </a:solidFill>
              </a:rPr>
              <a:t>RSF only guarantees PFI loans granted to </a:t>
            </a:r>
            <a:r>
              <a:rPr b="1" lang="en-US" sz="1700">
                <a:solidFill>
                  <a:srgbClr val="000000"/>
                </a:solidFill>
              </a:rPr>
              <a:t>eligible IE/ESCOs</a:t>
            </a:r>
            <a:endParaRPr b="1" sz="1700">
              <a:solidFill>
                <a:srgbClr val="000000"/>
              </a:solidFill>
            </a:endParaRPr>
          </a:p>
          <a:p>
            <a:pPr indent="0" lvl="0" marL="0" marR="0" rtl="0" algn="l">
              <a:lnSpc>
                <a:spcPct val="150000"/>
              </a:lnSpc>
              <a:spcBef>
                <a:spcPts val="0"/>
              </a:spcBef>
              <a:spcAft>
                <a:spcPts val="0"/>
              </a:spcAft>
              <a:buClr>
                <a:srgbClr val="000000"/>
              </a:buClr>
              <a:buSzPts val="1800"/>
              <a:buFont typeface="Arial"/>
              <a:buNone/>
            </a:pPr>
            <a:r>
              <a:t/>
            </a:r>
            <a:endParaRPr b="1" sz="1700">
              <a:solidFill>
                <a:srgbClr val="000000"/>
              </a:solidFill>
            </a:endParaRPr>
          </a:p>
          <a:p>
            <a:pPr indent="-279400" lvl="0" marL="285750" marR="0" rtl="0" algn="l">
              <a:lnSpc>
                <a:spcPct val="150000"/>
              </a:lnSpc>
              <a:spcBef>
                <a:spcPts val="0"/>
              </a:spcBef>
              <a:spcAft>
                <a:spcPts val="0"/>
              </a:spcAft>
              <a:buClr>
                <a:srgbClr val="000000"/>
              </a:buClr>
              <a:buSzPts val="1700"/>
              <a:buChar char="•"/>
            </a:pPr>
            <a:r>
              <a:rPr b="1" lang="en-US" sz="1700">
                <a:solidFill>
                  <a:srgbClr val="000000"/>
                </a:solidFill>
              </a:rPr>
              <a:t>Eligible entities:</a:t>
            </a:r>
            <a:endParaRPr sz="1700">
              <a:solidFill>
                <a:srgbClr val="000000"/>
              </a:solidFill>
            </a:endParaRPr>
          </a:p>
          <a:p>
            <a:pPr indent="-279400" lvl="5" marL="285750" marR="0" rtl="0" algn="l">
              <a:lnSpc>
                <a:spcPct val="150000"/>
              </a:lnSpc>
              <a:spcBef>
                <a:spcPts val="0"/>
              </a:spcBef>
              <a:spcAft>
                <a:spcPts val="0"/>
              </a:spcAft>
              <a:buClr>
                <a:srgbClr val="000000"/>
              </a:buClr>
              <a:buSzPts val="1700"/>
              <a:buChar char="•"/>
            </a:pPr>
            <a:r>
              <a:rPr i="0" lang="en-US" sz="1700" u="none" cap="none" strike="noStrike">
                <a:solidFill>
                  <a:srgbClr val="000000"/>
                </a:solidFill>
              </a:rPr>
              <a:t>Industrial production facilities (state-owned or privately owned)</a:t>
            </a:r>
            <a:endParaRPr sz="1700"/>
          </a:p>
          <a:p>
            <a:pPr indent="-279400" lvl="5" marL="285750" marR="0" rtl="0" algn="l">
              <a:lnSpc>
                <a:spcPct val="150000"/>
              </a:lnSpc>
              <a:spcBef>
                <a:spcPts val="0"/>
              </a:spcBef>
              <a:spcAft>
                <a:spcPts val="0"/>
              </a:spcAft>
              <a:buClr>
                <a:srgbClr val="000000"/>
              </a:buClr>
              <a:buSzPts val="1700"/>
              <a:buChar char="•"/>
            </a:pPr>
            <a:r>
              <a:rPr i="0" lang="en-US" sz="1700" u="none" cap="none" strike="noStrike">
                <a:solidFill>
                  <a:srgbClr val="000000"/>
                </a:solidFill>
              </a:rPr>
              <a:t>ESCOs (energy service companies, including leasing companies)</a:t>
            </a:r>
            <a:endParaRPr sz="1700"/>
          </a:p>
          <a:p>
            <a:pPr indent="0" lvl="5" marL="0" marR="0" rtl="0" algn="l">
              <a:lnSpc>
                <a:spcPct val="150000"/>
              </a:lnSpc>
              <a:spcBef>
                <a:spcPts val="0"/>
              </a:spcBef>
              <a:spcAft>
                <a:spcPts val="0"/>
              </a:spcAft>
              <a:buClr>
                <a:srgbClr val="000000"/>
              </a:buClr>
              <a:buSzPts val="1800"/>
              <a:buFont typeface="Arial"/>
              <a:buNone/>
            </a:pPr>
            <a:r>
              <a:t/>
            </a:r>
            <a:endParaRPr i="0" sz="1700" u="none" cap="none" strike="noStrike">
              <a:solidFill>
                <a:srgbClr val="000000"/>
              </a:solidFill>
            </a:endParaRPr>
          </a:p>
          <a:p>
            <a:pPr indent="-279400" lvl="0" marL="285750" marR="0" rtl="0" algn="l">
              <a:lnSpc>
                <a:spcPct val="150000"/>
              </a:lnSpc>
              <a:spcBef>
                <a:spcPts val="0"/>
              </a:spcBef>
              <a:spcAft>
                <a:spcPts val="0"/>
              </a:spcAft>
              <a:buClr>
                <a:srgbClr val="000000"/>
              </a:buClr>
              <a:buSzPts val="1700"/>
              <a:buChar char="•"/>
            </a:pPr>
            <a:r>
              <a:rPr b="1" lang="en-US" sz="1700">
                <a:solidFill>
                  <a:srgbClr val="000000"/>
                </a:solidFill>
              </a:rPr>
              <a:t>General conditions:</a:t>
            </a:r>
            <a:endParaRPr sz="1700">
              <a:solidFill>
                <a:srgbClr val="000000"/>
              </a:solidFill>
            </a:endParaRPr>
          </a:p>
          <a:p>
            <a:pPr indent="-279400" lvl="0" marL="285750" marR="0" rtl="0" algn="l">
              <a:lnSpc>
                <a:spcPct val="150000"/>
              </a:lnSpc>
              <a:spcBef>
                <a:spcPts val="0"/>
              </a:spcBef>
              <a:spcAft>
                <a:spcPts val="0"/>
              </a:spcAft>
              <a:buClr>
                <a:srgbClr val="000000"/>
              </a:buClr>
              <a:buSzPts val="1700"/>
              <a:buChar char="•"/>
            </a:pPr>
            <a:r>
              <a:rPr lang="en-US" sz="1700">
                <a:solidFill>
                  <a:srgbClr val="000000"/>
                </a:solidFill>
              </a:rPr>
              <a:t>No cross-ownership with PFI lending</a:t>
            </a:r>
            <a:endParaRPr sz="1700">
              <a:solidFill>
                <a:srgbClr val="000000"/>
              </a:solidFill>
            </a:endParaRPr>
          </a:p>
          <a:p>
            <a:pPr indent="-279400" lvl="0" marL="285750" marR="0" rtl="0" algn="l">
              <a:lnSpc>
                <a:spcPct val="150000"/>
              </a:lnSpc>
              <a:spcBef>
                <a:spcPts val="0"/>
              </a:spcBef>
              <a:spcAft>
                <a:spcPts val="0"/>
              </a:spcAft>
              <a:buClr>
                <a:srgbClr val="000000"/>
              </a:buClr>
              <a:buSzPts val="1700"/>
              <a:buChar char="•"/>
            </a:pPr>
            <a:r>
              <a:rPr lang="en-US" sz="1700">
                <a:solidFill>
                  <a:srgbClr val="000000"/>
                </a:solidFill>
              </a:rPr>
              <a:t>Objective: Support energy-intensive industries with significant savings potential</a:t>
            </a:r>
            <a:endParaRPr sz="1700">
              <a:solidFill>
                <a:srgbClr val="000000"/>
              </a:solidFill>
            </a:endParaRPr>
          </a:p>
          <a:p>
            <a:pPr indent="-279400" lvl="0" marL="285750" marR="0" rtl="0" algn="l">
              <a:lnSpc>
                <a:spcPct val="150000"/>
              </a:lnSpc>
              <a:spcBef>
                <a:spcPts val="0"/>
              </a:spcBef>
              <a:spcAft>
                <a:spcPts val="0"/>
              </a:spcAft>
              <a:buClr>
                <a:srgbClr val="000000"/>
              </a:buClr>
              <a:buSzPts val="1700"/>
              <a:buChar char="•"/>
            </a:pPr>
            <a:r>
              <a:rPr lang="en-US" sz="1700">
                <a:solidFill>
                  <a:srgbClr val="000000"/>
                </a:solidFill>
              </a:rPr>
              <a:t>No distinction based on IE size (large/small), only need to meet energy saving criteria</a:t>
            </a:r>
            <a:endParaRPr sz="1700">
              <a:solidFill>
                <a:srgbClr val="000000"/>
              </a:solidFill>
            </a:endParaRPr>
          </a:p>
          <a:p>
            <a:pPr indent="-279400" lvl="0" marL="285750" marR="0" rtl="0" algn="l">
              <a:lnSpc>
                <a:spcPct val="150000"/>
              </a:lnSpc>
              <a:spcBef>
                <a:spcPts val="0"/>
              </a:spcBef>
              <a:spcAft>
                <a:spcPts val="0"/>
              </a:spcAft>
              <a:buClr>
                <a:srgbClr val="000000"/>
              </a:buClr>
              <a:buSzPts val="1700"/>
              <a:buChar char="•"/>
            </a:pPr>
            <a:r>
              <a:rPr lang="en-US" sz="1700">
                <a:solidFill>
                  <a:srgbClr val="000000"/>
                </a:solidFill>
              </a:rPr>
              <a:t>Loan amount not less than USD 250,000 and not exceeding USD 15 million (50% of which is guaranteed);</a:t>
            </a:r>
            <a:endParaRPr sz="1700">
              <a:solidFill>
                <a:srgbClr val="000000"/>
              </a:solidFill>
            </a:endParaRPr>
          </a:p>
          <a:p>
            <a:pPr indent="0" lvl="0" marL="0" marR="0" rtl="0" algn="l">
              <a:spcBef>
                <a:spcPts val="0"/>
              </a:spcBef>
              <a:spcAft>
                <a:spcPts val="0"/>
              </a:spcAft>
              <a:buNone/>
            </a:pPr>
            <a:r>
              <a:t/>
            </a:r>
            <a:endParaRPr sz="1700">
              <a:solidFill>
                <a:srgbClr val="000000"/>
              </a:solidFill>
            </a:endParaRPr>
          </a:p>
        </p:txBody>
      </p:sp>
      <p:sp>
        <p:nvSpPr>
          <p:cNvPr id="157" name="Google Shape;157;g3b3eb429318_0_1"/>
          <p:cNvSpPr txBox="1"/>
          <p:nvPr/>
        </p:nvSpPr>
        <p:spPr>
          <a:xfrm>
            <a:off x="838200" y="1249340"/>
            <a:ext cx="10515600" cy="523200"/>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lang="en-US" sz="3000">
                <a:solidFill>
                  <a:schemeClr val="lt1"/>
                </a:solidFill>
              </a:rPr>
              <a:t>PFI LOAN APPLICATION</a:t>
            </a:r>
            <a:endParaRPr b="1" i="0" sz="3000" u="none" cap="none" strike="noStrike">
              <a:solidFill>
                <a:schemeClr val="lt1"/>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sp>
        <p:nvSpPr>
          <p:cNvPr id="162" name="Google Shape;162;g3b3eb429318_0_6"/>
          <p:cNvSpPr txBox="1"/>
          <p:nvPr/>
        </p:nvSpPr>
        <p:spPr>
          <a:xfrm>
            <a:off x="838200" y="1249340"/>
            <a:ext cx="10515600" cy="523200"/>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lang="en-US" sz="3000">
                <a:solidFill>
                  <a:schemeClr val="lt1"/>
                </a:solidFill>
              </a:rPr>
              <a:t>Determination of PFI Loan Terms</a:t>
            </a:r>
            <a:endParaRPr b="1" i="0" sz="3000" u="none" cap="none" strike="noStrike">
              <a:solidFill>
                <a:schemeClr val="lt1"/>
              </a:solidFill>
              <a:latin typeface="Arial"/>
              <a:ea typeface="Arial"/>
              <a:cs typeface="Arial"/>
              <a:sym typeface="Arial"/>
            </a:endParaRPr>
          </a:p>
        </p:txBody>
      </p:sp>
      <p:sp>
        <p:nvSpPr>
          <p:cNvPr id="163" name="Google Shape;163;g3b3eb429318_0_6"/>
          <p:cNvSpPr txBox="1"/>
          <p:nvPr/>
        </p:nvSpPr>
        <p:spPr>
          <a:xfrm>
            <a:off x="838200" y="2199275"/>
            <a:ext cx="10515600" cy="2647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600"/>
              <a:t>PFI Loans to be considered for RSF Guarantee coverage need to meet the following limits: </a:t>
            </a:r>
            <a:endParaRPr sz="1600"/>
          </a:p>
          <a:p>
            <a:pPr indent="-330200" lvl="0" marL="457200" rtl="0" algn="l">
              <a:spcBef>
                <a:spcPts val="0"/>
              </a:spcBef>
              <a:spcAft>
                <a:spcPts val="0"/>
              </a:spcAft>
              <a:buSzPts val="1600"/>
              <a:buChar char="●"/>
            </a:pPr>
            <a:r>
              <a:rPr lang="en-US" sz="1600"/>
              <a:t>Currency either USD or VND (in compliance with government regulations); </a:t>
            </a:r>
            <a:endParaRPr sz="1600"/>
          </a:p>
          <a:p>
            <a:pPr indent="-330200" lvl="0" marL="457200" rtl="0" algn="l">
              <a:spcBef>
                <a:spcPts val="0"/>
              </a:spcBef>
              <a:spcAft>
                <a:spcPts val="0"/>
              </a:spcAft>
              <a:buSzPts val="1600"/>
              <a:buChar char="●"/>
            </a:pPr>
            <a:r>
              <a:rPr lang="en-US" sz="1600"/>
              <a:t>Loan amount not to exceed US$15 million (out of which 50% is guaranteed); </a:t>
            </a:r>
            <a:endParaRPr sz="1600"/>
          </a:p>
          <a:p>
            <a:pPr indent="-330200" lvl="0" marL="457200" rtl="0" algn="l">
              <a:spcBef>
                <a:spcPts val="0"/>
              </a:spcBef>
              <a:spcAft>
                <a:spcPts val="0"/>
              </a:spcAft>
              <a:buSzPts val="1600"/>
              <a:buChar char="●"/>
            </a:pPr>
            <a:r>
              <a:rPr lang="en-US" sz="1600"/>
              <a:t>Loan amount not to be below US$250,000; </a:t>
            </a:r>
            <a:endParaRPr sz="1600"/>
          </a:p>
          <a:p>
            <a:pPr indent="-330200" lvl="0" marL="457200" rtl="0" algn="l">
              <a:spcBef>
                <a:spcPts val="0"/>
              </a:spcBef>
              <a:spcAft>
                <a:spcPts val="0"/>
              </a:spcAft>
              <a:buSzPts val="1600"/>
              <a:buChar char="●"/>
            </a:pPr>
            <a:r>
              <a:rPr lang="en-US" sz="1600"/>
              <a:t>Single lender limit: A single PFI may not have more than US$50 million of loans guaranteed (i.e. no more than US$25 million of RSF Guarantees outstanding);</a:t>
            </a:r>
            <a:endParaRPr sz="1600"/>
          </a:p>
          <a:p>
            <a:pPr indent="-330200" lvl="0" marL="457200" rtl="0" algn="l">
              <a:spcBef>
                <a:spcPts val="0"/>
              </a:spcBef>
              <a:spcAft>
                <a:spcPts val="0"/>
              </a:spcAft>
              <a:buSzPts val="1600"/>
              <a:buChar char="●"/>
            </a:pPr>
            <a:r>
              <a:rPr lang="en-US" sz="1600"/>
              <a:t>Single borrower limit: A single IE/ESCO may not have more than US$50 million of loans guaranteed (i.e. no more than US$25 million of RSF Guarantees outstanding). </a:t>
            </a:r>
            <a:endParaRPr sz="1600"/>
          </a:p>
          <a:p>
            <a:pPr indent="-330200" lvl="0" marL="457200" rtl="0" algn="l">
              <a:spcBef>
                <a:spcPts val="0"/>
              </a:spcBef>
              <a:spcAft>
                <a:spcPts val="0"/>
              </a:spcAft>
              <a:buSzPts val="1600"/>
              <a:buChar char="●"/>
            </a:pPr>
            <a:r>
              <a:rPr lang="en-US" sz="1600"/>
              <a:t>The amount of aggregate RSF Guarantees outstanding at any time in respect of a particular industrial sub-sector (as defined by MoIT) shall not exceed US$25 million.</a:t>
            </a:r>
            <a:endParaRPr sz="160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p40"/>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TECHNICAL CRITERIA FOR EE PROJECTS</a:t>
            </a:r>
            <a:endParaRPr/>
          </a:p>
        </p:txBody>
      </p:sp>
      <p:sp>
        <p:nvSpPr>
          <p:cNvPr id="169" name="Google Shape;169;p40"/>
          <p:cNvSpPr/>
          <p:nvPr/>
        </p:nvSpPr>
        <p:spPr>
          <a:xfrm>
            <a:off x="2024063" y="2407916"/>
            <a:ext cx="7273145" cy="2345066"/>
          </a:xfrm>
          <a:prstGeom prst="rect">
            <a:avLst/>
          </a:prstGeom>
          <a:noFill/>
          <a:ln>
            <a:noFill/>
          </a:ln>
        </p:spPr>
        <p:txBody>
          <a:bodyPr anchorCtr="0" anchor="ctr" bIns="45700" lIns="91425" spcFirstLastPara="1" rIns="91425" wrap="square" tIns="45700">
            <a:spAutoFit/>
          </a:bodyPr>
          <a:lstStyle/>
          <a:p>
            <a:pPr indent="-342900" lvl="0" marL="342900" marR="0" rtl="0" algn="l">
              <a:lnSpc>
                <a:spcPct val="130000"/>
              </a:lnSpc>
              <a:spcBef>
                <a:spcPts val="0"/>
              </a:spcBef>
              <a:spcAft>
                <a:spcPts val="0"/>
              </a:spcAft>
              <a:buClr>
                <a:srgbClr val="000000"/>
              </a:buClr>
              <a:buSzPts val="2300"/>
              <a:buFont typeface="Arial"/>
              <a:buChar char="•"/>
            </a:pPr>
            <a:r>
              <a:rPr b="0" i="0" lang="en-US" sz="2300" u="none" cap="none" strike="noStrike">
                <a:solidFill>
                  <a:srgbClr val="000000"/>
                </a:solidFill>
                <a:latin typeface="Arial"/>
                <a:ea typeface="Arial"/>
                <a:cs typeface="Arial"/>
                <a:sym typeface="Arial"/>
              </a:rPr>
              <a:t>Energy savings ≥ 10%;</a:t>
            </a:r>
            <a:endParaRPr/>
          </a:p>
          <a:p>
            <a:pPr indent="-342900" lvl="0" marL="342900" marR="0" rtl="0" algn="l">
              <a:lnSpc>
                <a:spcPct val="130000"/>
              </a:lnSpc>
              <a:spcBef>
                <a:spcPts val="0"/>
              </a:spcBef>
              <a:spcAft>
                <a:spcPts val="0"/>
              </a:spcAft>
              <a:buClr>
                <a:srgbClr val="000000"/>
              </a:buClr>
              <a:buSzPts val="2300"/>
              <a:buFont typeface="Arial"/>
              <a:buChar char="•"/>
            </a:pPr>
            <a:r>
              <a:rPr b="0" i="0" lang="en-US" sz="2300" u="none" cap="none" strike="noStrike">
                <a:solidFill>
                  <a:srgbClr val="000000"/>
                </a:solidFill>
                <a:latin typeface="Arial"/>
                <a:ea typeface="Arial"/>
                <a:cs typeface="Arial"/>
                <a:sym typeface="Arial"/>
              </a:rPr>
              <a:t>Proven, safe, and efficient technology;</a:t>
            </a:r>
            <a:endParaRPr/>
          </a:p>
          <a:p>
            <a:pPr indent="-342900" lvl="0" marL="342900" marR="0" rtl="0" algn="l">
              <a:lnSpc>
                <a:spcPct val="130000"/>
              </a:lnSpc>
              <a:spcBef>
                <a:spcPts val="0"/>
              </a:spcBef>
              <a:spcAft>
                <a:spcPts val="0"/>
              </a:spcAft>
              <a:buClr>
                <a:srgbClr val="000000"/>
              </a:buClr>
              <a:buSzPts val="2300"/>
              <a:buFont typeface="Arial"/>
              <a:buChar char="•"/>
            </a:pPr>
            <a:r>
              <a:rPr b="0" i="0" lang="en-US" sz="2300" u="none" cap="none" strike="noStrike">
                <a:solidFill>
                  <a:srgbClr val="000000"/>
                </a:solidFill>
                <a:latin typeface="Arial"/>
                <a:ea typeface="Arial"/>
                <a:cs typeface="Arial"/>
                <a:sym typeface="Arial"/>
              </a:rPr>
              <a:t>Clear and valid technical documentation;</a:t>
            </a:r>
            <a:endParaRPr/>
          </a:p>
          <a:p>
            <a:pPr indent="-342900" lvl="0" marL="342900" marR="0" rtl="0" algn="l">
              <a:lnSpc>
                <a:spcPct val="130000"/>
              </a:lnSpc>
              <a:spcBef>
                <a:spcPts val="0"/>
              </a:spcBef>
              <a:spcAft>
                <a:spcPts val="0"/>
              </a:spcAft>
              <a:buClr>
                <a:srgbClr val="000000"/>
              </a:buClr>
              <a:buSzPts val="2300"/>
              <a:buFont typeface="Arial"/>
              <a:buChar char="•"/>
            </a:pPr>
            <a:r>
              <a:rPr b="0" i="0" lang="en-US" sz="2300" u="none" cap="none" strike="noStrike">
                <a:solidFill>
                  <a:srgbClr val="000000"/>
                </a:solidFill>
                <a:latin typeface="Arial"/>
                <a:ea typeface="Arial"/>
                <a:cs typeface="Arial"/>
                <a:sym typeface="Arial"/>
              </a:rPr>
              <a:t>Consultation from an energy specialist or an ESCO.</a:t>
            </a:r>
            <a:br>
              <a:rPr b="0" i="0" lang="en-US" sz="2300" u="none" cap="none" strike="noStrike">
                <a:solidFill>
                  <a:srgbClr val="000000"/>
                </a:solidFill>
                <a:latin typeface="Arial"/>
                <a:ea typeface="Arial"/>
                <a:cs typeface="Arial"/>
                <a:sym typeface="Arial"/>
              </a:rPr>
            </a:br>
            <a:endParaRPr b="0" i="0" sz="2300" u="none" cap="none" strike="noStrike">
              <a:solidFill>
                <a:schemeClr val="dk1"/>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 name="Shape 64"/>
        <p:cNvGrpSpPr/>
        <p:nvPr/>
      </p:nvGrpSpPr>
      <p:grpSpPr>
        <a:xfrm>
          <a:off x="0" y="0"/>
          <a:ext cx="0" cy="0"/>
          <a:chOff x="0" y="0"/>
          <a:chExt cx="0" cy="0"/>
        </a:xfrm>
      </p:grpSpPr>
      <p:sp>
        <p:nvSpPr>
          <p:cNvPr id="65" name="Google Shape;65;p30"/>
          <p:cNvSpPr txBox="1"/>
          <p:nvPr>
            <p:ph idx="1" type="subTitle"/>
          </p:nvPr>
        </p:nvSpPr>
        <p:spPr>
          <a:xfrm>
            <a:off x="678094" y="2021337"/>
            <a:ext cx="11070867" cy="1070700"/>
          </a:xfrm>
          <a:prstGeom prst="rect">
            <a:avLst/>
          </a:prstGeom>
          <a:noFill/>
          <a:ln>
            <a:noFill/>
          </a:ln>
        </p:spPr>
        <p:txBody>
          <a:bodyPr anchorCtr="0" anchor="t" bIns="45700" lIns="91425" spcFirstLastPara="1" rIns="91425" wrap="square" tIns="45700">
            <a:noAutofit/>
          </a:bodyPr>
          <a:lstStyle/>
          <a:p>
            <a:pPr indent="-406400" lvl="0" marL="457200" rtl="0" algn="ctr">
              <a:lnSpc>
                <a:spcPct val="140000"/>
              </a:lnSpc>
              <a:spcBef>
                <a:spcPts val="0"/>
              </a:spcBef>
              <a:spcAft>
                <a:spcPts val="0"/>
              </a:spcAft>
              <a:buSzPts val="2400"/>
              <a:buNone/>
            </a:pPr>
            <a:r>
              <a:rPr lang="en-US" sz="2800"/>
              <a:t>EVALUATING PROJECTS AND PFIS FOR GREEN CLIMATE FUND’S RISK SHARING FACILITIES  (RSF) GUARANTEE</a:t>
            </a:r>
            <a:endParaRPr sz="2800">
              <a:highlight>
                <a:srgbClr val="466DB0"/>
              </a:highlight>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41"/>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FINANCIAL CRITERIA FOR EE PROJECTS</a:t>
            </a:r>
            <a:endParaRPr/>
          </a:p>
        </p:txBody>
      </p:sp>
      <p:sp>
        <p:nvSpPr>
          <p:cNvPr id="175" name="Google Shape;175;p41"/>
          <p:cNvSpPr/>
          <p:nvPr/>
        </p:nvSpPr>
        <p:spPr>
          <a:xfrm>
            <a:off x="1158240" y="2373240"/>
            <a:ext cx="10195558" cy="2568717"/>
          </a:xfrm>
          <a:prstGeom prst="rect">
            <a:avLst/>
          </a:prstGeom>
          <a:noFill/>
          <a:ln>
            <a:noFill/>
          </a:ln>
        </p:spPr>
        <p:txBody>
          <a:bodyPr anchorCtr="0" anchor="ctr" bIns="45700" lIns="91425" spcFirstLastPara="1" rIns="91425" wrap="square" tIns="45700">
            <a:spAutoFit/>
          </a:bodyPr>
          <a:lstStyle/>
          <a:p>
            <a:pPr indent="-285750" lvl="0" marL="285750" marR="0" rtl="0" algn="l">
              <a:lnSpc>
                <a:spcPct val="150000"/>
              </a:lnSpc>
              <a:spcBef>
                <a:spcPts val="0"/>
              </a:spcBef>
              <a:spcAft>
                <a:spcPts val="0"/>
              </a:spcAft>
              <a:buClr>
                <a:schemeClr val="dk1"/>
              </a:buClr>
              <a:buSzPts val="2200"/>
              <a:buFont typeface="Noto Sans Symbols"/>
              <a:buChar char="▪"/>
            </a:pPr>
            <a:r>
              <a:rPr b="0" i="0" lang="en-US" sz="2200" u="none" cap="none" strike="noStrike">
                <a:solidFill>
                  <a:schemeClr val="dk1"/>
                </a:solidFill>
                <a:latin typeface="Arial"/>
                <a:ea typeface="Arial"/>
                <a:cs typeface="Arial"/>
                <a:sym typeface="Arial"/>
              </a:rPr>
              <a:t>Payback period ≤ 10 years;</a:t>
            </a:r>
            <a:endParaRPr/>
          </a:p>
          <a:p>
            <a:pPr indent="-285750" lvl="0" marL="285750" marR="0" rtl="0" algn="l">
              <a:lnSpc>
                <a:spcPct val="150000"/>
              </a:lnSpc>
              <a:spcBef>
                <a:spcPts val="0"/>
              </a:spcBef>
              <a:spcAft>
                <a:spcPts val="0"/>
              </a:spcAft>
              <a:buClr>
                <a:schemeClr val="dk1"/>
              </a:buClr>
              <a:buSzPts val="2200"/>
              <a:buFont typeface="Noto Sans Symbols"/>
              <a:buChar char="▪"/>
            </a:pPr>
            <a:r>
              <a:rPr b="0" i="0" lang="en-US" sz="2200" u="none" cap="none" strike="noStrike">
                <a:solidFill>
                  <a:schemeClr val="dk1"/>
                </a:solidFill>
                <a:latin typeface="Arial"/>
                <a:ea typeface="Arial"/>
                <a:cs typeface="Arial"/>
                <a:sym typeface="Arial"/>
              </a:rPr>
              <a:t>IRR ≥ 10%;</a:t>
            </a:r>
            <a:endParaRPr/>
          </a:p>
          <a:p>
            <a:pPr indent="-285750" lvl="0" marL="285750" marR="0" rtl="0" algn="l">
              <a:lnSpc>
                <a:spcPct val="150000"/>
              </a:lnSpc>
              <a:spcBef>
                <a:spcPts val="0"/>
              </a:spcBef>
              <a:spcAft>
                <a:spcPts val="0"/>
              </a:spcAft>
              <a:buClr>
                <a:schemeClr val="dk1"/>
              </a:buClr>
              <a:buSzPts val="2200"/>
              <a:buFont typeface="Noto Sans Symbols"/>
              <a:buChar char="▪"/>
            </a:pPr>
            <a:r>
              <a:rPr b="0" i="0" lang="en-US" sz="2200" u="none" cap="none" strike="noStrike">
                <a:solidFill>
                  <a:schemeClr val="dk1"/>
                </a:solidFill>
                <a:latin typeface="Arial"/>
                <a:ea typeface="Arial"/>
                <a:cs typeface="Arial"/>
                <a:sym typeface="Arial"/>
              </a:rPr>
              <a:t>The savings generated are sufficient to cover investment costs and debt repayment;</a:t>
            </a:r>
            <a:endParaRPr/>
          </a:p>
          <a:p>
            <a:pPr indent="-285750" lvl="0" marL="285750" marR="0" rtl="0" algn="l">
              <a:lnSpc>
                <a:spcPct val="150000"/>
              </a:lnSpc>
              <a:spcBef>
                <a:spcPts val="0"/>
              </a:spcBef>
              <a:spcAft>
                <a:spcPts val="0"/>
              </a:spcAft>
              <a:buClr>
                <a:schemeClr val="dk1"/>
              </a:buClr>
              <a:buSzPts val="2200"/>
              <a:buFont typeface="Noto Sans Symbols"/>
              <a:buChar char="▪"/>
            </a:pPr>
            <a:r>
              <a:rPr b="0" i="0" lang="en-US" sz="2200" u="none" cap="none" strike="noStrike">
                <a:solidFill>
                  <a:schemeClr val="dk1"/>
                </a:solidFill>
                <a:latin typeface="Arial"/>
                <a:ea typeface="Arial"/>
                <a:cs typeface="Arial"/>
                <a:sym typeface="Arial"/>
              </a:rPr>
              <a:t>A minimum equity contribution of 20% is required.</a:t>
            </a:r>
            <a:endParaRPr b="0" i="0" sz="2200" u="none" cap="none" strike="noStrike">
              <a:solidFill>
                <a:schemeClr val="dk1"/>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42"/>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ENVIRONMENTAL - SOCIAL CRITERIA</a:t>
            </a:r>
            <a:endParaRPr/>
          </a:p>
        </p:txBody>
      </p:sp>
      <p:sp>
        <p:nvSpPr>
          <p:cNvPr id="181" name="Google Shape;181;p42"/>
          <p:cNvSpPr/>
          <p:nvPr/>
        </p:nvSpPr>
        <p:spPr>
          <a:xfrm>
            <a:off x="1732597" y="2426730"/>
            <a:ext cx="9329798" cy="1553054"/>
          </a:xfrm>
          <a:prstGeom prst="rect">
            <a:avLst/>
          </a:prstGeom>
          <a:noFill/>
          <a:ln>
            <a:noFill/>
          </a:ln>
        </p:spPr>
        <p:txBody>
          <a:bodyPr anchorCtr="0" anchor="ctr" bIns="45700" lIns="91425" spcFirstLastPara="1" rIns="91425" wrap="square" tIns="45700">
            <a:spAutoFit/>
          </a:bodyPr>
          <a:lstStyle/>
          <a:p>
            <a:pPr indent="-285750" lvl="0" marL="285750" marR="0" rtl="0" algn="l">
              <a:lnSpc>
                <a:spcPct val="150000"/>
              </a:lnSpc>
              <a:spcBef>
                <a:spcPts val="0"/>
              </a:spcBef>
              <a:spcAft>
                <a:spcPts val="0"/>
              </a:spcAft>
              <a:buClr>
                <a:schemeClr val="dk1"/>
              </a:buClr>
              <a:buSzPts val="2200"/>
              <a:buFont typeface="Noto Sans Symbols"/>
              <a:buChar char="▪"/>
            </a:pPr>
            <a:r>
              <a:rPr b="0" i="0" lang="en-US" sz="2200" u="none" cap="none" strike="noStrike">
                <a:solidFill>
                  <a:schemeClr val="dk1"/>
                </a:solidFill>
                <a:latin typeface="Arial"/>
                <a:ea typeface="Arial"/>
                <a:cs typeface="Arial"/>
                <a:sym typeface="Arial"/>
              </a:rPr>
              <a:t>Possess approved EIA/EPP/EMP as required.</a:t>
            </a:r>
            <a:endParaRPr/>
          </a:p>
          <a:p>
            <a:pPr indent="-285750" lvl="0" marL="285750" marR="0" rtl="0" algn="l">
              <a:lnSpc>
                <a:spcPct val="150000"/>
              </a:lnSpc>
              <a:spcBef>
                <a:spcPts val="0"/>
              </a:spcBef>
              <a:spcAft>
                <a:spcPts val="0"/>
              </a:spcAft>
              <a:buClr>
                <a:schemeClr val="dk1"/>
              </a:buClr>
              <a:buSzPts val="2200"/>
              <a:buFont typeface="Noto Sans Symbols"/>
              <a:buChar char="▪"/>
            </a:pPr>
            <a:r>
              <a:rPr b="0" i="0" lang="en-US" sz="2200" u="none" cap="none" strike="noStrike">
                <a:solidFill>
                  <a:schemeClr val="dk1"/>
                </a:solidFill>
                <a:latin typeface="Arial"/>
                <a:ea typeface="Arial"/>
                <a:cs typeface="Arial"/>
                <a:sym typeface="Arial"/>
              </a:rPr>
              <a:t>Comply with the ESMF, RPF, and EMPF.</a:t>
            </a:r>
            <a:endParaRPr/>
          </a:p>
          <a:p>
            <a:pPr indent="-285750" lvl="0" marL="285750" marR="0" rtl="0" algn="l">
              <a:lnSpc>
                <a:spcPct val="150000"/>
              </a:lnSpc>
              <a:spcBef>
                <a:spcPts val="0"/>
              </a:spcBef>
              <a:spcAft>
                <a:spcPts val="0"/>
              </a:spcAft>
              <a:buClr>
                <a:schemeClr val="dk1"/>
              </a:buClr>
              <a:buSzPts val="2200"/>
              <a:buFont typeface="Noto Sans Symbols"/>
              <a:buChar char="▪"/>
            </a:pPr>
            <a:r>
              <a:rPr b="0" i="0" lang="en-US" sz="2200" u="none" cap="none" strike="noStrike">
                <a:solidFill>
                  <a:schemeClr val="dk1"/>
                </a:solidFill>
                <a:latin typeface="Arial"/>
                <a:ea typeface="Arial"/>
                <a:cs typeface="Arial"/>
                <a:sym typeface="Arial"/>
              </a:rPr>
              <a:t>Cause no adverse impacts on communities or the natural environment.</a:t>
            </a:r>
            <a:endParaRPr b="0" i="0" sz="2200" u="none" cap="none" strike="noStrike">
              <a:solidFill>
                <a:schemeClr val="dk1"/>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sp>
        <p:nvSpPr>
          <p:cNvPr id="186" name="Google Shape;186;p43"/>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EE SUB-PROJECT SCREENING FORM</a:t>
            </a:r>
            <a:endParaRPr/>
          </a:p>
        </p:txBody>
      </p:sp>
      <p:sp>
        <p:nvSpPr>
          <p:cNvPr id="187" name="Google Shape;187;p43"/>
          <p:cNvSpPr txBox="1"/>
          <p:nvPr/>
        </p:nvSpPr>
        <p:spPr>
          <a:xfrm>
            <a:off x="838200" y="2328148"/>
            <a:ext cx="10515598" cy="1685846"/>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US" sz="2400" u="none" cap="none" strike="noStrike">
                <a:solidFill>
                  <a:srgbClr val="000000"/>
                </a:solidFill>
                <a:latin typeface="Arial"/>
                <a:ea typeface="Arial"/>
                <a:cs typeface="Arial"/>
                <a:sym typeface="Arial"/>
              </a:rPr>
              <a:t>PIE and PFIs use the standard form (Appendix 4) for project screening.</a:t>
            </a:r>
            <a:endParaRPr/>
          </a:p>
          <a:p>
            <a:pPr indent="0" lvl="0" marL="0" marR="0" rtl="0" algn="just">
              <a:lnSpc>
                <a:spcPct val="150000"/>
              </a:lnSpc>
              <a:spcBef>
                <a:spcPts val="0"/>
              </a:spcBef>
              <a:spcAft>
                <a:spcPts val="0"/>
              </a:spcAft>
              <a:buNone/>
            </a:pPr>
            <a:r>
              <a:rPr b="1" i="1" lang="en-US" sz="2400" u="none" cap="none" strike="noStrike">
                <a:solidFill>
                  <a:srgbClr val="000000"/>
                </a:solidFill>
                <a:latin typeface="Arial"/>
                <a:ea typeface="Arial"/>
                <a:cs typeface="Arial"/>
                <a:sym typeface="Arial"/>
              </a:rPr>
              <a:t>The criteria include: </a:t>
            </a:r>
            <a:r>
              <a:rPr b="0" i="0" lang="en-US" sz="2400" u="none" cap="none" strike="noStrike">
                <a:solidFill>
                  <a:srgbClr val="000000"/>
                </a:solidFill>
                <a:latin typeface="Arial"/>
                <a:ea typeface="Arial"/>
                <a:cs typeface="Arial"/>
                <a:sym typeface="Arial"/>
              </a:rPr>
              <a:t>Type of investment, level of energy savings, environmental-social compliance, and no violation of the exclusion policy.</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p44"/>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RSF GUARANTEE APPLICATION DOSSIER</a:t>
            </a:r>
            <a:endParaRPr/>
          </a:p>
        </p:txBody>
      </p:sp>
      <p:sp>
        <p:nvSpPr>
          <p:cNvPr id="193" name="Google Shape;193;p44"/>
          <p:cNvSpPr txBox="1"/>
          <p:nvPr/>
        </p:nvSpPr>
        <p:spPr>
          <a:xfrm>
            <a:off x="838200" y="2328148"/>
            <a:ext cx="10515598" cy="57785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US" sz="2400" u="none" cap="none" strike="noStrike">
                <a:solidFill>
                  <a:srgbClr val="000000"/>
                </a:solidFill>
                <a:latin typeface="Arial"/>
                <a:ea typeface="Arial"/>
                <a:cs typeface="Arial"/>
                <a:sym typeface="Arial"/>
              </a:rPr>
              <a:t>.</a:t>
            </a:r>
            <a:endParaRPr/>
          </a:p>
        </p:txBody>
      </p:sp>
      <p:sp>
        <p:nvSpPr>
          <p:cNvPr id="194" name="Google Shape;194;p44"/>
          <p:cNvSpPr txBox="1"/>
          <p:nvPr/>
        </p:nvSpPr>
        <p:spPr>
          <a:xfrm>
            <a:off x="1128713" y="2291652"/>
            <a:ext cx="9586913" cy="2793842"/>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rgbClr val="000000"/>
              </a:buClr>
              <a:buSzPts val="2400"/>
              <a:buFont typeface="Arial"/>
              <a:buNone/>
            </a:pPr>
            <a:r>
              <a:rPr b="1" i="0" lang="en-US" sz="2400" u="none" cap="none" strike="noStrike">
                <a:solidFill>
                  <a:srgbClr val="000000"/>
                </a:solidFill>
                <a:latin typeface="Arial"/>
                <a:ea typeface="Arial"/>
                <a:cs typeface="Arial"/>
                <a:sym typeface="Arial"/>
              </a:rPr>
              <a:t>The PFI submits the following documents to the PIE:</a:t>
            </a:r>
            <a:endParaRPr b="1" i="1" sz="2400" u="none" cap="none" strike="noStrike">
              <a:solidFill>
                <a:srgbClr val="000000"/>
              </a:solidFill>
              <a:latin typeface="Arial"/>
              <a:ea typeface="Arial"/>
              <a:cs typeface="Arial"/>
              <a:sym typeface="Arial"/>
            </a:endParaRPr>
          </a:p>
          <a:p>
            <a:pPr indent="-342900" lvl="0" marL="342900" marR="0" rtl="0" algn="l">
              <a:lnSpc>
                <a:spcPct val="150000"/>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Technical-Financial Appraisal Report;</a:t>
            </a:r>
            <a:endParaRPr/>
          </a:p>
          <a:p>
            <a:pPr indent="-342900" lvl="0" marL="342900" marR="0" rtl="0" algn="l">
              <a:lnSpc>
                <a:spcPct val="150000"/>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Energy Savings Calculation Sheet;</a:t>
            </a:r>
            <a:endParaRPr/>
          </a:p>
          <a:p>
            <a:pPr indent="-342900" lvl="0" marL="342900" marR="0" rtl="0" algn="l">
              <a:lnSpc>
                <a:spcPct val="150000"/>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Environmental-Social Documentation File;</a:t>
            </a:r>
            <a:endParaRPr/>
          </a:p>
          <a:p>
            <a:pPr indent="-342900" lvl="0" marL="342900" marR="0" rtl="0" algn="l">
              <a:lnSpc>
                <a:spcPct val="150000"/>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Guarantee Request Form according to the template in Appendix 7.</a:t>
            </a:r>
            <a:endParaRPr b="0" i="0" sz="2400" u="none" cap="none" strike="noStrike">
              <a:solidFill>
                <a:srgbClr val="000000"/>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p45"/>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GUARANTEE APPRAISAL AND APPROVAL</a:t>
            </a:r>
            <a:endParaRPr/>
          </a:p>
        </p:txBody>
      </p:sp>
      <p:sp>
        <p:nvSpPr>
          <p:cNvPr id="200" name="Google Shape;200;p45"/>
          <p:cNvSpPr txBox="1"/>
          <p:nvPr/>
        </p:nvSpPr>
        <p:spPr>
          <a:xfrm>
            <a:off x="838200" y="2328148"/>
            <a:ext cx="10515598" cy="2400657"/>
          </a:xfrm>
          <a:prstGeom prst="rect">
            <a:avLst/>
          </a:prstGeom>
          <a:noFill/>
          <a:ln>
            <a:noFill/>
          </a:ln>
        </p:spPr>
        <p:txBody>
          <a:bodyPr anchorCtr="0" anchor="t" bIns="45700" lIns="91425" spcFirstLastPara="1" rIns="91425" wrap="square" tIns="45700">
            <a:spAutoFit/>
          </a:bodyPr>
          <a:lstStyle/>
          <a:p>
            <a:pPr indent="-342900" lvl="0" marL="342900" marR="0" rtl="0" algn="just">
              <a:lnSpc>
                <a:spcPct val="100000"/>
              </a:lnSpc>
              <a:spcBef>
                <a:spcPts val="0"/>
              </a:spcBef>
              <a:spcAft>
                <a:spcPts val="0"/>
              </a:spcAft>
              <a:buClr>
                <a:srgbClr val="000000"/>
              </a:buClr>
              <a:buSzPts val="2500"/>
              <a:buFont typeface="Arial"/>
              <a:buChar char="•"/>
            </a:pPr>
            <a:r>
              <a:rPr b="0" i="0" lang="en-US" sz="2500" u="none" cap="none" strike="noStrike">
                <a:solidFill>
                  <a:srgbClr val="000000"/>
                </a:solidFill>
                <a:latin typeface="Arial"/>
                <a:ea typeface="Arial"/>
                <a:cs typeface="Arial"/>
                <a:sym typeface="Arial"/>
              </a:rPr>
              <a:t>The PIE reviews the application dossier to ensure the project fully meets the technical, financial, and environmental &amp; social (E&amp;S) criteria. If approved, the PIE issues an RSF Guarantee Letter to the PFI.</a:t>
            </a:r>
            <a:endParaRPr/>
          </a:p>
          <a:p>
            <a:pPr indent="-342900" lvl="0" marL="342900" marR="0" rtl="0" algn="just">
              <a:lnSpc>
                <a:spcPct val="100000"/>
              </a:lnSpc>
              <a:spcBef>
                <a:spcPts val="0"/>
              </a:spcBef>
              <a:spcAft>
                <a:spcPts val="0"/>
              </a:spcAft>
              <a:buClr>
                <a:srgbClr val="000000"/>
              </a:buClr>
              <a:buSzPts val="2500"/>
              <a:buFont typeface="Arial"/>
              <a:buChar char="•"/>
            </a:pPr>
            <a:r>
              <a:rPr b="0" i="0" lang="en-US" sz="2500" u="none" cap="none" strike="noStrike">
                <a:solidFill>
                  <a:srgbClr val="000000"/>
                </a:solidFill>
                <a:latin typeface="Arial"/>
                <a:ea typeface="Arial"/>
                <a:cs typeface="Arial"/>
                <a:sym typeface="Arial"/>
              </a:rPr>
              <a:t>The first three projects require prior approval from the World Bank (WB) before the official guarantee can be issued.</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46"/>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OVERALL RSF GUARANTEE ISSUANCE PROCESS</a:t>
            </a:r>
            <a:endParaRPr/>
          </a:p>
        </p:txBody>
      </p:sp>
      <p:sp>
        <p:nvSpPr>
          <p:cNvPr id="206" name="Google Shape;206;p46"/>
          <p:cNvSpPr/>
          <p:nvPr/>
        </p:nvSpPr>
        <p:spPr>
          <a:xfrm>
            <a:off x="728663" y="2432105"/>
            <a:ext cx="11054629" cy="2805320"/>
          </a:xfrm>
          <a:prstGeom prst="rect">
            <a:avLst/>
          </a:prstGeom>
          <a:noFill/>
          <a:ln>
            <a:noFill/>
          </a:ln>
        </p:spPr>
        <p:txBody>
          <a:bodyPr anchorCtr="0" anchor="ctr" bIns="45700" lIns="91425" spcFirstLastPara="1" rIns="91425" wrap="square" tIns="45700">
            <a:spAutoFit/>
          </a:bodyPr>
          <a:lstStyle/>
          <a:p>
            <a:pPr indent="-285750" lvl="0" marL="285750" marR="0" rtl="0" algn="l">
              <a:lnSpc>
                <a:spcPct val="150000"/>
              </a:lnSpc>
              <a:spcBef>
                <a:spcPts val="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The IE/ESCO submits the EE loan application dossier to the PFI.</a:t>
            </a:r>
            <a:endParaRPr/>
          </a:p>
          <a:p>
            <a:pPr indent="-285750" lvl="0" marL="285750" marR="0" rtl="0" algn="l">
              <a:lnSpc>
                <a:spcPct val="150000"/>
              </a:lnSpc>
              <a:spcBef>
                <a:spcPts val="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The PFI conducts its appraisal and then submits the guarantee application dossier to the PIE.</a:t>
            </a:r>
            <a:endParaRPr/>
          </a:p>
          <a:p>
            <a:pPr indent="-285750" lvl="0" marL="285750" marR="0" rtl="0" algn="l">
              <a:lnSpc>
                <a:spcPct val="150000"/>
              </a:lnSpc>
              <a:spcBef>
                <a:spcPts val="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The PIE reviews, evaluates, and approves the application.</a:t>
            </a:r>
            <a:endParaRPr/>
          </a:p>
          <a:p>
            <a:pPr indent="-285750" lvl="0" marL="285750" marR="0" rtl="0" algn="l">
              <a:lnSpc>
                <a:spcPct val="150000"/>
              </a:lnSpc>
              <a:spcBef>
                <a:spcPts val="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The PIE issues the RSF guarantee to the PFI.</a:t>
            </a:r>
            <a:endParaRPr/>
          </a:p>
          <a:p>
            <a:pPr indent="-285750" lvl="0" marL="285750" marR="0" rtl="0" algn="l">
              <a:lnSpc>
                <a:spcPct val="150000"/>
              </a:lnSpc>
              <a:spcBef>
                <a:spcPts val="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The PFI signs the credit agreement and disburses the loan to the IE/ESCO.</a:t>
            </a:r>
            <a:endParaRPr/>
          </a:p>
          <a:p>
            <a:pPr indent="-285750" lvl="0" marL="285750" marR="0" rtl="0" algn="l">
              <a:lnSpc>
                <a:spcPct val="150000"/>
              </a:lnSpc>
              <a:spcBef>
                <a:spcPts val="0"/>
              </a:spcBef>
              <a:spcAft>
                <a:spcPts val="0"/>
              </a:spcAft>
              <a:buClr>
                <a:schemeClr val="dk1"/>
              </a:buClr>
              <a:buSzPts val="2000"/>
              <a:buFont typeface="Noto Sans Symbols"/>
              <a:buChar char="▪"/>
            </a:pPr>
            <a:r>
              <a:rPr b="0" i="0" lang="en-US" sz="2000" u="none" cap="none" strike="noStrike">
                <a:solidFill>
                  <a:schemeClr val="dk1"/>
                </a:solidFill>
                <a:latin typeface="Arial"/>
                <a:ea typeface="Arial"/>
                <a:cs typeface="Arial"/>
                <a:sym typeface="Arial"/>
              </a:rPr>
              <a:t>The PIE monitors and tracks risks throughout the guarantee period.</a:t>
            </a:r>
            <a:endParaRPr b="0" i="0" sz="2000" u="none" cap="none" strike="noStrike">
              <a:solidFill>
                <a:schemeClr val="dk1"/>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id="211" name="Google Shape;211;p47"/>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2500" u="none" cap="none" strike="noStrike">
                <a:solidFill>
                  <a:schemeClr val="lt1"/>
                </a:solidFill>
                <a:latin typeface="Arial"/>
                <a:ea typeface="Arial"/>
                <a:cs typeface="Arial"/>
                <a:sym typeface="Arial"/>
              </a:rPr>
              <a:t>THE ROLE OF THE PFI IN THE GUARANTEE ISSUANCE PROCESS</a:t>
            </a:r>
            <a:endParaRPr/>
          </a:p>
        </p:txBody>
      </p:sp>
      <p:sp>
        <p:nvSpPr>
          <p:cNvPr id="212" name="Google Shape;212;p47"/>
          <p:cNvSpPr txBox="1"/>
          <p:nvPr/>
        </p:nvSpPr>
        <p:spPr>
          <a:xfrm>
            <a:off x="1388744" y="2129850"/>
            <a:ext cx="9718357" cy="3076548"/>
          </a:xfrm>
          <a:prstGeom prst="rect">
            <a:avLst/>
          </a:prstGeom>
          <a:noFill/>
          <a:ln>
            <a:noFill/>
          </a:ln>
        </p:spPr>
        <p:txBody>
          <a:bodyPr anchorCtr="0" anchor="t" bIns="45700" lIns="91425" spcFirstLastPara="1" rIns="91425" wrap="square" tIns="45700">
            <a:spAutoFit/>
          </a:bodyPr>
          <a:lstStyle/>
          <a:p>
            <a:pPr indent="-285750" lvl="0" marL="285750" marR="0" rtl="0" algn="l">
              <a:lnSpc>
                <a:spcPct val="150000"/>
              </a:lnSpc>
              <a:spcBef>
                <a:spcPts val="0"/>
              </a:spcBef>
              <a:spcAft>
                <a:spcPts val="0"/>
              </a:spcAft>
              <a:buClr>
                <a:srgbClr val="000000"/>
              </a:buClr>
              <a:buSzPts val="2200"/>
              <a:buFont typeface="Noto Sans Symbols"/>
              <a:buChar char="▪"/>
            </a:pPr>
            <a:r>
              <a:rPr b="0" i="0" lang="en-US" sz="2200" u="none" cap="none" strike="noStrike">
                <a:solidFill>
                  <a:srgbClr val="000000"/>
                </a:solidFill>
                <a:latin typeface="Arial"/>
                <a:ea typeface="Arial"/>
                <a:cs typeface="Arial"/>
                <a:sym typeface="Arial"/>
              </a:rPr>
              <a:t>The PFI plays a crucial “input” role for the RSF.</a:t>
            </a:r>
            <a:endParaRPr/>
          </a:p>
          <a:p>
            <a:pPr indent="-285750" lvl="0" marL="285750" marR="0" rtl="0" algn="l">
              <a:lnSpc>
                <a:spcPct val="150000"/>
              </a:lnSpc>
              <a:spcBef>
                <a:spcPts val="0"/>
              </a:spcBef>
              <a:spcAft>
                <a:spcPts val="0"/>
              </a:spcAft>
              <a:buClr>
                <a:srgbClr val="000000"/>
              </a:buClr>
              <a:buSzPts val="2200"/>
              <a:buFont typeface="Noto Sans Symbols"/>
              <a:buChar char="▪"/>
            </a:pPr>
            <a:r>
              <a:rPr b="0" i="0" lang="en-US" sz="2200" u="none" cap="none" strike="noStrike">
                <a:solidFill>
                  <a:srgbClr val="000000"/>
                </a:solidFill>
                <a:latin typeface="Arial"/>
                <a:ea typeface="Arial"/>
                <a:cs typeface="Arial"/>
                <a:sym typeface="Arial"/>
              </a:rPr>
              <a:t>The PFI is responsible for appraising the project's financial viability, technical feasibility, and risks before submitting a guarantee request.</a:t>
            </a:r>
            <a:endParaRPr/>
          </a:p>
          <a:p>
            <a:pPr indent="-285750" lvl="0" marL="285750" marR="0" rtl="0" algn="l">
              <a:lnSpc>
                <a:spcPct val="150000"/>
              </a:lnSpc>
              <a:spcBef>
                <a:spcPts val="0"/>
              </a:spcBef>
              <a:spcAft>
                <a:spcPts val="0"/>
              </a:spcAft>
              <a:buClr>
                <a:srgbClr val="000000"/>
              </a:buClr>
              <a:buSzPts val="2200"/>
              <a:buFont typeface="Noto Sans Symbols"/>
              <a:buChar char="▪"/>
            </a:pPr>
            <a:r>
              <a:rPr b="0" i="0" lang="en-US" sz="2200" u="none" cap="none" strike="noStrike">
                <a:solidFill>
                  <a:srgbClr val="000000"/>
                </a:solidFill>
                <a:latin typeface="Arial"/>
                <a:ea typeface="Arial"/>
                <a:cs typeface="Arial"/>
                <a:sym typeface="Arial"/>
              </a:rPr>
              <a:t>The PFI only forwards dossiers that meet all criteria, demonstrate energy efficiency of ≥10%, and possess compliant environmental-social documentation.</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p48"/>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THE ROLE OF THE PIE IN THE PROCESS</a:t>
            </a:r>
            <a:endParaRPr/>
          </a:p>
        </p:txBody>
      </p:sp>
      <p:sp>
        <p:nvSpPr>
          <p:cNvPr id="218" name="Google Shape;218;p48"/>
          <p:cNvSpPr txBox="1"/>
          <p:nvPr/>
        </p:nvSpPr>
        <p:spPr>
          <a:xfrm>
            <a:off x="838200" y="2126723"/>
            <a:ext cx="10717530" cy="4183005"/>
          </a:xfrm>
          <a:prstGeom prst="rect">
            <a:avLst/>
          </a:prstGeom>
          <a:noFill/>
          <a:ln>
            <a:noFill/>
          </a:ln>
        </p:spPr>
        <p:txBody>
          <a:bodyPr anchorCtr="0" anchor="t" bIns="45700" lIns="91425" spcFirstLastPara="1" rIns="91425" wrap="square" tIns="45700">
            <a:spAutoFit/>
          </a:bodyPr>
          <a:lstStyle/>
          <a:p>
            <a:pPr indent="0" lvl="0" marL="0" marR="0" rtl="0" algn="l">
              <a:lnSpc>
                <a:spcPct val="130000"/>
              </a:lnSpc>
              <a:spcBef>
                <a:spcPts val="0"/>
              </a:spcBef>
              <a:spcAft>
                <a:spcPts val="0"/>
              </a:spcAft>
              <a:buNone/>
            </a:pPr>
            <a:r>
              <a:rPr b="0" i="0" lang="en-US" sz="2200" u="none" cap="none" strike="noStrike">
                <a:solidFill>
                  <a:srgbClr val="000000"/>
                </a:solidFill>
                <a:latin typeface="Arial"/>
                <a:ea typeface="Arial"/>
                <a:cs typeface="Arial"/>
                <a:sym typeface="Arial"/>
              </a:rPr>
              <a:t>The PIE conducts an independent assessment of the dossier submitted by the PFI to ensure compliance with RSF criteria.</a:t>
            </a:r>
            <a:br>
              <a:rPr b="0" i="0" lang="en-US" sz="2200" u="none" cap="none" strike="noStrike">
                <a:solidFill>
                  <a:srgbClr val="000000"/>
                </a:solidFill>
                <a:latin typeface="Arial"/>
                <a:ea typeface="Arial"/>
                <a:cs typeface="Arial"/>
                <a:sym typeface="Arial"/>
              </a:rPr>
            </a:br>
            <a:r>
              <a:rPr b="0" i="0" lang="en-US" sz="2200" u="none" cap="none" strike="noStrike">
                <a:solidFill>
                  <a:srgbClr val="000000"/>
                </a:solidFill>
                <a:latin typeface="Arial"/>
                <a:ea typeface="Arial"/>
                <a:cs typeface="Arial"/>
                <a:sym typeface="Arial"/>
              </a:rPr>
              <a:t>The PIE reviews:</a:t>
            </a:r>
            <a:endParaRPr/>
          </a:p>
          <a:p>
            <a:pPr indent="-285750" lvl="0" marL="285750" marR="0" rtl="0" algn="l">
              <a:lnSpc>
                <a:spcPct val="130000"/>
              </a:lnSpc>
              <a:spcBef>
                <a:spcPts val="1200"/>
              </a:spcBef>
              <a:spcAft>
                <a:spcPts val="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The validity and transparency of the dossier.</a:t>
            </a:r>
            <a:endParaRPr/>
          </a:p>
          <a:p>
            <a:pPr indent="-285750" lvl="0" marL="285750" marR="0" rtl="0" algn="l">
              <a:lnSpc>
                <a:spcPct val="130000"/>
              </a:lnSpc>
              <a:spcBef>
                <a:spcPts val="1200"/>
              </a:spcBef>
              <a:spcAft>
                <a:spcPts val="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Energy efficiency and financial viability.</a:t>
            </a:r>
            <a:endParaRPr/>
          </a:p>
          <a:p>
            <a:pPr indent="-285750" lvl="0" marL="285750" marR="0" rtl="0" algn="l">
              <a:lnSpc>
                <a:spcPct val="130000"/>
              </a:lnSpc>
              <a:spcBef>
                <a:spcPts val="1200"/>
              </a:spcBef>
              <a:spcAft>
                <a:spcPts val="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E&amp;S compliance.</a:t>
            </a:r>
            <a:endParaRPr/>
          </a:p>
          <a:p>
            <a:pPr indent="0" lvl="0" marL="0" marR="0" rtl="0" algn="l">
              <a:lnSpc>
                <a:spcPct val="130000"/>
              </a:lnSpc>
              <a:spcBef>
                <a:spcPts val="1200"/>
              </a:spcBef>
              <a:spcAft>
                <a:spcPts val="0"/>
              </a:spcAft>
              <a:buNone/>
            </a:pPr>
            <a:r>
              <a:rPr b="0" i="0" lang="en-US" sz="2200" u="none" cap="none" strike="noStrike">
                <a:solidFill>
                  <a:srgbClr val="000000"/>
                </a:solidFill>
                <a:latin typeface="Arial"/>
                <a:ea typeface="Arial"/>
                <a:cs typeface="Arial"/>
                <a:sym typeface="Arial"/>
              </a:rPr>
              <a:t>Following this review, the PIE issues the guarantee if all conditions are met, or requests additional information if needed.</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49"/>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RSF GUARANTEE LETTER</a:t>
            </a:r>
            <a:endParaRPr/>
          </a:p>
        </p:txBody>
      </p:sp>
      <p:sp>
        <p:nvSpPr>
          <p:cNvPr id="224" name="Google Shape;224;p49"/>
          <p:cNvSpPr txBox="1"/>
          <p:nvPr/>
        </p:nvSpPr>
        <p:spPr>
          <a:xfrm>
            <a:off x="838200" y="2649915"/>
            <a:ext cx="10420350" cy="2343655"/>
          </a:xfrm>
          <a:prstGeom prst="rect">
            <a:avLst/>
          </a:prstGeom>
          <a:noFill/>
          <a:ln>
            <a:noFill/>
          </a:ln>
        </p:spPr>
        <p:txBody>
          <a:bodyPr anchorCtr="0" anchor="t" bIns="45700" lIns="91425" spcFirstLastPara="1" rIns="91425" wrap="square" tIns="45700">
            <a:spAutoFit/>
          </a:bodyPr>
          <a:lstStyle/>
          <a:p>
            <a:pPr indent="-342900" lvl="0" marL="342900" marR="0" rtl="0" algn="l">
              <a:lnSpc>
                <a:spcPct val="150000"/>
              </a:lnSpc>
              <a:spcBef>
                <a:spcPts val="0"/>
              </a:spcBef>
              <a:spcAft>
                <a:spcPts val="0"/>
              </a:spcAft>
              <a:buClr>
                <a:srgbClr val="000000"/>
              </a:buClr>
              <a:buSzPts val="2000"/>
              <a:buFont typeface="Noto Sans Symbols"/>
              <a:buChar char="▪"/>
            </a:pPr>
            <a:r>
              <a:rPr b="0" i="0" lang="en-US" sz="2000" u="none" cap="none" strike="noStrike">
                <a:solidFill>
                  <a:srgbClr val="000000"/>
                </a:solidFill>
                <a:latin typeface="Arial"/>
                <a:ea typeface="Arial"/>
                <a:cs typeface="Arial"/>
                <a:sym typeface="Arial"/>
              </a:rPr>
              <a:t>The Guarantee Letter is an official document issued by the PIE to the PFI, committing to cover the risk portion if the IE/ESCO defaults on the loan.</a:t>
            </a:r>
            <a:endParaRPr/>
          </a:p>
          <a:p>
            <a:pPr indent="-342900" lvl="0" marL="342900" marR="0" rtl="0" algn="l">
              <a:lnSpc>
                <a:spcPct val="150000"/>
              </a:lnSpc>
              <a:spcBef>
                <a:spcPts val="0"/>
              </a:spcBef>
              <a:spcAft>
                <a:spcPts val="0"/>
              </a:spcAft>
              <a:buClr>
                <a:srgbClr val="000000"/>
              </a:buClr>
              <a:buSzPts val="2000"/>
              <a:buFont typeface="Noto Sans Symbols"/>
              <a:buChar char="▪"/>
            </a:pPr>
            <a:r>
              <a:rPr b="0" i="0" lang="en-US" sz="2000" u="none" cap="none" strike="noStrike">
                <a:solidFill>
                  <a:srgbClr val="000000"/>
                </a:solidFill>
                <a:latin typeface="Arial"/>
                <a:ea typeface="Arial"/>
                <a:cs typeface="Arial"/>
                <a:sym typeface="Arial"/>
              </a:rPr>
              <a:t>The maximum guarantee rate is 50% of the loan value.</a:t>
            </a:r>
            <a:endParaRPr/>
          </a:p>
          <a:p>
            <a:pPr indent="-342900" lvl="0" marL="342900" marR="0" rtl="0" algn="l">
              <a:lnSpc>
                <a:spcPct val="150000"/>
              </a:lnSpc>
              <a:spcBef>
                <a:spcPts val="0"/>
              </a:spcBef>
              <a:spcAft>
                <a:spcPts val="0"/>
              </a:spcAft>
              <a:buClr>
                <a:srgbClr val="000000"/>
              </a:buClr>
              <a:buSzPts val="2000"/>
              <a:buFont typeface="Noto Sans Symbols"/>
              <a:buChar char="▪"/>
            </a:pPr>
            <a:r>
              <a:rPr b="0" i="0" lang="en-US" sz="2000" u="none" cap="none" strike="noStrike">
                <a:solidFill>
                  <a:srgbClr val="000000"/>
                </a:solidFill>
                <a:latin typeface="Arial"/>
                <a:ea typeface="Arial"/>
                <a:cs typeface="Arial"/>
                <a:sym typeface="Arial"/>
              </a:rPr>
              <a:t>The Guarantee Letter clearly specifies: the limit, term, conditions, and claim procedures.</a:t>
            </a:r>
            <a:endParaRPr/>
          </a:p>
          <a:p>
            <a:pPr indent="-215900" lvl="0" marL="342900" marR="0" rtl="0" algn="l">
              <a:lnSpc>
                <a:spcPct val="150000"/>
              </a:lnSpc>
              <a:spcBef>
                <a:spcPts val="0"/>
              </a:spcBef>
              <a:spcAft>
                <a:spcPts val="0"/>
              </a:spcAft>
              <a:buClr>
                <a:srgbClr val="000000"/>
              </a:buClr>
              <a:buSzPts val="2000"/>
              <a:buFont typeface="Noto Sans Symbols"/>
              <a:buNone/>
            </a:pPr>
            <a:r>
              <a:t/>
            </a:r>
            <a:endParaRPr b="0" i="0" sz="2000" u="none" cap="none" strike="noStrike">
              <a:solidFill>
                <a:srgbClr val="000000"/>
              </a:solidFill>
              <a:latin typeface="Arial"/>
              <a:ea typeface="Arial"/>
              <a:cs typeface="Arial"/>
              <a:sym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p50"/>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DISBURSEMENT AND LOAN MANAGEMENT</a:t>
            </a:r>
            <a:endParaRPr/>
          </a:p>
        </p:txBody>
      </p:sp>
      <p:sp>
        <p:nvSpPr>
          <p:cNvPr id="230" name="Google Shape;230;p50"/>
          <p:cNvSpPr txBox="1"/>
          <p:nvPr/>
        </p:nvSpPr>
        <p:spPr>
          <a:xfrm>
            <a:off x="885824" y="2378452"/>
            <a:ext cx="10420350" cy="2343655"/>
          </a:xfrm>
          <a:prstGeom prst="rect">
            <a:avLst/>
          </a:prstGeom>
          <a:noFill/>
          <a:ln>
            <a:noFill/>
          </a:ln>
        </p:spPr>
        <p:txBody>
          <a:bodyPr anchorCtr="0" anchor="t" bIns="45700" lIns="91425" spcFirstLastPara="1" rIns="91425" wrap="square" tIns="45700">
            <a:spAutoFit/>
          </a:bodyPr>
          <a:lstStyle/>
          <a:p>
            <a:pPr indent="-342900" lvl="0" marL="342900" marR="0" rtl="0" algn="just">
              <a:lnSpc>
                <a:spcPct val="150000"/>
              </a:lnSpc>
              <a:spcBef>
                <a:spcPts val="0"/>
              </a:spcBef>
              <a:spcAft>
                <a:spcPts val="0"/>
              </a:spcAft>
              <a:buClr>
                <a:srgbClr val="000000"/>
              </a:buClr>
              <a:buSzPts val="2000"/>
              <a:buFont typeface="Noto Sans Symbols"/>
              <a:buChar char="▪"/>
            </a:pPr>
            <a:r>
              <a:rPr b="0" i="0" lang="en-US" sz="2000" u="none" cap="none" strike="noStrike">
                <a:solidFill>
                  <a:srgbClr val="000000"/>
                </a:solidFill>
                <a:latin typeface="Arial"/>
                <a:ea typeface="Arial"/>
                <a:cs typeface="Arial"/>
                <a:sym typeface="Arial"/>
              </a:rPr>
              <a:t>After receiving the guarantee, the PFI signs a credit agreement with the IE/ESCO and disburses the funds.</a:t>
            </a:r>
            <a:endParaRPr/>
          </a:p>
          <a:p>
            <a:pPr indent="-342900" lvl="0" marL="342900" marR="0" rtl="0" algn="just">
              <a:lnSpc>
                <a:spcPct val="150000"/>
              </a:lnSpc>
              <a:spcBef>
                <a:spcPts val="0"/>
              </a:spcBef>
              <a:spcAft>
                <a:spcPts val="0"/>
              </a:spcAft>
              <a:buClr>
                <a:srgbClr val="000000"/>
              </a:buClr>
              <a:buSzPts val="2000"/>
              <a:buFont typeface="Noto Sans Symbols"/>
              <a:buChar char="▪"/>
            </a:pPr>
            <a:r>
              <a:rPr b="0" i="0" lang="en-US" sz="2000" u="none" cap="none" strike="noStrike">
                <a:solidFill>
                  <a:srgbClr val="000000"/>
                </a:solidFill>
                <a:latin typeface="Arial"/>
                <a:ea typeface="Arial"/>
                <a:cs typeface="Arial"/>
                <a:sym typeface="Arial"/>
              </a:rPr>
              <a:t>The PFI is responsible for managing, monitoring, and recovering the loan.</a:t>
            </a:r>
            <a:endParaRPr/>
          </a:p>
          <a:p>
            <a:pPr indent="-342900" lvl="0" marL="342900" marR="0" rtl="0" algn="just">
              <a:lnSpc>
                <a:spcPct val="150000"/>
              </a:lnSpc>
              <a:spcBef>
                <a:spcPts val="0"/>
              </a:spcBef>
              <a:spcAft>
                <a:spcPts val="0"/>
              </a:spcAft>
              <a:buClr>
                <a:srgbClr val="000000"/>
              </a:buClr>
              <a:buSzPts val="2000"/>
              <a:buFont typeface="Noto Sans Symbols"/>
              <a:buChar char="▪"/>
            </a:pPr>
            <a:r>
              <a:rPr b="0" i="0" lang="en-US" sz="2000" u="none" cap="none" strike="noStrike">
                <a:solidFill>
                  <a:srgbClr val="000000"/>
                </a:solidFill>
                <a:latin typeface="Arial"/>
                <a:ea typeface="Arial"/>
                <a:cs typeface="Arial"/>
                <a:sym typeface="Arial"/>
              </a:rPr>
              <a:t>The PIE supervises the project through periodic reports from the PFI to ensure the funds are used for their intended purpose.</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 name="Shape 69"/>
        <p:cNvGrpSpPr/>
        <p:nvPr/>
      </p:nvGrpSpPr>
      <p:grpSpPr>
        <a:xfrm>
          <a:off x="0" y="0"/>
          <a:ext cx="0" cy="0"/>
          <a:chOff x="0" y="0"/>
          <a:chExt cx="0" cy="0"/>
        </a:xfrm>
      </p:grpSpPr>
      <p:sp>
        <p:nvSpPr>
          <p:cNvPr id="70" name="Google Shape;70;p3"/>
          <p:cNvSpPr txBox="1"/>
          <p:nvPr/>
        </p:nvSpPr>
        <p:spPr>
          <a:xfrm>
            <a:off x="844826" y="1249340"/>
            <a:ext cx="10525539"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000"/>
              <a:buFont typeface="Arial"/>
              <a:buNone/>
            </a:pPr>
            <a:r>
              <a:rPr b="1" i="0" lang="en-US" sz="2800" u="none" cap="none" strike="noStrike">
                <a:solidFill>
                  <a:schemeClr val="lt1"/>
                </a:solidFill>
                <a:latin typeface="Arial"/>
                <a:ea typeface="Arial"/>
                <a:cs typeface="Arial"/>
                <a:sym typeface="Arial"/>
              </a:rPr>
              <a:t>INTRODUCTION TO THE RISK SHARING FACILITY (RSF)</a:t>
            </a:r>
            <a:endParaRPr/>
          </a:p>
        </p:txBody>
      </p:sp>
      <p:sp>
        <p:nvSpPr>
          <p:cNvPr id="71" name="Google Shape;71;p3"/>
          <p:cNvSpPr txBox="1"/>
          <p:nvPr/>
        </p:nvSpPr>
        <p:spPr>
          <a:xfrm>
            <a:off x="947696" y="2139987"/>
            <a:ext cx="10422669" cy="2851486"/>
          </a:xfrm>
          <a:prstGeom prst="rect">
            <a:avLst/>
          </a:prstGeom>
          <a:noFill/>
          <a:ln>
            <a:noFill/>
          </a:ln>
        </p:spPr>
        <p:txBody>
          <a:bodyPr anchorCtr="0" anchor="t" bIns="45700" lIns="91425" spcFirstLastPara="1" rIns="91425" wrap="square" tIns="45700">
            <a:spAutoFit/>
          </a:bodyPr>
          <a:lstStyle/>
          <a:p>
            <a:pPr indent="-342900" lvl="0" marL="342900" marR="0" rtl="0" algn="just">
              <a:lnSpc>
                <a:spcPct val="130000"/>
              </a:lnSpc>
              <a:spcBef>
                <a:spcPts val="0"/>
              </a:spcBef>
              <a:spcAft>
                <a:spcPts val="0"/>
              </a:spcAft>
              <a:buClr>
                <a:srgbClr val="000000"/>
              </a:buClr>
              <a:buSzPts val="2000"/>
              <a:buFont typeface="Arial"/>
              <a:buChar char="•"/>
            </a:pPr>
            <a:r>
              <a:rPr b="0" i="0" lang="en-US" sz="2000" u="none" cap="none" strike="noStrike">
                <a:solidFill>
                  <a:srgbClr val="000000"/>
                </a:solidFill>
                <a:latin typeface="Arial"/>
                <a:ea typeface="Arial"/>
                <a:cs typeface="Arial"/>
                <a:sym typeface="Arial"/>
              </a:rPr>
              <a:t>The RSF is a financial mechanism under the VSUEE Project designed to encourage energy efficiency investment by sharing credit risk with Participating Financial Institutions (PFIs).</a:t>
            </a:r>
            <a:endParaRPr/>
          </a:p>
          <a:p>
            <a:pPr indent="-342900" lvl="0" marL="342900" marR="0" rtl="0" algn="just">
              <a:lnSpc>
                <a:spcPct val="130000"/>
              </a:lnSpc>
              <a:spcBef>
                <a:spcPts val="0"/>
              </a:spcBef>
              <a:spcAft>
                <a:spcPts val="0"/>
              </a:spcAft>
              <a:buClr>
                <a:srgbClr val="000000"/>
              </a:buClr>
              <a:buSzPts val="2000"/>
              <a:buFont typeface="Arial"/>
              <a:buChar char="•"/>
            </a:pPr>
            <a:r>
              <a:rPr b="0" i="0" lang="en-US" sz="2000" u="none" cap="none" strike="noStrike">
                <a:solidFill>
                  <a:srgbClr val="000000"/>
                </a:solidFill>
                <a:latin typeface="Arial"/>
                <a:ea typeface="Arial"/>
                <a:cs typeface="Arial"/>
                <a:sym typeface="Arial"/>
              </a:rPr>
              <a:t>The RSF is funded by the Green Climate Fund (GCF), managed by the Ministry of Industry and Trade (MOIT), and operated by the PIE.</a:t>
            </a:r>
            <a:endParaRPr/>
          </a:p>
          <a:p>
            <a:pPr indent="-342900" lvl="0" marL="342900" marR="0" rtl="0" algn="just">
              <a:lnSpc>
                <a:spcPct val="130000"/>
              </a:lnSpc>
              <a:spcBef>
                <a:spcPts val="0"/>
              </a:spcBef>
              <a:spcAft>
                <a:spcPts val="0"/>
              </a:spcAft>
              <a:buClr>
                <a:srgbClr val="000000"/>
              </a:buClr>
              <a:buSzPts val="2000"/>
              <a:buFont typeface="Arial"/>
              <a:buChar char="•"/>
            </a:pPr>
            <a:r>
              <a:rPr b="0" i="0" lang="en-US" sz="2000" u="none" cap="none" strike="noStrike">
                <a:solidFill>
                  <a:srgbClr val="000000"/>
                </a:solidFill>
                <a:latin typeface="Arial"/>
                <a:ea typeface="Arial"/>
                <a:cs typeface="Arial"/>
                <a:sym typeface="Arial"/>
              </a:rPr>
              <a:t>The PIE issues RSF Guarantees for loans provided by PFIs to Industrial Enterprises (IEs) or ESCO companies.</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p51"/>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PROJECT MONITORING MECHANISM</a:t>
            </a:r>
            <a:endParaRPr/>
          </a:p>
        </p:txBody>
      </p:sp>
      <p:sp>
        <p:nvSpPr>
          <p:cNvPr id="236" name="Google Shape;236;p51"/>
          <p:cNvSpPr txBox="1"/>
          <p:nvPr/>
        </p:nvSpPr>
        <p:spPr>
          <a:xfrm>
            <a:off x="838200" y="2398557"/>
            <a:ext cx="10420350" cy="2060885"/>
          </a:xfrm>
          <a:prstGeom prst="rect">
            <a:avLst/>
          </a:prstGeom>
          <a:noFill/>
          <a:ln>
            <a:noFill/>
          </a:ln>
        </p:spPr>
        <p:txBody>
          <a:bodyPr anchorCtr="0" anchor="t" bIns="45700" lIns="91425" spcFirstLastPara="1" rIns="91425" wrap="square" tIns="45700">
            <a:spAutoFit/>
          </a:bodyPr>
          <a:lstStyle/>
          <a:p>
            <a:pPr indent="-342900" lvl="0" marL="342900" marR="0" rtl="0" algn="just">
              <a:lnSpc>
                <a:spcPct val="150000"/>
              </a:lnSpc>
              <a:spcBef>
                <a:spcPts val="0"/>
              </a:spcBef>
              <a:spcAft>
                <a:spcPts val="0"/>
              </a:spcAft>
              <a:buClr>
                <a:srgbClr val="000000"/>
              </a:buClr>
              <a:buSzPts val="2200"/>
              <a:buFont typeface="Noto Sans Symbols"/>
              <a:buChar char="▪"/>
            </a:pPr>
            <a:r>
              <a:rPr b="0" i="0" lang="en-US" sz="2200" u="none" cap="none" strike="noStrike">
                <a:solidFill>
                  <a:srgbClr val="000000"/>
                </a:solidFill>
                <a:latin typeface="Arial"/>
                <a:ea typeface="Arial"/>
                <a:cs typeface="Arial"/>
                <a:sym typeface="Arial"/>
              </a:rPr>
              <a:t>The PIE and PFI coordinate to monitor the project throughout its entire lifecycle.</a:t>
            </a:r>
            <a:endParaRPr/>
          </a:p>
          <a:p>
            <a:pPr indent="-342900" lvl="0" marL="342900" marR="0" rtl="0" algn="just">
              <a:lnSpc>
                <a:spcPct val="150000"/>
              </a:lnSpc>
              <a:spcBef>
                <a:spcPts val="0"/>
              </a:spcBef>
              <a:spcAft>
                <a:spcPts val="0"/>
              </a:spcAft>
              <a:buClr>
                <a:srgbClr val="000000"/>
              </a:buClr>
              <a:buSzPts val="2200"/>
              <a:buFont typeface="Noto Sans Symbols"/>
              <a:buChar char="▪"/>
            </a:pPr>
            <a:r>
              <a:rPr b="0" i="0" lang="en-US" sz="2200" u="none" cap="none" strike="noStrike">
                <a:solidFill>
                  <a:srgbClr val="000000"/>
                </a:solidFill>
                <a:latin typeface="Arial"/>
                <a:ea typeface="Arial"/>
                <a:cs typeface="Arial"/>
                <a:sym typeface="Arial"/>
              </a:rPr>
              <a:t>The PFI submits periodic reports on the repayment status and project progress.</a:t>
            </a:r>
            <a:endParaRPr/>
          </a:p>
          <a:p>
            <a:pPr indent="-342900" lvl="0" marL="342900" marR="0" rtl="0" algn="just">
              <a:lnSpc>
                <a:spcPct val="150000"/>
              </a:lnSpc>
              <a:spcBef>
                <a:spcPts val="0"/>
              </a:spcBef>
              <a:spcAft>
                <a:spcPts val="0"/>
              </a:spcAft>
              <a:buClr>
                <a:srgbClr val="000000"/>
              </a:buClr>
              <a:buSzPts val="2200"/>
              <a:buFont typeface="Noto Sans Symbols"/>
              <a:buChar char="▪"/>
            </a:pPr>
            <a:r>
              <a:rPr b="0" i="0" lang="en-US" sz="2200" u="none" cap="none" strike="noStrike">
                <a:solidFill>
                  <a:srgbClr val="000000"/>
                </a:solidFill>
                <a:latin typeface="Arial"/>
                <a:ea typeface="Arial"/>
                <a:cs typeface="Arial"/>
                <a:sym typeface="Arial"/>
              </a:rPr>
              <a:t>The PIE conducts field inspections or hires a consulting firm to assess the actual energy savings achieved.</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52"/>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PERIODIC REPORTS FROM PFIs</a:t>
            </a:r>
            <a:endParaRPr b="1" i="0" sz="3000" u="none" cap="none" strike="noStrike">
              <a:solidFill>
                <a:schemeClr val="lt1"/>
              </a:solidFill>
              <a:latin typeface="Arial"/>
              <a:ea typeface="Arial"/>
              <a:cs typeface="Arial"/>
              <a:sym typeface="Arial"/>
            </a:endParaRPr>
          </a:p>
        </p:txBody>
      </p:sp>
      <p:sp>
        <p:nvSpPr>
          <p:cNvPr id="242" name="Google Shape;242;p52"/>
          <p:cNvSpPr txBox="1"/>
          <p:nvPr/>
        </p:nvSpPr>
        <p:spPr>
          <a:xfrm>
            <a:off x="1112520" y="2291652"/>
            <a:ext cx="10420350" cy="2793842"/>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1" i="0" lang="en-US" sz="2400" u="none" cap="none" strike="noStrike">
                <a:solidFill>
                  <a:srgbClr val="000000"/>
                </a:solidFill>
                <a:latin typeface="Arial"/>
                <a:ea typeface="Arial"/>
                <a:cs typeface="Arial"/>
                <a:sym typeface="Arial"/>
              </a:rPr>
              <a:t>The PFI must submit the following reports to the PIE:</a:t>
            </a:r>
            <a:endParaRPr/>
          </a:p>
          <a:p>
            <a:pPr indent="-342900" lvl="0" marL="342900" marR="0" rtl="0" algn="l">
              <a:lnSpc>
                <a:spcPct val="150000"/>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Disbursement status and debt collection.</a:t>
            </a:r>
            <a:endParaRPr/>
          </a:p>
          <a:p>
            <a:pPr indent="-342900" lvl="0" marL="342900" marR="0" rtl="0" algn="l">
              <a:lnSpc>
                <a:spcPct val="150000"/>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Energy efficiency results.</a:t>
            </a:r>
            <a:endParaRPr/>
          </a:p>
          <a:p>
            <a:pPr indent="-342900" lvl="0" marL="342900" marR="0" rtl="0" algn="l">
              <a:lnSpc>
                <a:spcPct val="150000"/>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Compliance with E&amp;S requirements.</a:t>
            </a:r>
            <a:endParaRPr/>
          </a:p>
          <a:p>
            <a:pPr indent="-342900" lvl="0" marL="342900" marR="0" rtl="0" algn="l">
              <a:lnSpc>
                <a:spcPct val="150000"/>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Reporting frequency: quarterly and annually.</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p53"/>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RISK MANAGEMENT IN THE RSF</a:t>
            </a:r>
            <a:endParaRPr/>
          </a:p>
        </p:txBody>
      </p:sp>
      <p:sp>
        <p:nvSpPr>
          <p:cNvPr id="248" name="Google Shape;248;p53"/>
          <p:cNvSpPr txBox="1"/>
          <p:nvPr/>
        </p:nvSpPr>
        <p:spPr>
          <a:xfrm>
            <a:off x="1033461" y="2294510"/>
            <a:ext cx="10420350" cy="2568717"/>
          </a:xfrm>
          <a:prstGeom prst="rect">
            <a:avLst/>
          </a:prstGeom>
          <a:noFill/>
          <a:ln>
            <a:noFill/>
          </a:ln>
        </p:spPr>
        <p:txBody>
          <a:bodyPr anchorCtr="0" anchor="t" bIns="45700" lIns="91425" spcFirstLastPara="1" rIns="91425" wrap="square" tIns="45700">
            <a:spAutoFit/>
          </a:bodyPr>
          <a:lstStyle/>
          <a:p>
            <a:pPr indent="-342900" lvl="0" marL="342900" marR="0" rtl="0" algn="just">
              <a:lnSpc>
                <a:spcPct val="150000"/>
              </a:lnSpc>
              <a:spcBef>
                <a:spcPts val="0"/>
              </a:spcBef>
              <a:spcAft>
                <a:spcPts val="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The PIE establishes a risk management mechanism to ensure the fund's sustainability.</a:t>
            </a:r>
            <a:endParaRPr/>
          </a:p>
          <a:p>
            <a:pPr indent="-342900" lvl="0" marL="342900" marR="0" rtl="0" algn="just">
              <a:lnSpc>
                <a:spcPct val="150000"/>
              </a:lnSpc>
              <a:spcBef>
                <a:spcPts val="0"/>
              </a:spcBef>
              <a:spcAft>
                <a:spcPts val="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Key risks include: credit risk, technical risk, operational risk, and environmental-social risk.</a:t>
            </a:r>
            <a:endParaRPr/>
          </a:p>
          <a:p>
            <a:pPr indent="-342900" lvl="0" marL="342900" marR="0" rtl="0" algn="just">
              <a:lnSpc>
                <a:spcPct val="150000"/>
              </a:lnSpc>
              <a:spcBef>
                <a:spcPts val="0"/>
              </a:spcBef>
              <a:spcAft>
                <a:spcPts val="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Each risk category has specific response, monitoring, and mitigation plans.</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sp>
        <p:nvSpPr>
          <p:cNvPr id="253" name="Google Shape;253;p54"/>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GUARANTEE CLAIM PROCESS</a:t>
            </a:r>
            <a:endParaRPr/>
          </a:p>
        </p:txBody>
      </p:sp>
      <p:sp>
        <p:nvSpPr>
          <p:cNvPr id="254" name="Google Shape;254;p54"/>
          <p:cNvSpPr txBox="1"/>
          <p:nvPr/>
        </p:nvSpPr>
        <p:spPr>
          <a:xfrm>
            <a:off x="1162048" y="2051622"/>
            <a:ext cx="10420350" cy="334784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0" i="0" lang="en-US" sz="2400" u="none" cap="none" strike="noStrike">
                <a:solidFill>
                  <a:srgbClr val="000000"/>
                </a:solidFill>
                <a:latin typeface="Arial"/>
                <a:ea typeface="Arial"/>
                <a:cs typeface="Arial"/>
                <a:sym typeface="Arial"/>
              </a:rPr>
              <a:t>When an IE/ESCO defaults on their loan:</a:t>
            </a:r>
            <a:endParaRPr/>
          </a:p>
          <a:p>
            <a:pPr indent="-342900" lvl="0" marL="342900" marR="0" rtl="0" algn="l">
              <a:lnSpc>
                <a:spcPct val="150000"/>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The PFI submits a claim with supporting evidence.</a:t>
            </a:r>
            <a:endParaRPr/>
          </a:p>
          <a:p>
            <a:pPr indent="-342900" lvl="0" marL="342900" marR="0" rtl="0" algn="l">
              <a:lnSpc>
                <a:spcPct val="150000"/>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The PIE verifies and validates the claim dossier.</a:t>
            </a:r>
            <a:endParaRPr/>
          </a:p>
          <a:p>
            <a:pPr indent="-342900" lvl="0" marL="342900" marR="0" rtl="0" algn="l">
              <a:lnSpc>
                <a:spcPct val="150000"/>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If valid, the PIE pays out the guaranteed portion (up to 50% of the loan value).</a:t>
            </a:r>
            <a:endParaRPr/>
          </a:p>
          <a:p>
            <a:pPr indent="-342900" lvl="0" marL="342900" marR="0" rtl="0" algn="l">
              <a:lnSpc>
                <a:spcPct val="150000"/>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After payment, the PIE monitors the handling of the collateral.</a:t>
            </a:r>
            <a:endParaRPr b="0" i="0" sz="2400" u="none" cap="none" strike="noStrike">
              <a:solidFill>
                <a:srgbClr val="000000"/>
              </a:solidFill>
              <a:latin typeface="Arial"/>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sp>
        <p:nvSpPr>
          <p:cNvPr id="259" name="Google Shape;259;p55"/>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POST-PAYOUT RECOVERY PROCESS</a:t>
            </a:r>
            <a:endParaRPr/>
          </a:p>
        </p:txBody>
      </p:sp>
      <p:sp>
        <p:nvSpPr>
          <p:cNvPr id="260" name="Google Shape;260;p55"/>
          <p:cNvSpPr txBox="1"/>
          <p:nvPr/>
        </p:nvSpPr>
        <p:spPr>
          <a:xfrm>
            <a:off x="933448" y="2408809"/>
            <a:ext cx="10420350" cy="2793842"/>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US" sz="2400" u="none" cap="none" strike="noStrike">
                <a:solidFill>
                  <a:srgbClr val="000000"/>
                </a:solidFill>
                <a:latin typeface="Arial"/>
                <a:ea typeface="Arial"/>
                <a:cs typeface="Arial"/>
                <a:sym typeface="Arial"/>
              </a:rPr>
              <a:t>After the PIE compensates the PFI, the PFI must continue recovering the remaining debt.</a:t>
            </a:r>
            <a:endParaRPr/>
          </a:p>
          <a:p>
            <a:pPr indent="0" lvl="0" marL="0" marR="0" rtl="0" algn="just">
              <a:lnSpc>
                <a:spcPct val="150000"/>
              </a:lnSpc>
              <a:spcBef>
                <a:spcPts val="0"/>
              </a:spcBef>
              <a:spcAft>
                <a:spcPts val="0"/>
              </a:spcAft>
              <a:buNone/>
            </a:pPr>
            <a:r>
              <a:rPr b="0" i="0" lang="en-US" sz="2400" u="none" cap="none" strike="noStrike">
                <a:solidFill>
                  <a:srgbClr val="000000"/>
                </a:solidFill>
                <a:latin typeface="Arial"/>
                <a:ea typeface="Arial"/>
                <a:cs typeface="Arial"/>
                <a:sym typeface="Arial"/>
              </a:rPr>
              <a:t>Any recovered amount (if applicable) will be reimbursed to the PIE according to the risk-sharing ratio.</a:t>
            </a:r>
            <a:endParaRPr/>
          </a:p>
          <a:p>
            <a:pPr indent="0" lvl="0" marL="0" marR="0" rtl="0" algn="just">
              <a:lnSpc>
                <a:spcPct val="150000"/>
              </a:lnSpc>
              <a:spcBef>
                <a:spcPts val="0"/>
              </a:spcBef>
              <a:spcAft>
                <a:spcPts val="0"/>
              </a:spcAft>
              <a:buNone/>
            </a:pPr>
            <a:r>
              <a:rPr b="0" i="0" lang="en-US" sz="2400" u="none" cap="none" strike="noStrike">
                <a:solidFill>
                  <a:srgbClr val="000000"/>
                </a:solidFill>
                <a:latin typeface="Arial"/>
                <a:ea typeface="Arial"/>
                <a:cs typeface="Arial"/>
                <a:sym typeface="Arial"/>
              </a:rPr>
              <a:t>This mechanism ensures the accountability of both parties.</a:t>
            </a:r>
            <a:endParaRPr b="0" i="0" sz="2400" u="none" cap="none" strike="noStrike">
              <a:solidFill>
                <a:srgbClr val="000000"/>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4" name="Shape 264"/>
        <p:cNvGrpSpPr/>
        <p:nvPr/>
      </p:nvGrpSpPr>
      <p:grpSpPr>
        <a:xfrm>
          <a:off x="0" y="0"/>
          <a:ext cx="0" cy="0"/>
          <a:chOff x="0" y="0"/>
          <a:chExt cx="0" cy="0"/>
        </a:xfrm>
      </p:grpSpPr>
      <p:sp>
        <p:nvSpPr>
          <p:cNvPr id="265" name="Google Shape;265;p56"/>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E&amp;S COMPLIANCE MONITORING</a:t>
            </a:r>
            <a:endParaRPr/>
          </a:p>
        </p:txBody>
      </p:sp>
      <p:sp>
        <p:nvSpPr>
          <p:cNvPr id="266" name="Google Shape;266;p56"/>
          <p:cNvSpPr txBox="1"/>
          <p:nvPr/>
        </p:nvSpPr>
        <p:spPr>
          <a:xfrm>
            <a:off x="885824" y="2260820"/>
            <a:ext cx="10420500" cy="2604300"/>
          </a:xfrm>
          <a:prstGeom prst="rect">
            <a:avLst/>
          </a:prstGeom>
          <a:noFill/>
          <a:ln>
            <a:noFill/>
          </a:ln>
        </p:spPr>
        <p:txBody>
          <a:bodyPr anchorCtr="0" anchor="t" bIns="45700" lIns="91425" spcFirstLastPara="1" rIns="91425" wrap="square" tIns="45700">
            <a:spAutoFit/>
          </a:bodyPr>
          <a:lstStyle/>
          <a:p>
            <a:pPr indent="0" lvl="0" marL="0" marR="0" rtl="0" algn="just">
              <a:lnSpc>
                <a:spcPct val="115000"/>
              </a:lnSpc>
              <a:spcBef>
                <a:spcPts val="0"/>
              </a:spcBef>
              <a:spcAft>
                <a:spcPts val="0"/>
              </a:spcAft>
              <a:buNone/>
            </a:pPr>
            <a:r>
              <a:rPr b="0" i="0" lang="en-US" sz="1600" u="none" cap="none" strike="noStrike">
                <a:solidFill>
                  <a:srgbClr val="000000"/>
                </a:solidFill>
                <a:latin typeface="Arial"/>
                <a:ea typeface="Arial"/>
                <a:cs typeface="Arial"/>
                <a:sym typeface="Arial"/>
              </a:rPr>
              <a:t>All su</a:t>
            </a:r>
            <a:r>
              <a:rPr lang="en-US" sz="1600"/>
              <a:t>b-projects under guarantee must comply with environmental and social safeguard policy frameworks (ESMF, RPF, EMPF). The PFI is responsible for initial review, while the PIE conducts the final verification. Projects with severe adverse impacts will be excluded from the RSF portfolio.</a:t>
            </a:r>
            <a:endParaRPr sz="1600"/>
          </a:p>
          <a:p>
            <a:pPr indent="0" lvl="0" marL="0" rtl="0" algn="l">
              <a:lnSpc>
                <a:spcPct val="115000"/>
              </a:lnSpc>
              <a:spcBef>
                <a:spcPts val="0"/>
              </a:spcBef>
              <a:spcAft>
                <a:spcPts val="0"/>
              </a:spcAft>
              <a:buSzPts val="3200"/>
              <a:buNone/>
            </a:pPr>
            <a:r>
              <a:rPr b="1" lang="en-US" sz="1600"/>
              <a:t>ENERGY SAVINGS PERFORMANCE ASSESSMENT:</a:t>
            </a:r>
            <a:r>
              <a:rPr lang="en-US" sz="1600"/>
              <a:t> The PIE and PFI coordinate to verify the actual energy savings after project completion. Key indicators include: Energy savings rate (%), CO₂ emission reductions, and monetary savings (USD/year).</a:t>
            </a:r>
            <a:endParaRPr sz="1600"/>
          </a:p>
          <a:p>
            <a:pPr indent="0" lvl="0" marL="0" rtl="0" algn="l">
              <a:lnSpc>
                <a:spcPct val="115000"/>
              </a:lnSpc>
              <a:spcBef>
                <a:spcPts val="0"/>
              </a:spcBef>
              <a:spcAft>
                <a:spcPts val="0"/>
              </a:spcAft>
              <a:buSzPts val="3200"/>
              <a:buNone/>
            </a:pPr>
            <a:r>
              <a:rPr b="1" lang="en-US" sz="1600"/>
              <a:t>REPORTING AND DATA STORAGE SYSTEM: </a:t>
            </a:r>
            <a:r>
              <a:rPr lang="en-US" sz="1600"/>
              <a:t>The PIE is developing an electronic data system to store project information, guarantee records, and reports from PFIs. Data is periodically consolidated to support monitoring, evaluation, and audit activities.</a:t>
            </a:r>
            <a:endParaRPr b="0" i="0" sz="2400" u="none" cap="none" strike="noStrike">
              <a:solidFill>
                <a:srgbClr val="000000"/>
              </a:solidFill>
              <a:latin typeface="Arial"/>
              <a:ea typeface="Arial"/>
              <a:cs typeface="Arial"/>
              <a:sym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59"/>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AUDIT AND INDEPENDENT EVALUATION</a:t>
            </a:r>
            <a:endParaRPr/>
          </a:p>
        </p:txBody>
      </p:sp>
      <p:sp>
        <p:nvSpPr>
          <p:cNvPr id="272" name="Google Shape;272;p59"/>
          <p:cNvSpPr txBox="1"/>
          <p:nvPr/>
        </p:nvSpPr>
        <p:spPr>
          <a:xfrm>
            <a:off x="838200" y="2128877"/>
            <a:ext cx="10420350" cy="1685846"/>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US" sz="2400" u="none" cap="none" strike="noStrike">
                <a:solidFill>
                  <a:srgbClr val="000000"/>
                </a:solidFill>
                <a:latin typeface="Arial"/>
                <a:ea typeface="Arial"/>
                <a:cs typeface="Arial"/>
                <a:sym typeface="Arial"/>
              </a:rPr>
              <a:t>The RSF's operations are audited annually by an independent entity.</a:t>
            </a:r>
            <a:endParaRPr/>
          </a:p>
          <a:p>
            <a:pPr indent="0" lvl="0" marL="0" marR="0" rtl="0" algn="just">
              <a:lnSpc>
                <a:spcPct val="150000"/>
              </a:lnSpc>
              <a:spcBef>
                <a:spcPts val="0"/>
              </a:spcBef>
              <a:spcAft>
                <a:spcPts val="0"/>
              </a:spcAft>
              <a:buNone/>
            </a:pPr>
            <a:r>
              <a:rPr b="0" i="0" lang="en-US" sz="2400" u="none" cap="none" strike="noStrike">
                <a:solidFill>
                  <a:srgbClr val="000000"/>
                </a:solidFill>
                <a:latin typeface="Arial"/>
                <a:ea typeface="Arial"/>
                <a:cs typeface="Arial"/>
                <a:sym typeface="Arial"/>
              </a:rPr>
              <a:t>Additionally, the World Bank (WB) may conduct mid-term and final reviews to ensure transparency and effectiveness.</a:t>
            </a:r>
            <a:endParaRPr b="0" i="0" sz="2400" u="none" cap="none" strike="noStrike">
              <a:solidFill>
                <a:srgbClr val="000000"/>
              </a:solidFill>
              <a:latin typeface="Arial"/>
              <a:ea typeface="Arial"/>
              <a:cs typeface="Arial"/>
              <a:sym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sp>
        <p:nvSpPr>
          <p:cNvPr id="277" name="Google Shape;277;p60"/>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RSF SUMMARY REPORT</a:t>
            </a:r>
            <a:endParaRPr/>
          </a:p>
        </p:txBody>
      </p:sp>
      <p:sp>
        <p:nvSpPr>
          <p:cNvPr id="278" name="Google Shape;278;p60"/>
          <p:cNvSpPr txBox="1"/>
          <p:nvPr/>
        </p:nvSpPr>
        <p:spPr>
          <a:xfrm>
            <a:off x="838200" y="2128877"/>
            <a:ext cx="10420350" cy="2793842"/>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0" i="0" lang="en-US" sz="2400" u="none" cap="none" strike="noStrike">
                <a:solidFill>
                  <a:srgbClr val="000000"/>
                </a:solidFill>
                <a:latin typeface="Arial"/>
                <a:ea typeface="Arial"/>
                <a:cs typeface="Arial"/>
                <a:sym typeface="Arial"/>
              </a:rPr>
              <a:t>The PIE prepares a summary report for MOIT and the WB, which includes:</a:t>
            </a:r>
            <a:endParaRPr/>
          </a:p>
          <a:p>
            <a:pPr indent="-342900" lvl="0" marL="342900" marR="0" rtl="0" algn="l">
              <a:lnSpc>
                <a:spcPct val="150000"/>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The number of guarantees issued;</a:t>
            </a:r>
            <a:endParaRPr/>
          </a:p>
          <a:p>
            <a:pPr indent="-342900" lvl="0" marL="342900" marR="0" rtl="0" algn="l">
              <a:lnSpc>
                <a:spcPct val="150000"/>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The portfolio of EE projects;</a:t>
            </a:r>
            <a:endParaRPr/>
          </a:p>
          <a:p>
            <a:pPr indent="-342900" lvl="0" marL="342900" marR="0" rtl="0" algn="l">
              <a:lnSpc>
                <a:spcPct val="150000"/>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Risks and mitigation measures;</a:t>
            </a:r>
            <a:endParaRPr/>
          </a:p>
          <a:p>
            <a:pPr indent="-342900" lvl="0" marL="342900" marR="0" rtl="0" algn="l">
              <a:lnSpc>
                <a:spcPct val="150000"/>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Energy and environmental performance.</a:t>
            </a:r>
            <a:endParaRPr b="0" i="0" sz="2400" u="none" cap="none" strike="noStrike">
              <a:solidFill>
                <a:srgbClr val="000000"/>
              </a:solidFill>
              <a:latin typeface="Arial"/>
              <a:ea typeface="Arial"/>
              <a:cs typeface="Arial"/>
              <a:sym typeface="Arial"/>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2" name="Shape 282"/>
        <p:cNvGrpSpPr/>
        <p:nvPr/>
      </p:nvGrpSpPr>
      <p:grpSpPr>
        <a:xfrm>
          <a:off x="0" y="0"/>
          <a:ext cx="0" cy="0"/>
          <a:chOff x="0" y="0"/>
          <a:chExt cx="0" cy="0"/>
        </a:xfrm>
      </p:grpSpPr>
      <p:sp>
        <p:nvSpPr>
          <p:cNvPr id="283" name="Google Shape;283;p61"/>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None/>
            </a:pPr>
            <a:r>
              <a:rPr b="1" i="0" lang="en-US" sz="3000" u="none" cap="none" strike="noStrike">
                <a:solidFill>
                  <a:schemeClr val="lt1"/>
                </a:solidFill>
                <a:latin typeface="Arial"/>
                <a:ea typeface="Arial"/>
                <a:cs typeface="Arial"/>
                <a:sym typeface="Arial"/>
              </a:rPr>
              <a:t>RSF SUMMARY REPORT</a:t>
            </a:r>
            <a:endParaRPr/>
          </a:p>
        </p:txBody>
      </p:sp>
      <p:sp>
        <p:nvSpPr>
          <p:cNvPr id="284" name="Google Shape;284;p61"/>
          <p:cNvSpPr txBox="1"/>
          <p:nvPr/>
        </p:nvSpPr>
        <p:spPr>
          <a:xfrm>
            <a:off x="933448" y="2428914"/>
            <a:ext cx="10420350" cy="2793842"/>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0" i="0" lang="en-US" sz="2400" u="none" cap="none" strike="noStrike">
                <a:solidFill>
                  <a:srgbClr val="000000"/>
                </a:solidFill>
                <a:latin typeface="Arial"/>
                <a:ea typeface="Arial"/>
                <a:cs typeface="Arial"/>
                <a:sym typeface="Arial"/>
              </a:rPr>
              <a:t>The PIE prepares a consolidated report for MOIT and the WB that includes:</a:t>
            </a:r>
            <a:endParaRPr/>
          </a:p>
          <a:p>
            <a:pPr indent="-342900" lvl="0" marL="342900" marR="0" rtl="0" algn="l">
              <a:lnSpc>
                <a:spcPct val="150000"/>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The number of guarantees issued;</a:t>
            </a:r>
            <a:endParaRPr/>
          </a:p>
          <a:p>
            <a:pPr indent="-342900" lvl="0" marL="342900" marR="0" rtl="0" algn="l">
              <a:lnSpc>
                <a:spcPct val="150000"/>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The EE project portfolio;</a:t>
            </a:r>
            <a:endParaRPr/>
          </a:p>
          <a:p>
            <a:pPr indent="-342900" lvl="0" marL="342900" marR="0" rtl="0" algn="l">
              <a:lnSpc>
                <a:spcPct val="150000"/>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Risks and remedial measures;</a:t>
            </a:r>
            <a:endParaRPr/>
          </a:p>
          <a:p>
            <a:pPr indent="-342900" lvl="0" marL="342900" marR="0" rtl="0" algn="l">
              <a:lnSpc>
                <a:spcPct val="150000"/>
              </a:lnSpc>
              <a:spcBef>
                <a:spcPts val="0"/>
              </a:spcBef>
              <a:spcAft>
                <a:spcPts val="0"/>
              </a:spcAft>
              <a:buClr>
                <a:srgbClr val="000000"/>
              </a:buClr>
              <a:buSzPts val="2400"/>
              <a:buFont typeface="Arial"/>
              <a:buChar char="•"/>
            </a:pPr>
            <a:r>
              <a:rPr b="0" i="0" lang="en-US" sz="2400" u="none" cap="none" strike="noStrike">
                <a:solidFill>
                  <a:srgbClr val="000000"/>
                </a:solidFill>
                <a:latin typeface="Arial"/>
                <a:ea typeface="Arial"/>
                <a:cs typeface="Arial"/>
                <a:sym typeface="Arial"/>
              </a:rPr>
              <a:t>Energy and environmental performance.</a:t>
            </a:r>
            <a:endParaRPr b="0" i="0" sz="2400" u="none" cap="none" strike="noStrike">
              <a:solidFill>
                <a:srgbClr val="000000"/>
              </a:solidFill>
              <a:latin typeface="Arial"/>
              <a:ea typeface="Arial"/>
              <a:cs typeface="Arial"/>
              <a:sym typeface="Arial"/>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8" name="Shape 288"/>
        <p:cNvGrpSpPr/>
        <p:nvPr/>
      </p:nvGrpSpPr>
      <p:grpSpPr>
        <a:xfrm>
          <a:off x="0" y="0"/>
          <a:ext cx="0" cy="0"/>
          <a:chOff x="0" y="0"/>
          <a:chExt cx="0" cy="0"/>
        </a:xfrm>
      </p:grpSpPr>
      <p:sp>
        <p:nvSpPr>
          <p:cNvPr id="289" name="Google Shape;289;p21"/>
          <p:cNvSpPr/>
          <p:nvPr/>
        </p:nvSpPr>
        <p:spPr>
          <a:xfrm>
            <a:off x="2418080" y="2767280"/>
            <a:ext cx="7355700" cy="13233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8000"/>
              <a:buFont typeface="Arial"/>
              <a:buNone/>
            </a:pPr>
            <a:r>
              <a:rPr b="1" i="0" lang="en-US" sz="8000" u="none" cap="none" strike="noStrike">
                <a:solidFill>
                  <a:srgbClr val="000000"/>
                </a:solidFill>
                <a:latin typeface="Arial"/>
                <a:ea typeface="Arial"/>
                <a:cs typeface="Arial"/>
                <a:sym typeface="Arial"/>
              </a:rPr>
              <a:t>THANK YOU!</a:t>
            </a:r>
            <a:endParaRPr b="1" i="0" sz="80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 name="Shape 75"/>
        <p:cNvGrpSpPr/>
        <p:nvPr/>
      </p:nvGrpSpPr>
      <p:grpSpPr>
        <a:xfrm>
          <a:off x="0" y="0"/>
          <a:ext cx="0" cy="0"/>
          <a:chOff x="0" y="0"/>
          <a:chExt cx="0" cy="0"/>
        </a:xfrm>
      </p:grpSpPr>
      <p:sp>
        <p:nvSpPr>
          <p:cNvPr id="76" name="Google Shape;76;p4"/>
          <p:cNvSpPr txBox="1"/>
          <p:nvPr/>
        </p:nvSpPr>
        <p:spPr>
          <a:xfrm>
            <a:off x="838199" y="137263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000"/>
              <a:buFont typeface="Arial"/>
              <a:buNone/>
            </a:pPr>
            <a:r>
              <a:rPr b="1" i="0" lang="en-US" sz="3000" u="none" cap="none" strike="noStrike">
                <a:solidFill>
                  <a:schemeClr val="lt1"/>
                </a:solidFill>
                <a:latin typeface="Arial"/>
                <a:ea typeface="Arial"/>
                <a:cs typeface="Arial"/>
                <a:sym typeface="Arial"/>
              </a:rPr>
              <a:t>OBJECTIVES OF THE TRAINING</a:t>
            </a:r>
            <a:endParaRPr/>
          </a:p>
        </p:txBody>
      </p:sp>
      <p:sp>
        <p:nvSpPr>
          <p:cNvPr id="77" name="Google Shape;77;p4"/>
          <p:cNvSpPr/>
          <p:nvPr/>
        </p:nvSpPr>
        <p:spPr>
          <a:xfrm>
            <a:off x="934949" y="2634861"/>
            <a:ext cx="10664576" cy="2060885"/>
          </a:xfrm>
          <a:prstGeom prst="rect">
            <a:avLst/>
          </a:prstGeom>
          <a:noFill/>
          <a:ln>
            <a:noFill/>
          </a:ln>
        </p:spPr>
        <p:txBody>
          <a:bodyPr anchorCtr="0" anchor="ctr" bIns="45700" lIns="91425" spcFirstLastPara="1" rIns="91425" wrap="square" tIns="45700">
            <a:spAutoFit/>
          </a:bodyPr>
          <a:lstStyle/>
          <a:p>
            <a:pPr indent="-285750" lvl="0" marL="285750" marR="0" rtl="0" algn="l">
              <a:lnSpc>
                <a:spcPct val="150000"/>
              </a:lnSpc>
              <a:spcBef>
                <a:spcPts val="0"/>
              </a:spcBef>
              <a:spcAft>
                <a:spcPts val="0"/>
              </a:spcAft>
              <a:buClr>
                <a:schemeClr val="dk1"/>
              </a:buClr>
              <a:buSzPts val="2200"/>
              <a:buFont typeface="Noto Sans Symbols"/>
              <a:buChar char="▪"/>
            </a:pPr>
            <a:r>
              <a:rPr b="0" i="0" lang="en-US" sz="2200" u="none" cap="none" strike="noStrike">
                <a:solidFill>
                  <a:schemeClr val="dk1"/>
                </a:solidFill>
                <a:latin typeface="Arial"/>
                <a:ea typeface="Arial"/>
                <a:cs typeface="Arial"/>
                <a:sym typeface="Arial"/>
              </a:rPr>
              <a:t>Understand the mechanism, role, and operational procedures of the RSF.</a:t>
            </a:r>
            <a:endParaRPr/>
          </a:p>
          <a:p>
            <a:pPr indent="-285750" lvl="0" marL="285750" marR="0" rtl="0" algn="l">
              <a:lnSpc>
                <a:spcPct val="150000"/>
              </a:lnSpc>
              <a:spcBef>
                <a:spcPts val="0"/>
              </a:spcBef>
              <a:spcAft>
                <a:spcPts val="0"/>
              </a:spcAft>
              <a:buClr>
                <a:schemeClr val="dk1"/>
              </a:buClr>
              <a:buSzPts val="2200"/>
              <a:buFont typeface="Noto Sans Symbols"/>
              <a:buChar char="▪"/>
            </a:pPr>
            <a:r>
              <a:rPr b="0" i="0" lang="en-US" sz="2200" u="none" cap="none" strike="noStrike">
                <a:solidFill>
                  <a:schemeClr val="dk1"/>
                </a:solidFill>
                <a:latin typeface="Arial"/>
                <a:ea typeface="Arial"/>
                <a:cs typeface="Arial"/>
                <a:sym typeface="Arial"/>
              </a:rPr>
              <a:t>Grasp the criteria for evaluating PFIs and EE projects prior to guarantee issuance.</a:t>
            </a:r>
            <a:endParaRPr/>
          </a:p>
          <a:p>
            <a:pPr indent="-285750" lvl="0" marL="285750" marR="0" rtl="0" algn="l">
              <a:lnSpc>
                <a:spcPct val="150000"/>
              </a:lnSpc>
              <a:spcBef>
                <a:spcPts val="0"/>
              </a:spcBef>
              <a:spcAft>
                <a:spcPts val="0"/>
              </a:spcAft>
              <a:buClr>
                <a:schemeClr val="dk1"/>
              </a:buClr>
              <a:buSzPts val="2200"/>
              <a:buFont typeface="Noto Sans Symbols"/>
              <a:buChar char="▪"/>
            </a:pPr>
            <a:r>
              <a:rPr b="0" i="0" lang="en-US" sz="2200" u="none" cap="none" strike="noStrike">
                <a:solidFill>
                  <a:schemeClr val="dk1"/>
                </a:solidFill>
                <a:latin typeface="Arial"/>
                <a:ea typeface="Arial"/>
                <a:cs typeface="Arial"/>
                <a:sym typeface="Arial"/>
              </a:rPr>
              <a:t>Practice assessing sample proposals and simulate the guarantee process.</a:t>
            </a:r>
            <a:endParaRPr/>
          </a:p>
          <a:p>
            <a:pPr indent="-285750" lvl="0" marL="285750" marR="0" rtl="0" algn="l">
              <a:lnSpc>
                <a:spcPct val="150000"/>
              </a:lnSpc>
              <a:spcBef>
                <a:spcPts val="0"/>
              </a:spcBef>
              <a:spcAft>
                <a:spcPts val="0"/>
              </a:spcAft>
              <a:buClr>
                <a:schemeClr val="dk1"/>
              </a:buClr>
              <a:buSzPts val="2200"/>
              <a:buFont typeface="Noto Sans Symbols"/>
              <a:buChar char="▪"/>
            </a:pPr>
            <a:r>
              <a:rPr b="0" i="0" lang="en-US" sz="2200" u="none" cap="none" strike="noStrike">
                <a:solidFill>
                  <a:schemeClr val="dk1"/>
                </a:solidFill>
                <a:latin typeface="Arial"/>
                <a:ea typeface="Arial"/>
                <a:cs typeface="Arial"/>
                <a:sym typeface="Arial"/>
              </a:rPr>
              <a:t>Exchange experiences and discuss real-world case studies.</a:t>
            </a:r>
            <a:endParaRPr b="0" i="0" sz="2200" u="none" cap="none" strike="noStrike">
              <a:solidFill>
                <a:schemeClr val="dk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 name="Shape 81"/>
        <p:cNvGrpSpPr/>
        <p:nvPr/>
      </p:nvGrpSpPr>
      <p:grpSpPr>
        <a:xfrm>
          <a:off x="0" y="0"/>
          <a:ext cx="0" cy="0"/>
          <a:chOff x="0" y="0"/>
          <a:chExt cx="0" cy="0"/>
        </a:xfrm>
      </p:grpSpPr>
      <p:sp>
        <p:nvSpPr>
          <p:cNvPr id="82" name="Google Shape;82;p5"/>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CONTEXT OF THE FORMATION OF THE RSF</a:t>
            </a:r>
            <a:endParaRPr b="1" i="0" sz="3000" u="none" cap="none" strike="noStrike">
              <a:solidFill>
                <a:schemeClr val="lt1"/>
              </a:solidFill>
              <a:latin typeface="Arial"/>
              <a:ea typeface="Arial"/>
              <a:cs typeface="Arial"/>
              <a:sym typeface="Arial"/>
            </a:endParaRPr>
          </a:p>
        </p:txBody>
      </p:sp>
      <p:sp>
        <p:nvSpPr>
          <p:cNvPr id="83" name="Google Shape;83;p5"/>
          <p:cNvSpPr txBox="1"/>
          <p:nvPr/>
        </p:nvSpPr>
        <p:spPr>
          <a:xfrm>
            <a:off x="838200" y="2297081"/>
            <a:ext cx="10515598" cy="3425681"/>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0" i="0" lang="en-US" sz="2100" u="none" cap="none" strike="noStrike">
                <a:solidFill>
                  <a:srgbClr val="000000"/>
                </a:solidFill>
                <a:latin typeface="Arial"/>
                <a:ea typeface="Arial"/>
                <a:cs typeface="Arial"/>
                <a:sym typeface="Arial"/>
              </a:rPr>
              <a:t>The industry consumes nearly 50% of the nation's energy, yet possesses significant savings potential. Enterprises face difficulties in borrowing funds for energy efficiency (EE) due to a lack of collateral and high technical risks.</a:t>
            </a:r>
            <a:endParaRPr/>
          </a:p>
          <a:p>
            <a:pPr indent="0" lvl="0" marL="0" marR="0" rtl="0" algn="just">
              <a:lnSpc>
                <a:spcPct val="150000"/>
              </a:lnSpc>
              <a:spcBef>
                <a:spcPts val="0"/>
              </a:spcBef>
              <a:spcAft>
                <a:spcPts val="0"/>
              </a:spcAft>
              <a:buNone/>
            </a:pPr>
            <a:r>
              <a:t/>
            </a:r>
            <a:endParaRPr b="1" i="1" sz="2100" u="none" cap="none" strike="noStrike">
              <a:solidFill>
                <a:srgbClr val="000000"/>
              </a:solidFill>
              <a:latin typeface="Arial"/>
              <a:ea typeface="Arial"/>
              <a:cs typeface="Arial"/>
              <a:sym typeface="Arial"/>
            </a:endParaRPr>
          </a:p>
          <a:p>
            <a:pPr indent="0" lvl="0" marL="0" marR="0" rtl="0" algn="just">
              <a:lnSpc>
                <a:spcPct val="150000"/>
              </a:lnSpc>
              <a:spcBef>
                <a:spcPts val="0"/>
              </a:spcBef>
              <a:spcAft>
                <a:spcPts val="0"/>
              </a:spcAft>
              <a:buNone/>
            </a:pPr>
            <a:r>
              <a:rPr b="1" i="1" lang="en-US" sz="2100" u="none" cap="none" strike="noStrike">
                <a:solidFill>
                  <a:srgbClr val="000000"/>
                </a:solidFill>
                <a:latin typeface="Arial"/>
                <a:ea typeface="Arial"/>
                <a:cs typeface="Arial"/>
                <a:sym typeface="Arial"/>
              </a:rPr>
              <a:t>The RSF was established to reduce credit risk, encourage bank lending, and support Vietnam in achieving its emission reduction targets under the Green Growth Strategy.</a:t>
            </a:r>
            <a:endParaRPr b="0" i="0" sz="2100" u="none" cap="none" strike="noStrik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sp>
        <p:nvSpPr>
          <p:cNvPr id="88" name="Google Shape;88;p6"/>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200" u="none" cap="none" strike="noStrike">
                <a:solidFill>
                  <a:schemeClr val="lt1"/>
                </a:solidFill>
                <a:latin typeface="Arial"/>
                <a:ea typeface="Arial"/>
                <a:cs typeface="Arial"/>
                <a:sym typeface="Arial"/>
              </a:rPr>
              <a:t>THE FINANCIAL STRUCTURE OF THE RSF</a:t>
            </a:r>
            <a:endParaRPr b="1" i="0" sz="3000" u="none" cap="none" strike="noStrike">
              <a:solidFill>
                <a:schemeClr val="lt1"/>
              </a:solidFill>
              <a:latin typeface="Arial"/>
              <a:ea typeface="Arial"/>
              <a:cs typeface="Arial"/>
              <a:sym typeface="Arial"/>
            </a:endParaRPr>
          </a:p>
        </p:txBody>
      </p:sp>
      <p:sp>
        <p:nvSpPr>
          <p:cNvPr id="89" name="Google Shape;89;p6"/>
          <p:cNvSpPr txBox="1"/>
          <p:nvPr/>
        </p:nvSpPr>
        <p:spPr>
          <a:xfrm>
            <a:off x="838200" y="2029568"/>
            <a:ext cx="10386060" cy="4092211"/>
          </a:xfrm>
          <a:prstGeom prst="rect">
            <a:avLst/>
          </a:prstGeom>
          <a:noFill/>
          <a:ln>
            <a:noFill/>
          </a:ln>
        </p:spPr>
        <p:txBody>
          <a:bodyPr anchorCtr="0" anchor="t" bIns="45700" lIns="91425" spcFirstLastPara="1" rIns="91425" wrap="square" tIns="45700">
            <a:spAutoFit/>
          </a:bodyPr>
          <a:lstStyle/>
          <a:p>
            <a:pPr indent="-342900" lvl="0" marL="342900" marR="0" rtl="0" algn="just">
              <a:lnSpc>
                <a:spcPct val="150000"/>
              </a:lnSpc>
              <a:spcBef>
                <a:spcPts val="0"/>
              </a:spcBef>
              <a:spcAft>
                <a:spcPts val="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The RSF has a total capital of 75 million USD, the majority of which is used to guarantee energy efficiency loans.</a:t>
            </a:r>
            <a:endParaRPr/>
          </a:p>
          <a:p>
            <a:pPr indent="-342900" lvl="0" marL="342900" marR="0" rtl="0" algn="just">
              <a:lnSpc>
                <a:spcPct val="150000"/>
              </a:lnSpc>
              <a:spcBef>
                <a:spcPts val="0"/>
              </a:spcBef>
              <a:spcAft>
                <a:spcPts val="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The capital is funded by the GCF, channeled through the WB, and assigned to the Ministry of Industry and Trade and PIE for management.</a:t>
            </a:r>
            <a:endParaRPr/>
          </a:p>
          <a:p>
            <a:pPr indent="-342900" lvl="0" marL="342900" marR="0" rtl="0" algn="just">
              <a:lnSpc>
                <a:spcPct val="150000"/>
              </a:lnSpc>
              <a:spcBef>
                <a:spcPts val="0"/>
              </a:spcBef>
              <a:spcAft>
                <a:spcPts val="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PIE uses this fund to guarantee up to 50% of the loans provided by PFIs to IEs/ESCOs.</a:t>
            </a:r>
            <a:endParaRPr/>
          </a:p>
          <a:p>
            <a:pPr indent="-342900" lvl="0" marL="342900" marR="0" rtl="0" algn="just">
              <a:lnSpc>
                <a:spcPct val="150000"/>
              </a:lnSpc>
              <a:spcBef>
                <a:spcPts val="0"/>
              </a:spcBef>
              <a:spcAft>
                <a:spcPts val="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Enterprises must contribute at least 20% of the project investment capital, ensuring their financial commitment.</a:t>
            </a:r>
            <a:endParaRPr b="0" i="0" sz="2200" u="none" cap="none" strike="noStrik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sp>
        <p:nvSpPr>
          <p:cNvPr id="94" name="Google Shape;94;p7"/>
          <p:cNvSpPr txBox="1"/>
          <p:nvPr/>
        </p:nvSpPr>
        <p:spPr>
          <a:xfrm>
            <a:off x="838201" y="1380079"/>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200" u="none" cap="none" strike="noStrike">
                <a:solidFill>
                  <a:schemeClr val="lt1"/>
                </a:solidFill>
                <a:latin typeface="Arial"/>
                <a:ea typeface="Arial"/>
                <a:cs typeface="Arial"/>
                <a:sym typeface="Arial"/>
              </a:rPr>
              <a:t>THE OBJECTIVES OF THE RSF</a:t>
            </a:r>
            <a:endParaRPr b="1" i="0" sz="3000" u="none" cap="none" strike="noStrike">
              <a:solidFill>
                <a:schemeClr val="lt1"/>
              </a:solidFill>
              <a:latin typeface="Arial"/>
              <a:ea typeface="Arial"/>
              <a:cs typeface="Arial"/>
              <a:sym typeface="Arial"/>
            </a:endParaRPr>
          </a:p>
        </p:txBody>
      </p:sp>
      <p:sp>
        <p:nvSpPr>
          <p:cNvPr id="95" name="Google Shape;95;p7"/>
          <p:cNvSpPr/>
          <p:nvPr/>
        </p:nvSpPr>
        <p:spPr>
          <a:xfrm>
            <a:off x="1118712" y="2359367"/>
            <a:ext cx="9954576" cy="3076548"/>
          </a:xfrm>
          <a:prstGeom prst="rect">
            <a:avLst/>
          </a:prstGeom>
          <a:noFill/>
          <a:ln>
            <a:noFill/>
          </a:ln>
        </p:spPr>
        <p:txBody>
          <a:bodyPr anchorCtr="0" anchor="ctr" bIns="45700" lIns="91425" spcFirstLastPara="1" rIns="91425" wrap="square" tIns="45700">
            <a:spAutoFit/>
          </a:bodyPr>
          <a:lstStyle/>
          <a:p>
            <a:pPr indent="-285750" lvl="0" marL="285750" marR="0" rtl="0" algn="just">
              <a:lnSpc>
                <a:spcPct val="150000"/>
              </a:lnSpc>
              <a:spcBef>
                <a:spcPts val="0"/>
              </a:spcBef>
              <a:spcAft>
                <a:spcPts val="0"/>
              </a:spcAft>
              <a:buClr>
                <a:schemeClr val="dk1"/>
              </a:buClr>
              <a:buSzPts val="2200"/>
              <a:buFont typeface="Noto Sans Symbols"/>
              <a:buChar char="▪"/>
            </a:pPr>
            <a:r>
              <a:rPr b="0" i="0" lang="en-US" sz="2200" u="none" cap="none" strike="noStrike">
                <a:solidFill>
                  <a:schemeClr val="dk1"/>
                </a:solidFill>
                <a:latin typeface="Arial"/>
                <a:ea typeface="Arial"/>
                <a:cs typeface="Arial"/>
                <a:sym typeface="Arial"/>
              </a:rPr>
              <a:t>Reduce credit risk for commercial banks lending to energy efficiency (EE) projects;</a:t>
            </a:r>
            <a:endParaRPr/>
          </a:p>
          <a:p>
            <a:pPr indent="-285750" lvl="0" marL="285750" marR="0" rtl="0" algn="just">
              <a:lnSpc>
                <a:spcPct val="150000"/>
              </a:lnSpc>
              <a:spcBef>
                <a:spcPts val="0"/>
              </a:spcBef>
              <a:spcAft>
                <a:spcPts val="0"/>
              </a:spcAft>
              <a:buClr>
                <a:schemeClr val="dk1"/>
              </a:buClr>
              <a:buSzPts val="2200"/>
              <a:buFont typeface="Noto Sans Symbols"/>
              <a:buChar char="▪"/>
            </a:pPr>
            <a:r>
              <a:rPr b="0" i="0" lang="en-US" sz="2200" u="none" cap="none" strike="noStrike">
                <a:solidFill>
                  <a:schemeClr val="dk1"/>
                </a:solidFill>
                <a:latin typeface="Arial"/>
                <a:ea typeface="Arial"/>
                <a:cs typeface="Arial"/>
                <a:sym typeface="Arial"/>
              </a:rPr>
              <a:t>Enhance access to capital for industrial enterprises and ESCOs;</a:t>
            </a:r>
            <a:endParaRPr/>
          </a:p>
          <a:p>
            <a:pPr indent="-285750" lvl="0" marL="285750" marR="0" rtl="0" algn="just">
              <a:lnSpc>
                <a:spcPct val="150000"/>
              </a:lnSpc>
              <a:spcBef>
                <a:spcPts val="0"/>
              </a:spcBef>
              <a:spcAft>
                <a:spcPts val="0"/>
              </a:spcAft>
              <a:buClr>
                <a:schemeClr val="dk1"/>
              </a:buClr>
              <a:buSzPts val="2200"/>
              <a:buFont typeface="Noto Sans Symbols"/>
              <a:buChar char="▪"/>
            </a:pPr>
            <a:r>
              <a:rPr b="0" i="0" lang="en-US" sz="2200" u="none" cap="none" strike="noStrike">
                <a:solidFill>
                  <a:schemeClr val="dk1"/>
                </a:solidFill>
                <a:latin typeface="Arial"/>
                <a:ea typeface="Arial"/>
                <a:cs typeface="Arial"/>
                <a:sym typeface="Arial"/>
              </a:rPr>
              <a:t>Promote EE investment, contributing to the reduction of greenhouse gas emissions;</a:t>
            </a:r>
            <a:endParaRPr/>
          </a:p>
          <a:p>
            <a:pPr indent="-285750" lvl="0" marL="285750" marR="0" rtl="0" algn="just">
              <a:lnSpc>
                <a:spcPct val="150000"/>
              </a:lnSpc>
              <a:spcBef>
                <a:spcPts val="0"/>
              </a:spcBef>
              <a:spcAft>
                <a:spcPts val="0"/>
              </a:spcAft>
              <a:buClr>
                <a:schemeClr val="dk1"/>
              </a:buClr>
              <a:buSzPts val="2200"/>
              <a:buFont typeface="Noto Sans Symbols"/>
              <a:buChar char="▪"/>
            </a:pPr>
            <a:r>
              <a:rPr b="0" i="0" lang="en-US" sz="2200" u="none" cap="none" strike="noStrike">
                <a:solidFill>
                  <a:schemeClr val="dk1"/>
                </a:solidFill>
                <a:latin typeface="Arial"/>
                <a:ea typeface="Arial"/>
                <a:cs typeface="Arial"/>
                <a:sym typeface="Arial"/>
              </a:rPr>
              <a:t>Develop a green finance market in Vietnam.</a:t>
            </a:r>
            <a:endParaRPr b="0" i="0" sz="2200" u="none" cap="none" strike="noStrike">
              <a:solidFill>
                <a:schemeClr val="dk1"/>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sp>
        <p:nvSpPr>
          <p:cNvPr id="100" name="Google Shape;100;p31"/>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2500" u="none" cap="none" strike="noStrike">
                <a:solidFill>
                  <a:schemeClr val="lt1"/>
                </a:solidFill>
                <a:latin typeface="Arial"/>
                <a:ea typeface="Arial"/>
                <a:cs typeface="Arial"/>
                <a:sym typeface="Arial"/>
              </a:rPr>
              <a:t>THE ROLE OF THE MINISTRY OF INDUSTRY AND TRADE (MOIT)</a:t>
            </a:r>
            <a:endParaRPr/>
          </a:p>
        </p:txBody>
      </p:sp>
      <p:sp>
        <p:nvSpPr>
          <p:cNvPr id="101" name="Google Shape;101;p31"/>
          <p:cNvSpPr txBox="1"/>
          <p:nvPr/>
        </p:nvSpPr>
        <p:spPr>
          <a:xfrm>
            <a:off x="838200" y="2044005"/>
            <a:ext cx="10515598" cy="3584379"/>
          </a:xfrm>
          <a:prstGeom prst="rect">
            <a:avLst/>
          </a:prstGeom>
          <a:noFill/>
          <a:ln>
            <a:noFill/>
          </a:ln>
        </p:spPr>
        <p:txBody>
          <a:bodyPr anchorCtr="0" anchor="t" bIns="45700" lIns="91425" spcFirstLastPara="1" rIns="91425" wrap="square" tIns="45700">
            <a:spAutoFit/>
          </a:bodyPr>
          <a:lstStyle/>
          <a:p>
            <a:pPr indent="-342900" lvl="0" marL="342900" marR="0" rtl="0" algn="just">
              <a:lnSpc>
                <a:spcPct val="150000"/>
              </a:lnSpc>
              <a:spcBef>
                <a:spcPts val="0"/>
              </a:spcBef>
              <a:spcAft>
                <a:spcPts val="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(MOIT) is the supervising agency of the VSUEE Project and the RSF Fund, responsible for coordination, approval, monitoring, and reporting to the World Bank (WB).</a:t>
            </a:r>
            <a:endParaRPr/>
          </a:p>
          <a:p>
            <a:pPr indent="-342900" lvl="0" marL="342900" marR="0" rtl="0" algn="just">
              <a:lnSpc>
                <a:spcPct val="150000"/>
              </a:lnSpc>
              <a:spcBef>
                <a:spcPts val="0"/>
              </a:spcBef>
              <a:spcAft>
                <a:spcPts val="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MOIT issues guidelines and procedures, and designates PIE as the operating entity for the RSF.</a:t>
            </a:r>
            <a:endParaRPr/>
          </a:p>
          <a:p>
            <a:pPr indent="-342900" lvl="0" marL="342900" marR="0" rtl="0" algn="just">
              <a:lnSpc>
                <a:spcPct val="150000"/>
              </a:lnSpc>
              <a:spcBef>
                <a:spcPts val="0"/>
              </a:spcBef>
              <a:spcAft>
                <a:spcPts val="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MOIT also ensures that the RSF's operations comply with national policy frameworks and WB standards.</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sp>
        <p:nvSpPr>
          <p:cNvPr id="106" name="Google Shape;106;p32"/>
          <p:cNvSpPr txBox="1"/>
          <p:nvPr/>
        </p:nvSpPr>
        <p:spPr>
          <a:xfrm>
            <a:off x="838200" y="1249340"/>
            <a:ext cx="10515598" cy="523167"/>
          </a:xfrm>
          <a:prstGeom prst="rect">
            <a:avLst/>
          </a:prstGeom>
          <a:solidFill>
            <a:schemeClr val="accent5"/>
          </a:solid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lt1"/>
              </a:buClr>
              <a:buSzPts val="3200"/>
              <a:buFont typeface="Arial"/>
              <a:buNone/>
            </a:pPr>
            <a:r>
              <a:rPr b="1" i="0" lang="en-US" sz="3000" u="none" cap="none" strike="noStrike">
                <a:solidFill>
                  <a:schemeClr val="lt1"/>
                </a:solidFill>
                <a:latin typeface="Arial"/>
                <a:ea typeface="Arial"/>
                <a:cs typeface="Arial"/>
                <a:sym typeface="Arial"/>
              </a:rPr>
              <a:t>ROLES OF PIE</a:t>
            </a:r>
            <a:endParaRPr b="1" i="0" sz="3000" u="none" cap="none" strike="noStrike">
              <a:solidFill>
                <a:schemeClr val="lt1"/>
              </a:solidFill>
              <a:latin typeface="Arial"/>
              <a:ea typeface="Arial"/>
              <a:cs typeface="Arial"/>
              <a:sym typeface="Arial"/>
            </a:endParaRPr>
          </a:p>
        </p:txBody>
      </p:sp>
      <p:sp>
        <p:nvSpPr>
          <p:cNvPr id="107" name="Google Shape;107;p32"/>
          <p:cNvSpPr txBox="1"/>
          <p:nvPr/>
        </p:nvSpPr>
        <p:spPr>
          <a:xfrm>
            <a:off x="952500" y="2024281"/>
            <a:ext cx="10515598" cy="3584379"/>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rgbClr val="000000"/>
              </a:buClr>
              <a:buSzPts val="2200"/>
              <a:buFont typeface="Arial"/>
              <a:buNone/>
            </a:pPr>
            <a:r>
              <a:rPr b="1" i="0" lang="en-US" sz="2200" u="none" cap="none" strike="noStrike">
                <a:solidFill>
                  <a:srgbClr val="000000"/>
                </a:solidFill>
                <a:latin typeface="Arial"/>
                <a:ea typeface="Arial"/>
                <a:cs typeface="Arial"/>
                <a:sym typeface="Arial"/>
              </a:rPr>
              <a:t>PIE (Project Implementing Entity) is responsible for the day-to-day operation of the RSF:</a:t>
            </a:r>
            <a:endParaRPr/>
          </a:p>
          <a:p>
            <a:pPr indent="-342900" lvl="0" marL="342900" marR="0" rtl="0" algn="l">
              <a:lnSpc>
                <a:spcPct val="150000"/>
              </a:lnSpc>
              <a:spcBef>
                <a:spcPts val="0"/>
              </a:spcBef>
              <a:spcAft>
                <a:spcPts val="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Receiving application dossiers from PFIs;</a:t>
            </a:r>
            <a:endParaRPr/>
          </a:p>
          <a:p>
            <a:pPr indent="-342900" lvl="0" marL="342900" marR="0" rtl="0" algn="l">
              <a:lnSpc>
                <a:spcPct val="150000"/>
              </a:lnSpc>
              <a:spcBef>
                <a:spcPts val="0"/>
              </a:spcBef>
              <a:spcAft>
                <a:spcPts val="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Assessing, approving, and issuing guarantees;</a:t>
            </a:r>
            <a:endParaRPr/>
          </a:p>
          <a:p>
            <a:pPr indent="-342900" lvl="0" marL="342900" marR="0" rtl="0" algn="l">
              <a:lnSpc>
                <a:spcPct val="150000"/>
              </a:lnSpc>
              <a:spcBef>
                <a:spcPts val="0"/>
              </a:spcBef>
              <a:spcAft>
                <a:spcPts val="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Monitoring and supervising EE projects;</a:t>
            </a:r>
            <a:endParaRPr/>
          </a:p>
          <a:p>
            <a:pPr indent="-342900" lvl="0" marL="342900" marR="0" rtl="0" algn="l">
              <a:lnSpc>
                <a:spcPct val="150000"/>
              </a:lnSpc>
              <a:spcBef>
                <a:spcPts val="0"/>
              </a:spcBef>
              <a:spcAft>
                <a:spcPts val="0"/>
              </a:spcAft>
              <a:buClr>
                <a:srgbClr val="000000"/>
              </a:buClr>
              <a:buSzPts val="2200"/>
              <a:buFont typeface="Arial"/>
              <a:buChar char="•"/>
            </a:pPr>
            <a:r>
              <a:rPr b="0" i="0" lang="en-US" sz="2200" u="none" cap="none" strike="noStrike">
                <a:solidFill>
                  <a:srgbClr val="000000"/>
                </a:solidFill>
                <a:latin typeface="Arial"/>
                <a:ea typeface="Arial"/>
                <a:cs typeface="Arial"/>
                <a:sym typeface="Arial"/>
              </a:rPr>
              <a:t>Managing the guarantee account and preparing periodic reports for MOIT and the WB.</a:t>
            </a:r>
            <a:endParaRPr b="0" i="0" sz="22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2024-10-28T02:26:51Z</dcterms:created>
  <dc:creator>Microsoft account</dc:creator>
</cp:coreProperties>
</file>